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7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  <a:srgbClr val="3399FF"/>
    <a:srgbClr val="339933"/>
    <a:srgbClr val="33CC33"/>
    <a:srgbClr val="00CC66"/>
    <a:srgbClr val="FF3300"/>
    <a:srgbClr val="3333FF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preferSingleView="1">
    <p:restoredLeft sz="32787"/>
    <p:restoredTop sz="90929"/>
  </p:normalViewPr>
  <p:slideViewPr>
    <p:cSldViewPr>
      <p:cViewPr>
        <p:scale>
          <a:sx n="60" d="100"/>
          <a:sy n="60" d="100"/>
        </p:scale>
        <p:origin x="-222" y="-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/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endParaRPr lang="en-US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5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5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/>
          </a:p>
        </p:txBody>
      </p:sp>
      <p:sp>
        <p:nvSpPr>
          <p:cNvPr id="135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/>
            </a:lvl1pPr>
          </a:lstStyle>
          <a:p>
            <a:fld id="{10CC4D34-B0F7-47C1-A295-0BC78E806FC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419600"/>
            <a:ext cx="6400800" cy="1752600"/>
          </a:xfrm>
        </p:spPr>
        <p:txBody>
          <a:bodyPr/>
          <a:lstStyle>
            <a:lvl1pPr marL="0" indent="0" algn="ctr">
              <a:buFont typeface="Times" pitchFamily="-32" charset="0"/>
              <a:buNone/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590800"/>
            <a:ext cx="7772400" cy="1470025"/>
          </a:xfrm>
        </p:spPr>
        <p:txBody>
          <a:bodyPr/>
          <a:lstStyle>
            <a:lvl1pPr>
              <a:defRPr sz="44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E0DC387-DEE3-455F-9755-F856F8ACBF3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961B352-80BD-4E7D-B256-DBC4A2C44B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200AFC9-102E-4215-B026-5E13F63F179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261191F-118A-4C78-8408-91D891264E1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7025E81-F692-4810-A6AD-AE75022C13B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F3D6228-1582-44B8-9CD2-854A5FF0A9C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D148E7F-70BB-4216-BC51-A1AB380D6E0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C31B382-40B0-43D4-9C21-5B975CCB26E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3F126AE-9C57-4F84-872D-8D28BEB3E0A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5150" y="152400"/>
            <a:ext cx="215265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2400"/>
            <a:ext cx="630555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88E6FE1-BA93-434D-A79B-A97102B1CFB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1524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478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33400" y="63246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4303ADB-E97D-46CA-BF5C-68132711B57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Times" pitchFamily="-32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Times" pitchFamily="-32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aguercio@cs.kent.edu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jedwar9@kent.edu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rsonal.kent.edu/~aguercio" TargetMode="External"/><Relationship Id="rId2" Type="http://schemas.openxmlformats.org/officeDocument/2006/relationships/hyperlink" Target="http://www.personal.kent.edu/~aguercio/Spring10/CS10051Sp10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csilluminated.jbpub.com/3e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kkulick@kent.edu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9200" y="914400"/>
            <a:ext cx="7543800" cy="22860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CS </a:t>
            </a:r>
            <a:r>
              <a:rPr lang="en-US" dirty="0" smtClean="0">
                <a:solidFill>
                  <a:schemeClr val="tx1"/>
                </a:solidFill>
              </a:rPr>
              <a:t>10051–600</a:t>
            </a:r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Introduction to Computer Science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4343400"/>
            <a:ext cx="7924800" cy="15240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Dr. </a:t>
            </a:r>
            <a:r>
              <a:rPr lang="en-US" dirty="0">
                <a:solidFill>
                  <a:schemeClr val="tx1"/>
                </a:solidFill>
              </a:rPr>
              <a:t>Angela Guercio</a:t>
            </a:r>
          </a:p>
          <a:p>
            <a:r>
              <a:rPr lang="en-US" dirty="0">
                <a:solidFill>
                  <a:schemeClr val="tx1"/>
                </a:solidFill>
              </a:rPr>
              <a:t>Spring </a:t>
            </a:r>
            <a:r>
              <a:rPr lang="en-US" dirty="0" smtClean="0">
                <a:solidFill>
                  <a:schemeClr val="tx1"/>
                </a:solidFill>
              </a:rPr>
              <a:t>2010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 Instructor</a:t>
            </a:r>
            <a:endParaRPr lang="en-US"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Angela Guercio </a:t>
            </a:r>
          </a:p>
          <a:p>
            <a:pPr lvl="1"/>
            <a:r>
              <a:rPr lang="en-US" b="1" dirty="0"/>
              <a:t>Office: </a:t>
            </a:r>
            <a:r>
              <a:rPr lang="en-US" dirty="0"/>
              <a:t>424, Main Hall</a:t>
            </a:r>
          </a:p>
          <a:p>
            <a:pPr lvl="1"/>
            <a:r>
              <a:rPr lang="en-US" b="1" dirty="0"/>
              <a:t>Phone</a:t>
            </a:r>
            <a:r>
              <a:rPr lang="en-US" dirty="0"/>
              <a:t>: 330 244 3424 (KSU ext 53424)</a:t>
            </a:r>
          </a:p>
          <a:p>
            <a:pPr lvl="1"/>
            <a:r>
              <a:rPr lang="en-US" b="1" dirty="0"/>
              <a:t>Best way to contact me: 				</a:t>
            </a:r>
            <a:r>
              <a:rPr lang="en-US" dirty="0">
                <a:hlinkClick r:id="rId2"/>
              </a:rPr>
              <a:t>aguercio@kent.edu</a:t>
            </a:r>
            <a:endParaRPr lang="en-US" dirty="0"/>
          </a:p>
          <a:p>
            <a:pPr lvl="1"/>
            <a:r>
              <a:rPr lang="en-US" b="1" dirty="0"/>
              <a:t>Office Hours: </a:t>
            </a:r>
            <a:endParaRPr lang="en-US" dirty="0"/>
          </a:p>
          <a:p>
            <a:pPr lvl="1"/>
            <a:r>
              <a:rPr lang="en-US" b="1" dirty="0" smtClean="0"/>
              <a:t>MW</a:t>
            </a:r>
            <a:r>
              <a:rPr lang="en-US" dirty="0" smtClean="0"/>
              <a:t> 11:00am </a:t>
            </a:r>
            <a:r>
              <a:rPr lang="en-US" dirty="0"/>
              <a:t>- </a:t>
            </a:r>
            <a:r>
              <a:rPr lang="en-US" dirty="0" smtClean="0"/>
              <a:t>12:00pm</a:t>
            </a:r>
            <a:r>
              <a:rPr lang="en-US" dirty="0"/>
              <a:t>  </a:t>
            </a:r>
            <a:r>
              <a:rPr lang="en-US" dirty="0" smtClean="0"/>
              <a:t>4:00pm – 6:00pm </a:t>
            </a:r>
            <a:endParaRPr lang="en-US" dirty="0"/>
          </a:p>
          <a:p>
            <a:pPr lvl="1"/>
            <a:r>
              <a:rPr lang="en-US" dirty="0"/>
              <a:t>other times are available by appointment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Lab Instructor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Prof.  Judith Edwards</a:t>
            </a:r>
          </a:p>
          <a:p>
            <a:pPr lvl="1"/>
            <a:r>
              <a:rPr lang="en-US" b="1" dirty="0" smtClean="0"/>
              <a:t>Office: </a:t>
            </a:r>
            <a:r>
              <a:rPr lang="en-US" dirty="0" smtClean="0"/>
              <a:t>310, Main Hall</a:t>
            </a:r>
          </a:p>
          <a:p>
            <a:pPr lvl="1"/>
            <a:r>
              <a:rPr lang="en-US" b="1" dirty="0" smtClean="0"/>
              <a:t>Phone</a:t>
            </a:r>
            <a:r>
              <a:rPr lang="en-US" dirty="0" smtClean="0"/>
              <a:t>: 330 244-3319 (KSU ext. 53319)</a:t>
            </a:r>
          </a:p>
          <a:p>
            <a:pPr lvl="1"/>
            <a:r>
              <a:rPr lang="en-US" b="1" dirty="0" smtClean="0"/>
              <a:t>Best way to contact me: </a:t>
            </a:r>
            <a:endParaRPr lang="en-US" dirty="0" smtClean="0"/>
          </a:p>
          <a:p>
            <a:pPr lvl="3">
              <a:buNone/>
            </a:pPr>
            <a:r>
              <a:rPr lang="en-US" sz="2800" u="sng" dirty="0">
                <a:solidFill>
                  <a:schemeClr val="tx1"/>
                </a:solidFill>
                <a:latin typeface="+mn-lt"/>
                <a:hlinkClick r:id="rId2"/>
              </a:rPr>
              <a:t>jedwar9@kent.edu</a:t>
            </a:r>
            <a:r>
              <a:rPr lang="en-US" sz="2800" dirty="0" smtClean="0"/>
              <a:t> </a:t>
            </a:r>
          </a:p>
          <a:p>
            <a:pPr lvl="1"/>
            <a:r>
              <a:rPr lang="en-US" b="1" dirty="0" smtClean="0"/>
              <a:t>Office Hours: </a:t>
            </a:r>
            <a:endParaRPr lang="en-US" dirty="0" smtClean="0"/>
          </a:p>
          <a:p>
            <a:pPr lvl="2"/>
            <a:r>
              <a:rPr lang="en-US" b="1" smtClean="0"/>
              <a:t>F</a:t>
            </a:r>
            <a:r>
              <a:rPr lang="en-US" smtClean="0"/>
              <a:t> </a:t>
            </a:r>
            <a:r>
              <a:rPr lang="en-US" smtClean="0"/>
              <a:t>2:00– 3:00pm </a:t>
            </a:r>
            <a:r>
              <a:rPr lang="en-US" dirty="0" smtClean="0"/>
              <a:t>until Mar. Other times are available by appointment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Syllabus: the Webpage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295400"/>
            <a:ext cx="8153400" cy="5562600"/>
          </a:xfrm>
        </p:spPr>
        <p:txBody>
          <a:bodyPr/>
          <a:lstStyle/>
          <a:p>
            <a:r>
              <a:rPr lang="en-US" sz="2800" dirty="0"/>
              <a:t>Class web page </a:t>
            </a:r>
          </a:p>
          <a:p>
            <a:pPr lvl="1"/>
            <a:r>
              <a:rPr lang="en-US" sz="2400" dirty="0">
                <a:hlinkClick r:id="rId2"/>
              </a:rPr>
              <a:t>http://www.personal.kent.edu/~</a:t>
            </a:r>
            <a:r>
              <a:rPr lang="en-US" sz="2400" dirty="0" smtClean="0">
                <a:hlinkClick r:id="rId2"/>
              </a:rPr>
              <a:t>aguercio/Spring10/CS10051Sp10.html</a:t>
            </a:r>
            <a:r>
              <a:rPr lang="en-US" sz="2400" dirty="0" smtClean="0"/>
              <a:t> </a:t>
            </a:r>
          </a:p>
          <a:p>
            <a:pPr lvl="1">
              <a:buFont typeface="Wingdings" pitchFamily="2" charset="2"/>
              <a:buNone/>
            </a:pPr>
            <a:r>
              <a:rPr lang="en-US" sz="2400" dirty="0"/>
              <a:t>	or simply reach</a:t>
            </a:r>
          </a:p>
          <a:p>
            <a:pPr lvl="1">
              <a:buFont typeface="Wingdings" pitchFamily="2" charset="2"/>
              <a:buNone/>
            </a:pPr>
            <a:r>
              <a:rPr lang="en-US" sz="2400" dirty="0"/>
              <a:t>	</a:t>
            </a:r>
            <a:r>
              <a:rPr lang="en-US" sz="2400" dirty="0">
                <a:hlinkClick r:id="rId3"/>
              </a:rPr>
              <a:t>http://www.personal.kent.edu/~aguercio</a:t>
            </a:r>
            <a:r>
              <a:rPr lang="en-US" sz="2400" dirty="0"/>
              <a:t> </a:t>
            </a:r>
          </a:p>
          <a:p>
            <a:pPr lvl="1">
              <a:buFont typeface="Wingdings" pitchFamily="2" charset="2"/>
              <a:buNone/>
            </a:pPr>
            <a:r>
              <a:rPr lang="en-US" sz="2400" dirty="0"/>
              <a:t>	and select your </a:t>
            </a:r>
            <a:r>
              <a:rPr lang="en-US" sz="2400" dirty="0" smtClean="0"/>
              <a:t>course</a:t>
            </a:r>
          </a:p>
          <a:p>
            <a:pPr lvl="1">
              <a:buNone/>
            </a:pPr>
            <a:endParaRPr lang="en-US" dirty="0"/>
          </a:p>
          <a:p>
            <a:pPr lvl="1">
              <a:buNone/>
            </a:pPr>
            <a:endParaRPr lang="en-US" sz="2000" dirty="0" smtClean="0"/>
          </a:p>
          <a:p>
            <a:pPr algn="ctr">
              <a:buFont typeface="Wingdings" pitchFamily="2" charset="2"/>
              <a:buNone/>
            </a:pPr>
            <a:r>
              <a:rPr lang="en-US" sz="2800" b="1" i="1" dirty="0" smtClean="0"/>
              <a:t>Check the class webpage regularly!</a:t>
            </a:r>
          </a:p>
          <a:p>
            <a:pPr algn="ctr">
              <a:buFont typeface="Wingdings" pitchFamily="2" charset="2"/>
              <a:buNone/>
            </a:pPr>
            <a:r>
              <a:rPr lang="en-US" sz="2800" b="1" i="1" dirty="0" smtClean="0"/>
              <a:t>All important </a:t>
            </a:r>
          </a:p>
          <a:p>
            <a:pPr algn="ctr">
              <a:buFont typeface="Wingdings" pitchFamily="2" charset="2"/>
              <a:buNone/>
            </a:pPr>
            <a:r>
              <a:rPr lang="en-US" sz="2800" b="1" i="1" dirty="0" smtClean="0"/>
              <a:t>class information will be posted there.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Syllabus: The Textbook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19200"/>
            <a:ext cx="8458200" cy="4800600"/>
          </a:xfrm>
        </p:spPr>
        <p:txBody>
          <a:bodyPr/>
          <a:lstStyle/>
          <a:p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Nell Dale and John Lewis – </a:t>
            </a:r>
            <a:r>
              <a:rPr lang="en-US" sz="2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Computer Science Illuminated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– Jones and Bartlett, 4</a:t>
            </a:r>
            <a:r>
              <a:rPr lang="en-US" sz="28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Ed, 2010, ISBN-13: 978-0-7637-7646-6 with attached bundle in C++. </a:t>
            </a:r>
          </a:p>
          <a:p>
            <a:pPr lvl="1"/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Online resources: </a:t>
            </a:r>
            <a:r>
              <a:rPr lang="en-US" sz="24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http</a:t>
            </a:r>
            <a:r>
              <a:rPr lang="en-US" sz="2400" u="sng" dirty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://csilluminated.jbpub.com/3e/</a:t>
            </a:r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pPr>
              <a:buNone/>
            </a:pPr>
            <a:endParaRPr lang="en-US" sz="2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28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R. Mark Meyer - Explorations in Computer Science 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Jones and Bartlett, 2</a:t>
            </a:r>
            <a:r>
              <a:rPr lang="en-US" sz="28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nd</a:t>
            </a: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Ed., 2006, ISBN-13: 978-0-7637-3832-7 </a:t>
            </a:r>
            <a:endParaRPr lang="en-US" sz="2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1"/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If </a:t>
            </a:r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you buy a used manual, be sure the pages are clean and 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never written </a:t>
            </a:r>
            <a:r>
              <a:rPr lang="en-US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before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sz="2400" dirty="0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Syllabus: Grading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295400"/>
            <a:ext cx="7543800" cy="4267200"/>
          </a:xfrm>
        </p:spPr>
        <p:txBody>
          <a:bodyPr/>
          <a:lstStyle/>
          <a:p>
            <a:r>
              <a:rPr lang="en-US" sz="2400" b="1" dirty="0" smtClean="0"/>
              <a:t>Part I</a:t>
            </a:r>
            <a:endParaRPr lang="en-US" sz="2400" dirty="0" smtClean="0"/>
          </a:p>
          <a:p>
            <a:r>
              <a:rPr lang="en-US" sz="2400" dirty="0" smtClean="0"/>
              <a:t>Lab Attendance and Reports 		</a:t>
            </a:r>
            <a:r>
              <a:rPr lang="en-US" sz="2400" dirty="0" smtClean="0">
                <a:solidFill>
                  <a:srgbClr val="0000FF"/>
                </a:solidFill>
              </a:rPr>
              <a:t>25%</a:t>
            </a:r>
            <a:r>
              <a:rPr lang="en-US" sz="2400" dirty="0" smtClean="0"/>
              <a:t>	</a:t>
            </a:r>
          </a:p>
          <a:p>
            <a:pPr>
              <a:buNone/>
            </a:pPr>
            <a:endParaRPr lang="en-US" sz="2400" dirty="0" smtClean="0"/>
          </a:p>
          <a:p>
            <a:r>
              <a:rPr lang="en-US" sz="2400" b="1" dirty="0" smtClean="0"/>
              <a:t>Part II</a:t>
            </a:r>
            <a:endParaRPr lang="en-US" sz="2400" dirty="0" smtClean="0"/>
          </a:p>
          <a:p>
            <a:r>
              <a:rPr lang="en-US" sz="2400" dirty="0" smtClean="0"/>
              <a:t>Homework					</a:t>
            </a:r>
            <a:r>
              <a:rPr lang="en-US" sz="2400" dirty="0" smtClean="0">
                <a:solidFill>
                  <a:srgbClr val="0000FF"/>
                </a:solidFill>
              </a:rPr>
              <a:t>10%	</a:t>
            </a:r>
          </a:p>
          <a:p>
            <a:r>
              <a:rPr lang="en-US" sz="2400" dirty="0" smtClean="0"/>
              <a:t>Exam 1					</a:t>
            </a:r>
            <a:r>
              <a:rPr lang="en-US" sz="2400" dirty="0" smtClean="0">
                <a:solidFill>
                  <a:srgbClr val="0000FF"/>
                </a:solidFill>
              </a:rPr>
              <a:t>15%</a:t>
            </a:r>
          </a:p>
          <a:p>
            <a:r>
              <a:rPr lang="en-US" sz="2400" dirty="0" smtClean="0"/>
              <a:t>Exam 2					</a:t>
            </a:r>
            <a:r>
              <a:rPr lang="en-US" sz="2400" dirty="0" smtClean="0">
                <a:solidFill>
                  <a:srgbClr val="0000FF"/>
                </a:solidFill>
              </a:rPr>
              <a:t>15%	</a:t>
            </a:r>
          </a:p>
          <a:p>
            <a:r>
              <a:rPr lang="en-US" sz="2400" dirty="0" smtClean="0"/>
              <a:t>Exam 3	</a:t>
            </a:r>
            <a:r>
              <a:rPr lang="en-US" sz="2400" dirty="0" smtClean="0">
                <a:solidFill>
                  <a:srgbClr val="0000FF"/>
                </a:solidFill>
              </a:rPr>
              <a:t>				15%</a:t>
            </a:r>
          </a:p>
          <a:p>
            <a:r>
              <a:rPr lang="en-US" sz="2400" dirty="0" smtClean="0"/>
              <a:t>Final Exam				</a:t>
            </a:r>
            <a:r>
              <a:rPr lang="en-US" sz="2400" dirty="0" smtClean="0">
                <a:solidFill>
                  <a:srgbClr val="0000FF"/>
                </a:solidFill>
              </a:rPr>
              <a:t>20%</a:t>
            </a:r>
          </a:p>
          <a:p>
            <a:endParaRPr lang="en-US" sz="2400" dirty="0" smtClean="0">
              <a:solidFill>
                <a:srgbClr val="0000FF"/>
              </a:solidFill>
            </a:endParaRPr>
          </a:p>
          <a:p>
            <a:pPr algn="ctr">
              <a:buNone/>
            </a:pPr>
            <a:r>
              <a:rPr lang="en-US" sz="2400" b="1" i="1" dirty="0" smtClean="0"/>
              <a:t>HW and Lab Late</a:t>
            </a:r>
            <a:r>
              <a:rPr lang="en-US" sz="2400" dirty="0" smtClean="0"/>
              <a:t> </a:t>
            </a:r>
            <a:r>
              <a:rPr lang="en-US" sz="2400" b="1" i="1" dirty="0" smtClean="0"/>
              <a:t>Penalty: 3 points a day</a:t>
            </a:r>
            <a:endParaRPr lang="en-US" sz="24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Passing Grade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smtClean="0">
                <a:solidFill>
                  <a:srgbClr val="FF0000"/>
                </a:solidFill>
              </a:rPr>
              <a:t>TO PASS THE COURSE, YOU MUST PASS PART I and PART II INDEPENDENTLY!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rgbClr val="FF0000"/>
                </a:solidFill>
              </a:rPr>
              <a:t>i.e. an A in PART II and an F in PART I, is </a:t>
            </a:r>
            <a:r>
              <a:rPr lang="en-US" b="1" i="1" u="sng" dirty="0" smtClean="0">
                <a:solidFill>
                  <a:srgbClr val="FF0000"/>
                </a:solidFill>
              </a:rPr>
              <a:t>NOT</a:t>
            </a:r>
            <a:r>
              <a:rPr lang="en-US" b="1" dirty="0" smtClean="0">
                <a:solidFill>
                  <a:srgbClr val="FF0000"/>
                </a:solidFill>
              </a:rPr>
              <a:t> a passing grade</a:t>
            </a:r>
            <a:r>
              <a:rPr lang="en-US" b="1" dirty="0" smtClean="0"/>
              <a:t>.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Syllabus: </a:t>
            </a:r>
            <a:r>
              <a:rPr lang="en-US" dirty="0" smtClean="0"/>
              <a:t>Grading Scale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371600" y="2057400"/>
          <a:ext cx="6781800" cy="3345180"/>
        </p:xfrm>
        <a:graphic>
          <a:graphicData uri="http://schemas.openxmlformats.org/drawingml/2006/table">
            <a:tbl>
              <a:tblPr/>
              <a:tblGrid>
                <a:gridCol w="2286000"/>
                <a:gridCol w="1167309"/>
                <a:gridCol w="2278927"/>
                <a:gridCol w="1049564"/>
              </a:tblGrid>
              <a:tr h="60960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Times"/>
                          <a:ea typeface="Times New Roman"/>
                          <a:cs typeface="Times New Roman"/>
                        </a:rPr>
                        <a:t>Total percentage earned</a:t>
                      </a:r>
                      <a:endParaRPr lang="en-US" sz="2400" dirty="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FF"/>
                          </a:solidFill>
                          <a:latin typeface="Times"/>
                          <a:ea typeface="Times New Roman"/>
                          <a:cs typeface="Times New Roman"/>
                        </a:rPr>
                        <a:t>Grade</a:t>
                      </a:r>
                      <a:endParaRPr lang="en-US" sz="2400" dirty="0">
                        <a:solidFill>
                          <a:srgbClr val="0000FF"/>
                        </a:solidFill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latin typeface="Times"/>
                          <a:ea typeface="Times New Roman"/>
                          <a:cs typeface="Times New Roman"/>
                        </a:rPr>
                        <a:t>Total percentage earned</a:t>
                      </a:r>
                      <a:endParaRPr lang="en-US" sz="2400"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00FF"/>
                          </a:solidFill>
                          <a:latin typeface="Times"/>
                          <a:ea typeface="Times New Roman"/>
                          <a:cs typeface="Times New Roman"/>
                        </a:rPr>
                        <a:t>Grade</a:t>
                      </a:r>
                      <a:endParaRPr lang="en-US" sz="2400" dirty="0">
                        <a:solidFill>
                          <a:srgbClr val="0000FF"/>
                        </a:solidFill>
                        <a:latin typeface="Time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19431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Times"/>
                          <a:ea typeface="Times New Roman"/>
                          <a:cs typeface="Times New Roman"/>
                        </a:rPr>
                        <a:t>92.5 – 100%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8580" algn="l"/>
                        </a:tabLst>
                      </a:pPr>
                      <a:r>
                        <a:rPr lang="en-US" sz="2400">
                          <a:solidFill>
                            <a:srgbClr val="0000FF"/>
                          </a:solidFill>
                          <a:latin typeface="Times"/>
                          <a:ea typeface="Times New Roman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88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Times"/>
                          <a:ea typeface="Times New Roman"/>
                          <a:cs typeface="Times New Roman"/>
                        </a:rPr>
                        <a:t>77.5 – 79.9%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FF"/>
                          </a:solidFill>
                          <a:latin typeface="Times"/>
                          <a:ea typeface="Times New Roman"/>
                          <a:cs typeface="Times New Roman"/>
                        </a:rPr>
                        <a:t>C+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19431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Times"/>
                          <a:ea typeface="Times New Roman"/>
                          <a:cs typeface="Times New Roman"/>
                        </a:rPr>
                        <a:t>89.5 – 92.4%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8580" algn="l"/>
                        </a:tabLst>
                      </a:pPr>
                      <a:r>
                        <a:rPr lang="en-US" sz="2400">
                          <a:solidFill>
                            <a:srgbClr val="0000FF"/>
                          </a:solidFill>
                          <a:latin typeface="Times"/>
                          <a:ea typeface="Times New Roman"/>
                          <a:cs typeface="Times New Roman"/>
                        </a:rPr>
                        <a:t>A-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88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400">
                          <a:latin typeface="Times"/>
                          <a:ea typeface="Times New Roman"/>
                          <a:cs typeface="Times New Roman"/>
                        </a:rPr>
                        <a:t>72 – 77.4%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FF"/>
                          </a:solidFill>
                          <a:latin typeface="Times"/>
                          <a:ea typeface="Times New Roman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19431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Times"/>
                          <a:ea typeface="Times New Roman"/>
                          <a:cs typeface="Times New Roman"/>
                        </a:rPr>
                        <a:t>87 – 89.4%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8580" algn="l"/>
                        </a:tabLst>
                      </a:pPr>
                      <a:r>
                        <a:rPr lang="en-US" sz="2400">
                          <a:solidFill>
                            <a:srgbClr val="0000FF"/>
                          </a:solidFill>
                          <a:latin typeface="Times"/>
                          <a:ea typeface="Times New Roman"/>
                          <a:cs typeface="Times New Roman"/>
                        </a:rPr>
                        <a:t>B+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88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743200" algn="ctr"/>
                          <a:tab pos="5486400" algn="r"/>
                          <a:tab pos="457200" algn="l"/>
                        </a:tabLst>
                      </a:pPr>
                      <a:r>
                        <a:rPr lang="en-US" sz="2400">
                          <a:latin typeface="Times"/>
                          <a:ea typeface="Times New Roman"/>
                          <a:cs typeface="Times New Roman"/>
                        </a:rPr>
                        <a:t>68.5 – 71.9 %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FF"/>
                          </a:solidFill>
                          <a:latin typeface="Times"/>
                          <a:ea typeface="Times New Roman"/>
                          <a:cs typeface="Times New Roman"/>
                        </a:rPr>
                        <a:t>C-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19431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Times"/>
                          <a:ea typeface="Times New Roman"/>
                          <a:cs typeface="Times New Roman"/>
                        </a:rPr>
                        <a:t>82.5 – 86.9%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8580" algn="l"/>
                        </a:tabLst>
                      </a:pPr>
                      <a:r>
                        <a:rPr lang="en-US" sz="2400" dirty="0">
                          <a:solidFill>
                            <a:srgbClr val="0000FF"/>
                          </a:solidFill>
                          <a:latin typeface="Times"/>
                          <a:ea typeface="Times New Roman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88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Times"/>
                          <a:ea typeface="Times New Roman"/>
                          <a:cs typeface="Times New Roman"/>
                        </a:rPr>
                        <a:t>62.1 – 68.4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solidFill>
                            <a:srgbClr val="0000FF"/>
                          </a:solidFill>
                          <a:latin typeface="Times"/>
                          <a:ea typeface="Times New Roman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150">
                <a:tc>
                  <a:txBody>
                    <a:bodyPr/>
                    <a:lstStyle/>
                    <a:p>
                      <a:pPr marL="19431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Times"/>
                          <a:ea typeface="Times New Roman"/>
                          <a:cs typeface="Times New Roman"/>
                        </a:rPr>
                        <a:t>80 – 82.4%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8580" algn="l"/>
                        </a:tabLst>
                      </a:pPr>
                      <a:r>
                        <a:rPr lang="en-US" sz="2400" dirty="0">
                          <a:solidFill>
                            <a:srgbClr val="0000FF"/>
                          </a:solidFill>
                          <a:latin typeface="Times"/>
                          <a:ea typeface="Times New Roman"/>
                          <a:cs typeface="Times New Roman"/>
                        </a:rPr>
                        <a:t>B-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88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latin typeface="Times"/>
                          <a:ea typeface="Times New Roman"/>
                          <a:cs typeface="Times New Roman"/>
                        </a:rPr>
                        <a:t>62% and below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0000FF"/>
                          </a:solidFill>
                          <a:latin typeface="Times"/>
                          <a:ea typeface="Times New Roman"/>
                          <a:cs typeface="Times New Roman"/>
                        </a:rPr>
                        <a:t>F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8263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Exams</a:t>
            </a:r>
            <a:endParaRPr lang="en-US" sz="4000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447800"/>
            <a:ext cx="7924800" cy="5181600"/>
          </a:xfrm>
        </p:spPr>
        <p:txBody>
          <a:bodyPr/>
          <a:lstStyle/>
          <a:p>
            <a:r>
              <a:rPr lang="en-US" sz="2800" dirty="0" smtClean="0"/>
              <a:t>Pop Quizzes might be given.</a:t>
            </a:r>
            <a:endParaRPr lang="en-US" sz="2800" dirty="0"/>
          </a:p>
          <a:p>
            <a:pPr lvl="2">
              <a:buNone/>
            </a:pPr>
            <a:endParaRPr lang="en-US" sz="2000" b="1" dirty="0"/>
          </a:p>
          <a:p>
            <a:r>
              <a:rPr lang="en-US" sz="2800" dirty="0"/>
              <a:t>3</a:t>
            </a:r>
            <a:r>
              <a:rPr lang="en-US" sz="2800" dirty="0" smtClean="0"/>
              <a:t> </a:t>
            </a:r>
            <a:r>
              <a:rPr lang="en-US" sz="2800" dirty="0"/>
              <a:t>Exams (100 points each)</a:t>
            </a:r>
          </a:p>
          <a:p>
            <a:r>
              <a:rPr lang="en-US" sz="2800" dirty="0" smtClean="0"/>
              <a:t>Final </a:t>
            </a:r>
            <a:r>
              <a:rPr lang="en-US" sz="2800" dirty="0"/>
              <a:t>Exam (100 points</a:t>
            </a:r>
            <a:r>
              <a:rPr lang="en-US" sz="2800" dirty="0" smtClean="0"/>
              <a:t>) - comprehensive</a:t>
            </a:r>
            <a:endParaRPr lang="en-US" sz="2800" dirty="0"/>
          </a:p>
          <a:p>
            <a:endParaRPr lang="en-US" sz="2800" dirty="0"/>
          </a:p>
          <a:p>
            <a:r>
              <a:rPr lang="en-US" sz="2800" dirty="0"/>
              <a:t>No Make-up exams</a:t>
            </a:r>
          </a:p>
          <a:p>
            <a:pPr lvl="1"/>
            <a:r>
              <a:rPr lang="en-US" sz="2400" dirty="0"/>
              <a:t>Except in extreme case and only if I have been notified prior the exam has been issued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Homework and Labs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 smtClean="0"/>
              <a:t>No late assignment accepted after the assignment is graded and returned.</a:t>
            </a:r>
          </a:p>
          <a:p>
            <a:pPr lvl="1"/>
            <a:r>
              <a:rPr lang="en-US" dirty="0" smtClean="0"/>
              <a:t>You may discuss the interpretation of the assignment/lab with your classmates, however you may not discuss possible solutions.</a:t>
            </a:r>
          </a:p>
          <a:p>
            <a:pPr lvl="2"/>
            <a:r>
              <a:rPr lang="en-US" dirty="0" smtClean="0"/>
              <a:t>Copied solution of an individual assignment will receive a zero grade</a:t>
            </a:r>
          </a:p>
          <a:p>
            <a:pPr lvl="1"/>
            <a:r>
              <a:rPr lang="en-US" dirty="0" smtClean="0"/>
              <a:t>NO HAND WRITTEN HW ACCEPTED. </a:t>
            </a:r>
          </a:p>
          <a:p>
            <a:pPr lvl="2"/>
            <a:r>
              <a:rPr lang="en-US" dirty="0" smtClean="0"/>
              <a:t>e-mail HW accepted WITH printed copy for grading.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Syllabus: Requirements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447800"/>
            <a:ext cx="8077200" cy="4876800"/>
          </a:xfrm>
        </p:spPr>
        <p:txBody>
          <a:bodyPr/>
          <a:lstStyle/>
          <a:p>
            <a:r>
              <a:rPr lang="en-US" sz="2800" dirty="0"/>
              <a:t>Class </a:t>
            </a:r>
            <a:r>
              <a:rPr lang="en-US" sz="2800" dirty="0" smtClean="0"/>
              <a:t>and Lab attendance </a:t>
            </a:r>
            <a:r>
              <a:rPr lang="en-US" sz="2800" dirty="0"/>
              <a:t>is </a:t>
            </a:r>
            <a:r>
              <a:rPr lang="en-US" sz="2800" u="sng" dirty="0" smtClean="0">
                <a:solidFill>
                  <a:srgbClr val="FF0000"/>
                </a:solidFill>
              </a:rPr>
              <a:t>MANDATORY</a:t>
            </a:r>
            <a:r>
              <a:rPr lang="en-US" sz="2800" dirty="0" smtClean="0"/>
              <a:t>.</a:t>
            </a:r>
            <a:endParaRPr lang="en-US" sz="2800" dirty="0"/>
          </a:p>
          <a:p>
            <a:pPr lvl="1"/>
            <a:r>
              <a:rPr lang="en-US" sz="2400" dirty="0"/>
              <a:t>If you miss a </a:t>
            </a:r>
            <a:r>
              <a:rPr lang="en-US" sz="2400" dirty="0" smtClean="0"/>
              <a:t>class/lab, </a:t>
            </a:r>
            <a:r>
              <a:rPr lang="en-US" sz="2400" dirty="0"/>
              <a:t>let me know ahead of time</a:t>
            </a:r>
          </a:p>
          <a:p>
            <a:pPr lvl="2"/>
            <a:r>
              <a:rPr lang="en-US" sz="2000" dirty="0" smtClean="0"/>
              <a:t>if </a:t>
            </a:r>
            <a:r>
              <a:rPr lang="en-US" sz="2000" dirty="0"/>
              <a:t>you miss more than </a:t>
            </a:r>
            <a:r>
              <a:rPr lang="en-US" sz="2000" b="1" dirty="0"/>
              <a:t>4</a:t>
            </a:r>
            <a:r>
              <a:rPr lang="en-US" sz="2000" b="1" dirty="0" smtClean="0"/>
              <a:t> classes/labs </a:t>
            </a:r>
            <a:r>
              <a:rPr lang="en-US" sz="2000" b="1" dirty="0"/>
              <a:t>without a documented reason</a:t>
            </a:r>
            <a:r>
              <a:rPr lang="en-US" sz="2000" dirty="0"/>
              <a:t> or without making prior arrangements with me, </a:t>
            </a:r>
            <a:r>
              <a:rPr lang="en-US" sz="2000" b="1" dirty="0"/>
              <a:t>your final grade will be dropped</a:t>
            </a:r>
            <a:r>
              <a:rPr lang="en-US" sz="2000" dirty="0"/>
              <a:t> one grade (A to B, B+ to C+ and so on).</a:t>
            </a:r>
            <a:r>
              <a:rPr lang="en-US" dirty="0"/>
              <a:t> </a:t>
            </a:r>
          </a:p>
          <a:p>
            <a:pPr lvl="1"/>
            <a:r>
              <a:rPr lang="en-US" sz="2400" dirty="0"/>
              <a:t>You are responsible for bringing yourself up-to-date on class material and assignments </a:t>
            </a:r>
          </a:p>
          <a:p>
            <a:pPr lvl="1">
              <a:buFont typeface="Wingdings" pitchFamily="2" charset="2"/>
              <a:buNone/>
            </a:pPr>
            <a:endParaRPr lang="en-US" sz="2400" dirty="0"/>
          </a:p>
          <a:p>
            <a:r>
              <a:rPr lang="en-US" sz="2800" dirty="0"/>
              <a:t>Reading material </a:t>
            </a:r>
            <a:r>
              <a:rPr lang="en-US" sz="2800" dirty="0">
                <a:solidFill>
                  <a:srgbClr val="0000FF"/>
                </a:solidFill>
              </a:rPr>
              <a:t>before</a:t>
            </a:r>
            <a:r>
              <a:rPr lang="en-US" sz="2800" dirty="0"/>
              <a:t> class is </a:t>
            </a:r>
            <a:r>
              <a:rPr lang="en-US" sz="2800" u="sng" dirty="0">
                <a:solidFill>
                  <a:srgbClr val="FF0000"/>
                </a:solidFill>
              </a:rPr>
              <a:t>required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Syllabus: Important Dates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524000"/>
            <a:ext cx="7696200" cy="4953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 smtClean="0"/>
              <a:t>Last </a:t>
            </a:r>
            <a:r>
              <a:rPr lang="en-US" sz="2800" dirty="0"/>
              <a:t>day to drop the class</a:t>
            </a:r>
            <a:r>
              <a:rPr lang="en-US" sz="2800" dirty="0" smtClean="0"/>
              <a:t>:</a:t>
            </a:r>
          </a:p>
          <a:p>
            <a:pPr lvl="1">
              <a:lnSpc>
                <a:spcPct val="90000"/>
              </a:lnSpc>
            </a:pPr>
            <a:r>
              <a:rPr lang="en-US" sz="2400" i="1" u="sng" dirty="0" smtClean="0"/>
              <a:t>without W</a:t>
            </a:r>
            <a:r>
              <a:rPr lang="en-US" sz="2400" u="sng" dirty="0" smtClean="0"/>
              <a:t> </a:t>
            </a:r>
            <a:r>
              <a:rPr lang="en-US" sz="2400" i="1" u="sng" dirty="0" smtClean="0"/>
              <a:t>grade</a:t>
            </a:r>
            <a:r>
              <a:rPr lang="en-US" sz="2400" u="sng" dirty="0" smtClean="0"/>
              <a:t>:</a:t>
            </a:r>
            <a:r>
              <a:rPr lang="en-US" sz="2400" dirty="0" smtClean="0"/>
              <a:t> </a:t>
            </a:r>
            <a:r>
              <a:rPr lang="en-US" sz="2400" b="1" dirty="0" smtClean="0"/>
              <a:t>Jan 31</a:t>
            </a:r>
          </a:p>
          <a:p>
            <a:pPr lvl="1">
              <a:lnSpc>
                <a:spcPct val="90000"/>
              </a:lnSpc>
            </a:pPr>
            <a:r>
              <a:rPr lang="en-US" sz="2400" i="1" u="sng" dirty="0" smtClean="0"/>
              <a:t>with W</a:t>
            </a:r>
            <a:r>
              <a:rPr lang="en-US" sz="2400" u="sng" dirty="0" smtClean="0"/>
              <a:t> </a:t>
            </a:r>
            <a:r>
              <a:rPr lang="en-US" sz="2400" i="1" u="sng" dirty="0" smtClean="0"/>
              <a:t>grade</a:t>
            </a:r>
            <a:r>
              <a:rPr lang="en-US" sz="2400" u="sng" dirty="0" smtClean="0"/>
              <a:t>:</a:t>
            </a:r>
            <a:r>
              <a:rPr lang="en-US" sz="2400" dirty="0" smtClean="0"/>
              <a:t> </a:t>
            </a:r>
            <a:r>
              <a:rPr lang="en-US" sz="2400" b="1" dirty="0" smtClean="0"/>
              <a:t>April 4</a:t>
            </a:r>
          </a:p>
          <a:p>
            <a:pPr>
              <a:lnSpc>
                <a:spcPct val="90000"/>
              </a:lnSpc>
              <a:buNone/>
            </a:pPr>
            <a:endParaRPr lang="en-US" sz="2800" b="1" dirty="0"/>
          </a:p>
          <a:p>
            <a:pPr>
              <a:lnSpc>
                <a:spcPct val="90000"/>
              </a:lnSpc>
            </a:pPr>
            <a:r>
              <a:rPr lang="en-US" sz="2800" dirty="0"/>
              <a:t>Exam 1: </a:t>
            </a:r>
            <a:r>
              <a:rPr lang="en-US" sz="2800" dirty="0" smtClean="0"/>
              <a:t>Mon., </a:t>
            </a:r>
            <a:r>
              <a:rPr lang="en-US" sz="2800" b="1" dirty="0"/>
              <a:t>Feb </a:t>
            </a:r>
            <a:r>
              <a:rPr lang="en-US" sz="2800" b="1" dirty="0" smtClean="0"/>
              <a:t>15</a:t>
            </a: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Exam 2: </a:t>
            </a:r>
            <a:r>
              <a:rPr lang="en-US" sz="2800" dirty="0" smtClean="0"/>
              <a:t>Mon., </a:t>
            </a:r>
            <a:r>
              <a:rPr lang="en-US" sz="2800" b="1" dirty="0"/>
              <a:t>March </a:t>
            </a:r>
            <a:r>
              <a:rPr lang="en-US" sz="2800" b="1" dirty="0" smtClean="0"/>
              <a:t>8</a:t>
            </a:r>
          </a:p>
          <a:p>
            <a:pPr>
              <a:lnSpc>
                <a:spcPct val="90000"/>
              </a:lnSpc>
            </a:pPr>
            <a:r>
              <a:rPr lang="en-US" sz="2800" dirty="0" smtClean="0"/>
              <a:t>Exam 3: Mon, </a:t>
            </a:r>
            <a:r>
              <a:rPr lang="en-US" sz="2800" b="1" dirty="0" smtClean="0"/>
              <a:t>Apr 12</a:t>
            </a:r>
            <a:endParaRPr lang="en-US" sz="2800" b="1" dirty="0"/>
          </a:p>
          <a:p>
            <a:pPr>
              <a:lnSpc>
                <a:spcPct val="90000"/>
              </a:lnSpc>
            </a:pPr>
            <a:r>
              <a:rPr lang="en-US" sz="2800" dirty="0" smtClean="0"/>
              <a:t>Final </a:t>
            </a:r>
            <a:r>
              <a:rPr lang="en-US" sz="2800" dirty="0"/>
              <a:t>Exam: </a:t>
            </a:r>
            <a:r>
              <a:rPr lang="en-US" sz="2800" dirty="0" smtClean="0"/>
              <a:t>Wed., </a:t>
            </a:r>
            <a:r>
              <a:rPr lang="en-US" sz="2800" b="1" dirty="0"/>
              <a:t>May </a:t>
            </a:r>
            <a:r>
              <a:rPr lang="en-US" sz="2800" b="1" dirty="0" smtClean="0"/>
              <a:t>12 (1:00pm-3:00pm</a:t>
            </a:r>
            <a:r>
              <a:rPr lang="en-US" sz="2800" b="1" dirty="0"/>
              <a:t>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800" b="1" dirty="0"/>
          </a:p>
          <a:p>
            <a:pPr>
              <a:lnSpc>
                <a:spcPct val="90000"/>
              </a:lnSpc>
            </a:pPr>
            <a:r>
              <a:rPr lang="en-US" sz="2800" b="1" dirty="0"/>
              <a:t>Spring Recess</a:t>
            </a:r>
            <a:r>
              <a:rPr lang="en-US" sz="2800" b="1" dirty="0" smtClean="0"/>
              <a:t>:</a:t>
            </a:r>
            <a:r>
              <a:rPr lang="en-US" sz="2800" dirty="0" smtClean="0"/>
              <a:t> </a:t>
            </a:r>
            <a:r>
              <a:rPr lang="en-US" sz="2800" dirty="0"/>
              <a:t>March </a:t>
            </a:r>
            <a:r>
              <a:rPr lang="en-US" sz="2800" dirty="0" smtClean="0"/>
              <a:t>29 - April 4</a:t>
            </a:r>
            <a:endParaRPr lang="en-US" sz="2800" b="1" dirty="0"/>
          </a:p>
          <a:p>
            <a:pPr>
              <a:lnSpc>
                <a:spcPct val="90000"/>
              </a:lnSpc>
            </a:pPr>
            <a:r>
              <a:rPr lang="en-US" sz="2800" b="1" dirty="0"/>
              <a:t>Classes End:</a:t>
            </a:r>
            <a:r>
              <a:rPr lang="en-US" sz="2800" dirty="0"/>
              <a:t> May </a:t>
            </a:r>
            <a:r>
              <a:rPr lang="en-US" sz="2800" dirty="0" smtClean="0"/>
              <a:t>8, 2010</a:t>
            </a:r>
            <a:endParaRPr lang="en-US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372475" cy="1066800"/>
          </a:xfrm>
        </p:spPr>
        <p:txBody>
          <a:bodyPr/>
          <a:lstStyle/>
          <a:p>
            <a:r>
              <a:rPr lang="en-US" sz="4000" dirty="0"/>
              <a:t>The Syllabus: Other Information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752600"/>
            <a:ext cx="7620000" cy="4876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b="1" dirty="0"/>
              <a:t>Academic Honesty Policy</a:t>
            </a:r>
            <a:endParaRPr lang="en-US" sz="24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Cheating or plagiarism is considered a serious academic offense and will result in receiving a failing grade for the work of the course. Repeated offenses result in dismissal from the University.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400" b="1" dirty="0"/>
              <a:t>Code of Conduct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As indicated </a:t>
            </a:r>
            <a:r>
              <a:rPr lang="en-US" sz="2000" b="1" dirty="0"/>
              <a:t>in </a:t>
            </a:r>
            <a:r>
              <a:rPr lang="en-US" sz="2000" b="1" i="1" dirty="0"/>
              <a:t>The Digest of Rules and Regulations </a:t>
            </a:r>
            <a:r>
              <a:rPr lang="en-US" sz="2000" dirty="0"/>
              <a:t>that you can find in the University Telephone directory.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endParaRPr lang="en-US" sz="20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The Syllabus: Other Information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400" b="1" dirty="0" smtClean="0"/>
              <a:t>Students with Disabilities</a:t>
            </a:r>
          </a:p>
          <a:p>
            <a:pPr lvl="1">
              <a:lnSpc>
                <a:spcPct val="90000"/>
              </a:lnSpc>
            </a:pPr>
            <a:r>
              <a:rPr lang="en-US" sz="2000" dirty="0" smtClean="0"/>
              <a:t>for accommodations contact the disability coordinator on campus, Kelly </a:t>
            </a:r>
            <a:r>
              <a:rPr lang="en-US" sz="2000" dirty="0" err="1" smtClean="0"/>
              <a:t>Kulick</a:t>
            </a:r>
            <a:r>
              <a:rPr lang="en-US" sz="2000" dirty="0" smtClean="0"/>
              <a:t> in Student Accessibility Services, located in the Student Success Center, lower level of the Campus Center, phone (330) 244-5047, or </a:t>
            </a:r>
            <a:r>
              <a:rPr lang="en-US" sz="2000" dirty="0" smtClean="0">
                <a:hlinkClick r:id="rId2"/>
              </a:rPr>
              <a:t>kkulick@kent.edu</a:t>
            </a:r>
            <a:r>
              <a:rPr lang="en-US" sz="2000" dirty="0" smtClean="0"/>
              <a:t>. </a:t>
            </a:r>
          </a:p>
          <a:p>
            <a:pPr lvl="1">
              <a:lnSpc>
                <a:spcPct val="90000"/>
              </a:lnSpc>
            </a:pPr>
            <a:endParaRPr lang="en-US" sz="2000" dirty="0" smtClean="0"/>
          </a:p>
          <a:p>
            <a:r>
              <a:rPr lang="en-US" sz="2400" b="1" dirty="0" smtClean="0"/>
              <a:t>Emergency</a:t>
            </a:r>
            <a:endParaRPr lang="en-US" sz="2400" dirty="0" smtClean="0"/>
          </a:p>
          <a:p>
            <a:pPr lvl="1"/>
            <a:r>
              <a:rPr lang="en-US" sz="2000" dirty="0" smtClean="0"/>
              <a:t>In case of an emergency please contact the security on campus. </a:t>
            </a:r>
          </a:p>
          <a:p>
            <a:pPr lvl="1"/>
            <a:r>
              <a:rPr lang="en-US" sz="2000" b="1" dirty="0" smtClean="0"/>
              <a:t>Security phone on campus</a:t>
            </a:r>
            <a:r>
              <a:rPr lang="en-US" sz="2000" dirty="0" smtClean="0"/>
              <a:t>:  #53123</a:t>
            </a:r>
          </a:p>
          <a:p>
            <a:pPr lvl="1"/>
            <a:r>
              <a:rPr lang="en-US" sz="2000" b="1" dirty="0" smtClean="0"/>
              <a:t>Security cell phone  </a:t>
            </a:r>
            <a:r>
              <a:rPr lang="en-US" sz="2000" dirty="0" smtClean="0"/>
              <a:t> (330) 705-0430 or, of course, 911.</a:t>
            </a:r>
          </a:p>
          <a:p>
            <a:pPr lvl="1"/>
            <a:r>
              <a:rPr lang="en-US" sz="2000" dirty="0" smtClean="0"/>
              <a:t>I recommend that you program into your cell phone the previous numbers.</a:t>
            </a:r>
          </a:p>
          <a:p>
            <a:endParaRPr lang="en-US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300"/>
              <a:t>Overview of the course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295400"/>
            <a:ext cx="7239000" cy="49530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400" dirty="0" smtClean="0"/>
              <a:t>What is Computer Science? </a:t>
            </a:r>
          </a:p>
          <a:p>
            <a:pPr>
              <a:spcBef>
                <a:spcPts val="0"/>
              </a:spcBef>
            </a:pPr>
            <a:r>
              <a:rPr lang="en-US" sz="2400" dirty="0" smtClean="0"/>
              <a:t>Binary Numbers and Number Systems </a:t>
            </a:r>
          </a:p>
          <a:p>
            <a:pPr>
              <a:spcBef>
                <a:spcPts val="0"/>
              </a:spcBef>
            </a:pPr>
            <a:r>
              <a:rPr lang="en-US" sz="2400" dirty="0" smtClean="0"/>
              <a:t>Data Representation </a:t>
            </a:r>
          </a:p>
          <a:p>
            <a:pPr>
              <a:spcBef>
                <a:spcPts val="0"/>
              </a:spcBef>
            </a:pPr>
            <a:r>
              <a:rPr lang="en-US" sz="2400" dirty="0" smtClean="0"/>
              <a:t>Gates and Circuits  </a:t>
            </a:r>
          </a:p>
          <a:p>
            <a:pPr>
              <a:spcBef>
                <a:spcPts val="0"/>
              </a:spcBef>
            </a:pPr>
            <a:r>
              <a:rPr lang="en-US" sz="2400" dirty="0" smtClean="0"/>
              <a:t>Computing Components </a:t>
            </a:r>
          </a:p>
          <a:p>
            <a:pPr>
              <a:spcBef>
                <a:spcPts val="0"/>
              </a:spcBef>
            </a:pPr>
            <a:r>
              <a:rPr lang="en-US" sz="2400" dirty="0" smtClean="0"/>
              <a:t>Low-Level Programming </a:t>
            </a:r>
          </a:p>
          <a:p>
            <a:pPr>
              <a:spcBef>
                <a:spcPts val="0"/>
              </a:spcBef>
            </a:pPr>
            <a:r>
              <a:rPr lang="en-US" sz="2400" dirty="0" smtClean="0"/>
              <a:t>Problem Solving and Algorithm Design</a:t>
            </a:r>
          </a:p>
          <a:p>
            <a:pPr>
              <a:spcBef>
                <a:spcPts val="0"/>
              </a:spcBef>
            </a:pPr>
            <a:r>
              <a:rPr lang="en-US" sz="2400" dirty="0" smtClean="0"/>
              <a:t>Abstract Data Types and Subprograms</a:t>
            </a:r>
          </a:p>
          <a:p>
            <a:pPr>
              <a:spcBef>
                <a:spcPts val="0"/>
              </a:spcBef>
            </a:pPr>
            <a:r>
              <a:rPr lang="en-US" sz="2400" dirty="0" smtClean="0"/>
              <a:t>High-Level Programming Languages: C++ </a:t>
            </a:r>
          </a:p>
          <a:p>
            <a:pPr>
              <a:spcBef>
                <a:spcPts val="0"/>
              </a:spcBef>
            </a:pPr>
            <a:r>
              <a:rPr lang="en-US" sz="2400" dirty="0" smtClean="0"/>
              <a:t>Operating Systems </a:t>
            </a:r>
          </a:p>
          <a:p>
            <a:pPr>
              <a:spcBef>
                <a:spcPts val="0"/>
              </a:spcBef>
            </a:pPr>
            <a:r>
              <a:rPr lang="en-US" sz="2400" dirty="0" smtClean="0"/>
              <a:t>Simulation, Graphics, Gaming</a:t>
            </a:r>
          </a:p>
          <a:p>
            <a:pPr>
              <a:spcBef>
                <a:spcPts val="0"/>
              </a:spcBef>
            </a:pPr>
            <a:r>
              <a:rPr lang="en-US" sz="2400" dirty="0" smtClean="0"/>
              <a:t>Networks</a:t>
            </a:r>
          </a:p>
          <a:p>
            <a:pPr>
              <a:spcBef>
                <a:spcPts val="0"/>
              </a:spcBef>
            </a:pPr>
            <a:r>
              <a:rPr lang="en-US" sz="2400" dirty="0" smtClean="0"/>
              <a:t>The World Wide Web</a:t>
            </a:r>
          </a:p>
          <a:p>
            <a:pPr>
              <a:spcBef>
                <a:spcPts val="0"/>
              </a:spcBef>
            </a:pPr>
            <a:r>
              <a:rPr lang="en-US" sz="2400" dirty="0" smtClean="0"/>
              <a:t>Limitation of Computing</a:t>
            </a:r>
          </a:p>
          <a:p>
            <a:endParaRPr lang="en-US" sz="2400" dirty="0" smtClean="0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2194</TotalTime>
  <Words>685</Words>
  <Application>Microsoft Office PowerPoint</Application>
  <PresentationFormat>On-screen Show (4:3)</PresentationFormat>
  <Paragraphs>140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1_Default Design</vt:lpstr>
      <vt:lpstr>CS 10051–600 Introduction to Computer Science</vt:lpstr>
      <vt:lpstr>Class Instructor</vt:lpstr>
      <vt:lpstr>Lab Instructor</vt:lpstr>
      <vt:lpstr>The Syllabus: the Webpage</vt:lpstr>
      <vt:lpstr>The Syllabus: The Textbook</vt:lpstr>
      <vt:lpstr>The Syllabus: Grading</vt:lpstr>
      <vt:lpstr>Passing Grade</vt:lpstr>
      <vt:lpstr>The Syllabus: Grading Scale</vt:lpstr>
      <vt:lpstr>Exams</vt:lpstr>
      <vt:lpstr>Homework and Labs</vt:lpstr>
      <vt:lpstr>The Syllabus: Requirements</vt:lpstr>
      <vt:lpstr>The Syllabus: Important Dates</vt:lpstr>
      <vt:lpstr>The Syllabus: Other Information</vt:lpstr>
      <vt:lpstr>The Syllabus: Other Information</vt:lpstr>
      <vt:lpstr>Overview of the course</vt:lpstr>
    </vt:vector>
  </TitlesOfParts>
  <Company>jones and bartlett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theresad</dc:creator>
  <cp:lastModifiedBy>Stark Campus</cp:lastModifiedBy>
  <cp:revision>59</cp:revision>
  <dcterms:created xsi:type="dcterms:W3CDTF">2001-11-19T16:24:12Z</dcterms:created>
  <dcterms:modified xsi:type="dcterms:W3CDTF">2010-01-20T02:20:09Z</dcterms:modified>
</cp:coreProperties>
</file>