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</p:sldMasterIdLst>
  <p:notesMasterIdLst>
    <p:notesMasterId r:id="rId30"/>
  </p:notesMasterIdLst>
  <p:handoutMasterIdLst>
    <p:handoutMasterId r:id="rId31"/>
  </p:handoutMasterIdLst>
  <p:sldIdLst>
    <p:sldId id="257" r:id="rId2"/>
    <p:sldId id="258" r:id="rId3"/>
    <p:sldId id="276" r:id="rId4"/>
    <p:sldId id="259" r:id="rId5"/>
    <p:sldId id="260" r:id="rId6"/>
    <p:sldId id="278" r:id="rId7"/>
    <p:sldId id="277" r:id="rId8"/>
    <p:sldId id="261" r:id="rId9"/>
    <p:sldId id="279" r:id="rId10"/>
    <p:sldId id="262" r:id="rId11"/>
    <p:sldId id="263" r:id="rId12"/>
    <p:sldId id="293" r:id="rId13"/>
    <p:sldId id="264" r:id="rId14"/>
    <p:sldId id="281" r:id="rId15"/>
    <p:sldId id="268" r:id="rId16"/>
    <p:sldId id="285" r:id="rId17"/>
    <p:sldId id="296" r:id="rId18"/>
    <p:sldId id="286" r:id="rId19"/>
    <p:sldId id="287" r:id="rId20"/>
    <p:sldId id="298" r:id="rId21"/>
    <p:sldId id="269" r:id="rId22"/>
    <p:sldId id="270" r:id="rId23"/>
    <p:sldId id="271" r:id="rId24"/>
    <p:sldId id="289" r:id="rId25"/>
    <p:sldId id="272" r:id="rId26"/>
    <p:sldId id="273" r:id="rId27"/>
    <p:sldId id="291" r:id="rId28"/>
    <p:sldId id="274" r:id="rId2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33"/>
    <a:srgbClr val="0000FF"/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>
        <p:scale>
          <a:sx n="75" d="100"/>
          <a:sy n="75" d="100"/>
        </p:scale>
        <p:origin x="-750" y="-18"/>
      </p:cViewPr>
      <p:guideLst>
        <p:guide orient="horz" pos="2160"/>
        <p:guide orient="horz" pos="4176"/>
        <p:guide orient="horz" pos="1008"/>
        <p:guide pos="2880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dirty="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EF3757E7-911C-4646-84C3-66D294FE9DDE}" type="datetimeFigureOut">
              <a:rPr lang="en-US"/>
              <a:pPr>
                <a:defRPr/>
              </a:pPr>
              <a:t>4/26/2010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dirty="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80BE5C2-7CB3-47B3-9138-18BA1E567D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 smtClean="0">
                <a:latin typeface="Times" pitchFamily="6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 smtClean="0">
                <a:latin typeface="Times" pitchFamily="6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 smtClean="0">
                <a:latin typeface="Times" pitchFamily="6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" pitchFamily="64" charset="0"/>
              </a:defRPr>
            </a:lvl1pPr>
          </a:lstStyle>
          <a:p>
            <a:pPr>
              <a:defRPr/>
            </a:pPr>
            <a:fld id="{89056266-3772-4499-A5F3-969EEA60FC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6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6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6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6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6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1D44B2-DA3E-43BB-9341-B4110B1E05CE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6C7AB6-D069-4C0E-A3E2-BBE70ED910B7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BE42A0-B6B9-46B6-B3E6-B2769545BC3E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DA0367-17C7-4333-8888-80548934056C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D91D46-A259-430A-8041-2E30554485DA}" type="slidenum">
              <a:rPr lang="en-US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2B4B91-418D-41AA-8D56-E4C17BE1EA2F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BDA2FA-2BC8-40CC-AA76-3455B5418E74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9C42B9-3EF8-466E-8541-4A0477419DE8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1AED88-3ADD-4864-B5A8-78F8E069C6F0}" type="slidenum">
              <a:rPr lang="en-US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B664C5-D5C0-4D6E-899C-38CA3023A915}" type="slidenum">
              <a:rPr lang="en-US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B8382C-60C4-491A-9968-6D57DB73BF95}" type="slidenum">
              <a:rPr lang="en-US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8B79D5-6736-4123-B502-2C50EE1097FB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29A7B5-6024-4165-9ED9-A874BFA70C66}" type="slidenum">
              <a:rPr lang="en-US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9A94E5-115A-4358-980A-2819DC80F6AB}" type="slidenum">
              <a:rPr lang="en-US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DF4E28-3B07-4714-B83A-84C01BD73546}" type="slidenum">
              <a:rPr lang="en-US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FFEFDE-E68A-487B-B0A6-ABBD7E6127F7}" type="slidenum">
              <a:rPr lang="en-US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12A871-329B-40E7-BF9A-6D287AC3EBD9}" type="slidenum">
              <a:rPr lang="en-US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95D5CF-A329-44A0-B04C-E9EC40FE02F3}" type="slidenum">
              <a:rPr lang="en-US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AEEDA7-9874-4A47-B100-65CEDF26FBD5}" type="slidenum">
              <a:rPr lang="en-US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976419-037E-48DD-A234-8CFF2B11B171}" type="slidenum">
              <a:rPr lang="en-US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2B4EB6-D54C-4062-9BA0-2C64E07EE792}" type="slidenum">
              <a:rPr lang="en-US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124C0D-D9F5-4C7D-B5B3-EBB9E1BDD4C5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83A75C-F8C5-4F3D-B148-B3601556FA93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1525A4-1005-4B0A-AEE1-E08464155D82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60C2A3-1ACD-49AE-BC9B-A6DD19DD6C28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DC6D48-8450-4955-AAC0-CBF8B5278730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38A674-AFAB-4286-9CDB-9C902F79B3A1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8F28B3-F59D-4CE2-9B1D-D831AD18EFB0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590800"/>
            <a:ext cx="7772400" cy="1470025"/>
          </a:xfrm>
        </p:spPr>
        <p:txBody>
          <a:bodyPr/>
          <a:lstStyle>
            <a:lvl1pPr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5D8A0-8A59-4597-B61F-D16A8D224F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152400"/>
            <a:ext cx="211455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19125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CB345-0F71-4858-8D87-6D16B57164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0DB02-4C9A-48E6-BE91-AEC15A3982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2E8EC-676E-4311-ACEC-DB20488C1C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E84C7-D13A-4965-8CB4-DF3CC1C7E8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3BAC4-7E01-44CF-A85C-C284B025A1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C595E-84E5-4DDD-B5C8-BC542351DA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1793E-753B-4273-9118-B2DE537DEC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CB503-C04A-43A9-95A0-043DD2292F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3226E-258B-435E-9E1E-D8E3708944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152400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" y="63246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 smtClean="0"/>
            </a:lvl1pPr>
          </a:lstStyle>
          <a:p>
            <a:pPr>
              <a:defRPr/>
            </a:pPr>
            <a:fld id="{B24B1AD2-0631-4EB9-9BEF-8D7EF1E9AF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101" name="Line 5"/>
          <p:cNvSpPr>
            <a:spLocks noChangeShapeType="1"/>
          </p:cNvSpPr>
          <p:nvPr userDrawn="1"/>
        </p:nvSpPr>
        <p:spPr bwMode="auto">
          <a:xfrm>
            <a:off x="-1524000" y="22098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102" name="Text Box 6"/>
          <p:cNvSpPr txBox="1">
            <a:spLocks noChangeArrowheads="1"/>
          </p:cNvSpPr>
          <p:nvPr userDrawn="1"/>
        </p:nvSpPr>
        <p:spPr bwMode="auto">
          <a:xfrm>
            <a:off x="3032125" y="27146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en-US" b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590800"/>
            <a:ext cx="7772400" cy="1470025"/>
          </a:xfrm>
        </p:spPr>
        <p:txBody>
          <a:bodyPr/>
          <a:lstStyle/>
          <a:p>
            <a:pPr eaLnBrk="1" hangingPunct="1"/>
            <a:r>
              <a:rPr lang="en-US" sz="4400" smtClean="0"/>
              <a:t>Chapter 10</a:t>
            </a:r>
            <a:endParaRPr 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400800" cy="838200"/>
          </a:xfrm>
        </p:spPr>
        <p:txBody>
          <a:bodyPr/>
          <a:lstStyle/>
          <a:p>
            <a:pPr eaLnBrk="1" hangingPunct="1"/>
            <a:r>
              <a:rPr lang="en-US" sz="4400" smtClean="0"/>
              <a:t>Operating Systems</a:t>
            </a:r>
            <a:endParaRPr lang="en-US" sz="4400" b="0" smtClean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D80C43F-405C-4CA4-B8CB-2721A79DF0AC}" type="slidenum">
              <a:rPr lang="en-US"/>
              <a:pPr/>
              <a:t>10</a:t>
            </a:fld>
            <a:endParaRPr lang="en-US"/>
          </a:p>
        </p:txBody>
      </p:sp>
      <p:sp>
        <p:nvSpPr>
          <p:cNvPr id="1229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Batch Processing</a:t>
            </a:r>
          </a:p>
        </p:txBody>
      </p:sp>
      <p:sp>
        <p:nvSpPr>
          <p:cNvPr id="12292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400" smtClean="0"/>
              <a:t>The first operating system was a </a:t>
            </a:r>
            <a:r>
              <a:rPr lang="en-US" sz="2400" smtClean="0">
                <a:solidFill>
                  <a:srgbClr val="0000FF"/>
                </a:solidFill>
              </a:rPr>
              <a:t>human operator</a:t>
            </a:r>
            <a:r>
              <a:rPr lang="en-US" sz="2400" smtClean="0"/>
              <a:t>, who</a:t>
            </a:r>
            <a:r>
              <a:rPr lang="en-US" sz="2400" smtClean="0">
                <a:solidFill>
                  <a:srgbClr val="0000FF"/>
                </a:solidFill>
              </a:rPr>
              <a:t> </a:t>
            </a:r>
            <a:r>
              <a:rPr lang="en-US" sz="2400" smtClean="0"/>
              <a:t>organize various jobs from multiple users into </a:t>
            </a:r>
            <a:r>
              <a:rPr lang="en-US" sz="2400" i="1" smtClean="0"/>
              <a:t>batches</a:t>
            </a:r>
            <a:r>
              <a:rPr lang="en-US" sz="2400" smtClean="0"/>
              <a:t> of jobs that needed the same resources </a:t>
            </a:r>
            <a:r>
              <a:rPr lang="en-US" smtClean="0"/>
              <a:t>	</a:t>
            </a:r>
          </a:p>
        </p:txBody>
      </p:sp>
      <p:pic>
        <p:nvPicPr>
          <p:cNvPr id="12293" name="Picture 6" descr="17606_02_0193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276600"/>
            <a:ext cx="6324600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BF0B30A-7CFB-49CF-B84D-874AE37EA3C1}" type="slidenum">
              <a:rPr lang="en-US"/>
              <a:pPr/>
              <a:t>11</a:t>
            </a:fld>
            <a:endParaRPr lang="en-US"/>
          </a:p>
        </p:txBody>
      </p:sp>
      <p:sp>
        <p:nvSpPr>
          <p:cNvPr id="1331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Timesharing</a:t>
            </a:r>
          </a:p>
        </p:txBody>
      </p:sp>
      <p:sp>
        <p:nvSpPr>
          <p:cNvPr id="13316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800" b="1" smtClean="0">
                <a:solidFill>
                  <a:srgbClr val="3333FF"/>
                </a:solidFill>
              </a:rPr>
              <a:t>Timesharing system</a:t>
            </a:r>
            <a:r>
              <a:rPr lang="en-US" sz="2800" smtClean="0"/>
              <a:t>  </a:t>
            </a:r>
          </a:p>
          <a:p>
            <a:pPr marL="0" indent="0" eaLnBrk="1" hangingPunct="1">
              <a:buFontTx/>
              <a:buNone/>
            </a:pPr>
            <a:r>
              <a:rPr lang="en-US" sz="2800" smtClean="0"/>
              <a:t>A system that allows multiple users to interact with a computer at the same time</a:t>
            </a:r>
          </a:p>
          <a:p>
            <a:pPr marL="0" indent="0" eaLnBrk="1" hangingPunct="1">
              <a:buFontTx/>
              <a:buNone/>
            </a:pPr>
            <a:r>
              <a:rPr lang="en-US" sz="2800" b="1" smtClean="0">
                <a:solidFill>
                  <a:srgbClr val="0000FF"/>
                </a:solidFill>
              </a:rPr>
              <a:t>Virtual machine</a:t>
            </a:r>
            <a:endParaRPr lang="en-US" sz="2800" smtClean="0"/>
          </a:p>
          <a:p>
            <a:pPr marL="0" indent="0" eaLnBrk="1" hangingPunct="1">
              <a:buFontTx/>
              <a:buNone/>
            </a:pPr>
            <a:r>
              <a:rPr lang="en-US" sz="2800" smtClean="0"/>
              <a:t>The illusion created by a time-sharing system that each user has his/her own machine</a:t>
            </a:r>
            <a:r>
              <a:rPr lang="en-US" smtClean="0"/>
              <a:t> </a:t>
            </a:r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1981200" y="5257800"/>
            <a:ext cx="60198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As computer speed increased, the human </a:t>
            </a:r>
          </a:p>
          <a:p>
            <a:pPr algn="ctr"/>
            <a:r>
              <a:rPr lang="en-US" i="1"/>
              <a:t>operator became the bottleneck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C0358E2-0882-467E-9EE0-DF3C86253FB3}" type="slidenum">
              <a:rPr lang="en-US"/>
              <a:pPr/>
              <a:t>12</a:t>
            </a:fld>
            <a:endParaRPr lang="en-US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Other Factors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3333FF"/>
                </a:solidFill>
              </a:rPr>
              <a:t>Real-time System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/>
              <a:t>A system in which response time is crucial given the nature of the application</a:t>
            </a:r>
            <a:endParaRPr lang="en-US" sz="2800" b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3333FF"/>
                </a:solidFill>
              </a:rPr>
              <a:t>Response time</a:t>
            </a:r>
            <a:r>
              <a:rPr lang="en-US" sz="2800" b="1" smtClean="0"/>
              <a:t>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/>
              <a:t>The time delay between receiving a stimulus and producing a response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3333FF"/>
                </a:solidFill>
              </a:rPr>
              <a:t>Device driver</a:t>
            </a:r>
            <a:r>
              <a:rPr lang="en-US" sz="2800" b="1" smtClean="0"/>
              <a:t>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/>
              <a:t>A small program that “knows” the way a particular device expects to receive and deliver information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C97AA54-65ED-4906-BBB4-4F36731C3B24}" type="slidenum">
              <a:rPr lang="en-US"/>
              <a:pPr/>
              <a:t>13</a:t>
            </a:fld>
            <a:endParaRPr lang="en-US"/>
          </a:p>
        </p:txBody>
      </p:sp>
      <p:sp>
        <p:nvSpPr>
          <p:cNvPr id="1536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Memory Management</a:t>
            </a:r>
          </a:p>
        </p:txBody>
      </p:sp>
      <p:sp>
        <p:nvSpPr>
          <p:cNvPr id="1536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800" smtClean="0"/>
              <a:t>Operating systems must employ techniques to</a:t>
            </a:r>
          </a:p>
          <a:p>
            <a:pPr lvl="1" eaLnBrk="1" hangingPunct="1"/>
            <a:r>
              <a:rPr lang="en-US" sz="2400" smtClean="0"/>
              <a:t>Track where and how a program resides in memory</a:t>
            </a:r>
          </a:p>
          <a:p>
            <a:pPr lvl="1" eaLnBrk="1" hangingPunct="1"/>
            <a:r>
              <a:rPr lang="en-US" sz="2400" smtClean="0"/>
              <a:t>Convert </a:t>
            </a:r>
            <a:r>
              <a:rPr lang="en-US" sz="2400" b="1" smtClean="0"/>
              <a:t>logical addresses</a:t>
            </a:r>
            <a:r>
              <a:rPr lang="en-US" sz="2400" smtClean="0"/>
              <a:t> into actual </a:t>
            </a:r>
            <a:r>
              <a:rPr lang="en-US" sz="2400" b="1" smtClean="0"/>
              <a:t>addresses</a:t>
            </a:r>
            <a:endParaRPr lang="en-US" smtClean="0"/>
          </a:p>
          <a:p>
            <a:pPr marL="0" indent="0" eaLnBrk="1" hangingPunct="1">
              <a:buFontTx/>
              <a:buNone/>
            </a:pPr>
            <a:r>
              <a:rPr lang="en-US" sz="2800" b="1" smtClean="0">
                <a:solidFill>
                  <a:srgbClr val="3333FF"/>
                </a:solidFill>
              </a:rPr>
              <a:t>Logical address</a:t>
            </a:r>
            <a:r>
              <a:rPr lang="en-US" sz="2800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en-US" sz="2800" smtClean="0"/>
              <a:t>Reference to a stored value relative to the program making the reference </a:t>
            </a:r>
          </a:p>
          <a:p>
            <a:pPr marL="0" indent="0" eaLnBrk="1" hangingPunct="1">
              <a:buFontTx/>
              <a:buNone/>
            </a:pPr>
            <a:r>
              <a:rPr lang="en-US" sz="2800" b="1" smtClean="0">
                <a:solidFill>
                  <a:srgbClr val="3333FF"/>
                </a:solidFill>
              </a:rPr>
              <a:t>Physical address</a:t>
            </a:r>
            <a:r>
              <a:rPr lang="en-US" sz="2800" smtClean="0"/>
              <a:t>  </a:t>
            </a:r>
          </a:p>
          <a:p>
            <a:pPr marL="0" indent="0" eaLnBrk="1" hangingPunct="1">
              <a:buFontTx/>
              <a:buNone/>
            </a:pPr>
            <a:r>
              <a:rPr lang="en-US" sz="2800" smtClean="0"/>
              <a:t>Actual address in main memory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FD04193-67C6-4A40-BC7F-AC419B0B140B}" type="slidenum">
              <a:rPr lang="en-US"/>
              <a:pPr/>
              <a:t>14</a:t>
            </a:fld>
            <a:endParaRPr lang="en-US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Memory Management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066800" y="5638800"/>
            <a:ext cx="29718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327CB8"/>
                </a:solidFill>
              </a:rPr>
              <a:t>Figure 10.3  </a:t>
            </a:r>
            <a:r>
              <a:rPr lang="en-US" sz="1400" b="1"/>
              <a:t>Memory is a </a:t>
            </a:r>
          </a:p>
          <a:p>
            <a:r>
              <a:rPr lang="en-US" sz="1400" b="1"/>
              <a:t>continuous set of bits </a:t>
            </a:r>
          </a:p>
          <a:p>
            <a:r>
              <a:rPr lang="en-US" sz="1400" b="1"/>
              <a:t>referenced by specific addresses</a:t>
            </a:r>
          </a:p>
        </p:txBody>
      </p:sp>
      <p:pic>
        <p:nvPicPr>
          <p:cNvPr id="16389" name="Picture 5" descr="17606_02_0194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643063"/>
            <a:ext cx="3657600" cy="384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5638800" y="1676400"/>
            <a:ext cx="30480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r>
              <a:rPr lang="en-US" sz="1800" i="1"/>
              <a:t>Program 1:</a:t>
            </a:r>
          </a:p>
          <a:p>
            <a:r>
              <a:rPr lang="en-US" sz="1800" i="1"/>
              <a:t>sum is assigned memory</a:t>
            </a:r>
          </a:p>
          <a:p>
            <a:r>
              <a:rPr lang="en-US" sz="1800" i="1"/>
              <a:t>location 23, a location</a:t>
            </a:r>
          </a:p>
          <a:p>
            <a:r>
              <a:rPr lang="en-US" sz="1800" i="1"/>
              <a:t>relative to Program 1</a:t>
            </a:r>
          </a:p>
        </p:txBody>
      </p:sp>
      <p:sp>
        <p:nvSpPr>
          <p:cNvPr id="16391" name="AutoShape 9"/>
          <p:cNvSpPr>
            <a:spLocks noChangeArrowheads="1"/>
          </p:cNvSpPr>
          <p:nvPr/>
        </p:nvSpPr>
        <p:spPr bwMode="auto">
          <a:xfrm>
            <a:off x="2667000" y="3200400"/>
            <a:ext cx="5867400" cy="1295400"/>
          </a:xfrm>
          <a:prstGeom prst="leftArrow">
            <a:avLst>
              <a:gd name="adj1" fmla="val 50000"/>
              <a:gd name="adj2" fmla="val 11323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i="1"/>
              <a:t>OS must map sum (relative location 23) </a:t>
            </a:r>
          </a:p>
          <a:p>
            <a:pPr algn="ctr"/>
            <a:r>
              <a:rPr lang="en-US" sz="1800" i="1"/>
              <a:t>to a specific physical  address</a:t>
            </a:r>
          </a:p>
        </p:txBody>
      </p:sp>
      <p:sp>
        <p:nvSpPr>
          <p:cNvPr id="16392" name="Rectangle 10"/>
          <p:cNvSpPr>
            <a:spLocks noChangeArrowheads="1"/>
          </p:cNvSpPr>
          <p:nvPr/>
        </p:nvSpPr>
        <p:spPr bwMode="auto">
          <a:xfrm>
            <a:off x="4114800" y="5029200"/>
            <a:ext cx="4648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r>
              <a:rPr lang="en-US" sz="1800" i="1"/>
              <a:t>Logical address for sum (23) is bound to a </a:t>
            </a:r>
          </a:p>
          <a:p>
            <a:r>
              <a:rPr lang="en-US" sz="1800" i="1"/>
              <a:t>physical address in memory before the </a:t>
            </a:r>
          </a:p>
          <a:p>
            <a:r>
              <a:rPr lang="en-US" sz="1800" i="1"/>
              <a:t>program runs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1F45769-A735-4FE3-A76D-DCBD2F2BE271}" type="slidenum">
              <a:rPr lang="en-US"/>
              <a:pPr/>
              <a:t>15</a:t>
            </a:fld>
            <a:endParaRPr lang="en-US"/>
          </a:p>
        </p:txBody>
      </p:sp>
      <p:sp>
        <p:nvSpPr>
          <p:cNvPr id="2560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Paged Memory Management</a:t>
            </a:r>
          </a:p>
        </p:txBody>
      </p:sp>
      <p:sp>
        <p:nvSpPr>
          <p:cNvPr id="2560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3333FF"/>
                </a:solidFill>
              </a:rPr>
              <a:t>Paged memory technique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A technique in which processes are divided into fixed-size </a:t>
            </a:r>
            <a:r>
              <a:rPr lang="en-US" sz="2400" b="1" smtClean="0"/>
              <a:t>pages</a:t>
            </a:r>
            <a:r>
              <a:rPr lang="en-US" sz="2400" smtClean="0"/>
              <a:t> and stored in memory </a:t>
            </a:r>
            <a:r>
              <a:rPr lang="en-US" sz="2400" b="1" smtClean="0"/>
              <a:t>frames</a:t>
            </a:r>
            <a:r>
              <a:rPr lang="en-US" sz="2400" smtClean="0"/>
              <a:t> when loaded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3333FF"/>
                </a:solidFill>
              </a:rPr>
              <a:t>Frame</a:t>
            </a:r>
            <a:r>
              <a:rPr lang="en-US" sz="2400" smtClean="0"/>
              <a:t>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A fixed-size portion of </a:t>
            </a:r>
            <a:r>
              <a:rPr lang="en-US" sz="2400" i="1" smtClean="0"/>
              <a:t>main memory</a:t>
            </a:r>
            <a:r>
              <a:rPr lang="en-US" sz="2400" smtClean="0"/>
              <a:t> that holds a process page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3333FF"/>
                </a:solidFill>
              </a:rPr>
              <a:t>Page</a:t>
            </a:r>
            <a:r>
              <a:rPr lang="en-US" sz="2400" smtClean="0"/>
              <a:t>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A fixed-size portion of a </a:t>
            </a:r>
            <a:r>
              <a:rPr lang="en-US" sz="2400" i="1" smtClean="0"/>
              <a:t>process</a:t>
            </a:r>
            <a:r>
              <a:rPr lang="en-US" sz="2400" smtClean="0"/>
              <a:t> that is stored into a memory frame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We assume that a frame and a page are the same size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F18AAE5-8D71-4695-B15C-1B3C629FBB2C}" type="slidenum">
              <a:rPr lang="en-US"/>
              <a:pPr/>
              <a:t>16</a:t>
            </a:fld>
            <a:endParaRPr 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Paged Memory Management</a:t>
            </a:r>
          </a:p>
        </p:txBody>
      </p:sp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457200" y="5486400"/>
            <a:ext cx="16764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327CB8"/>
                </a:solidFill>
              </a:rPr>
              <a:t>Figure 10.7  </a:t>
            </a:r>
            <a:br>
              <a:rPr lang="en-US" sz="1400" b="1">
                <a:solidFill>
                  <a:srgbClr val="327CB8"/>
                </a:solidFill>
              </a:rPr>
            </a:br>
            <a:r>
              <a:rPr lang="en-US" sz="1400" b="1"/>
              <a:t>A paged memory management approach</a:t>
            </a:r>
          </a:p>
        </p:txBody>
      </p:sp>
      <p:pic>
        <p:nvPicPr>
          <p:cNvPr id="26629" name="Picture 6" descr="41493_CH10_FIG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282700"/>
            <a:ext cx="3733800" cy="427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AutoShape 7"/>
          <p:cNvSpPr>
            <a:spLocks noChangeArrowheads="1"/>
          </p:cNvSpPr>
          <p:nvPr/>
        </p:nvSpPr>
        <p:spPr bwMode="auto">
          <a:xfrm>
            <a:off x="5257800" y="3048000"/>
            <a:ext cx="2057400" cy="304800"/>
          </a:xfrm>
          <a:prstGeom prst="leftArrow">
            <a:avLst>
              <a:gd name="adj1" fmla="val 100000"/>
              <a:gd name="adj2" fmla="val 14268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i="1"/>
              <a:t>Prog. 1, Page 3</a:t>
            </a:r>
          </a:p>
        </p:txBody>
      </p:sp>
      <p:sp>
        <p:nvSpPr>
          <p:cNvPr id="26631" name="AutoShape 9"/>
          <p:cNvSpPr>
            <a:spLocks noChangeArrowheads="1"/>
          </p:cNvSpPr>
          <p:nvPr/>
        </p:nvSpPr>
        <p:spPr bwMode="auto">
          <a:xfrm>
            <a:off x="5257800" y="1752600"/>
            <a:ext cx="2057400" cy="304800"/>
          </a:xfrm>
          <a:prstGeom prst="leftArrow">
            <a:avLst>
              <a:gd name="adj1" fmla="val 100000"/>
              <a:gd name="adj2" fmla="val 14268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i="1"/>
              <a:t>Prog. 2, Page 2</a:t>
            </a:r>
          </a:p>
        </p:txBody>
      </p:sp>
      <p:sp>
        <p:nvSpPr>
          <p:cNvPr id="26632" name="Rectangle 10"/>
          <p:cNvSpPr>
            <a:spLocks noChangeArrowheads="1"/>
          </p:cNvSpPr>
          <p:nvPr/>
        </p:nvSpPr>
        <p:spPr bwMode="auto">
          <a:xfrm>
            <a:off x="4876800" y="3962400"/>
            <a:ext cx="3657600" cy="1447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r>
              <a:rPr lang="en-US" sz="2000" i="1"/>
              <a:t>If Prog. 1 is running and</a:t>
            </a:r>
          </a:p>
          <a:p>
            <a:r>
              <a:rPr lang="en-US" sz="2000" i="1"/>
              <a:t>needs logical address 2566,</a:t>
            </a:r>
          </a:p>
          <a:p>
            <a:r>
              <a:rPr lang="en-US" sz="2000" i="1"/>
              <a:t>how is the actual address</a:t>
            </a:r>
          </a:p>
          <a:p>
            <a:r>
              <a:rPr lang="en-US" sz="2000" i="1"/>
              <a:t>calculated?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DB6EFFA-1DB0-49D9-8E75-9C731EFB6153}" type="slidenum">
              <a:rPr lang="en-US"/>
              <a:pPr/>
              <a:t>17</a:t>
            </a:fld>
            <a:endParaRPr lang="en-US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Paged Memory Management</a:t>
            </a:r>
          </a:p>
        </p:txBody>
      </p:sp>
      <p:sp>
        <p:nvSpPr>
          <p:cNvPr id="27652" name="Text Box 12"/>
          <p:cNvSpPr txBox="1">
            <a:spLocks noChangeArrowheads="1"/>
          </p:cNvSpPr>
          <p:nvPr/>
        </p:nvSpPr>
        <p:spPr bwMode="auto">
          <a:xfrm>
            <a:off x="838200" y="1219200"/>
            <a:ext cx="7620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Integer logical address is mapped into a              &lt;</a:t>
            </a:r>
            <a:r>
              <a:rPr lang="en-US" b="1"/>
              <a:t>page number</a:t>
            </a:r>
            <a:r>
              <a:rPr lang="en-US"/>
              <a:t>, </a:t>
            </a:r>
            <a:r>
              <a:rPr lang="en-US" b="1"/>
              <a:t>offset&gt; </a:t>
            </a:r>
            <a:r>
              <a:rPr lang="en-US"/>
              <a:t>logical address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Page number</a:t>
            </a:r>
            <a:endParaRPr lang="en-US"/>
          </a:p>
          <a:p>
            <a:pPr>
              <a:spcBef>
                <a:spcPct val="50000"/>
              </a:spcBef>
            </a:pPr>
            <a:r>
              <a:rPr lang="en-US"/>
              <a:t>Address divided by the page size (say 1024)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Offset</a:t>
            </a:r>
            <a:r>
              <a:rPr lang="en-US"/>
              <a:t> </a:t>
            </a:r>
          </a:p>
          <a:p>
            <a:pPr>
              <a:spcBef>
                <a:spcPct val="50000"/>
              </a:spcBef>
            </a:pPr>
            <a:r>
              <a:rPr lang="en-US"/>
              <a:t>The remainder of the address divided by the page size</a:t>
            </a:r>
          </a:p>
          <a:p>
            <a:pPr>
              <a:spcBef>
                <a:spcPct val="50000"/>
              </a:spcBef>
            </a:pPr>
            <a:r>
              <a:rPr lang="en-US"/>
              <a:t>	</a:t>
            </a:r>
            <a:r>
              <a:rPr lang="en-US">
                <a:solidFill>
                  <a:srgbClr val="CC0033"/>
                </a:solidFill>
              </a:rPr>
              <a:t>2566</a:t>
            </a:r>
            <a:r>
              <a:rPr lang="en-US"/>
              <a:t> DIV 1024 = 2</a:t>
            </a:r>
          </a:p>
          <a:p>
            <a:pPr>
              <a:spcBef>
                <a:spcPct val="50000"/>
              </a:spcBef>
            </a:pPr>
            <a:r>
              <a:rPr lang="en-US"/>
              <a:t>	</a:t>
            </a:r>
            <a:r>
              <a:rPr lang="en-US">
                <a:solidFill>
                  <a:srgbClr val="CC0033"/>
                </a:solidFill>
              </a:rPr>
              <a:t>2566</a:t>
            </a:r>
            <a:r>
              <a:rPr lang="en-US"/>
              <a:t> MOD 1024 = 518  ==&gt; &lt;</a:t>
            </a:r>
            <a:r>
              <a:rPr lang="en-US">
                <a:solidFill>
                  <a:srgbClr val="CC0033"/>
                </a:solidFill>
              </a:rPr>
              <a:t>2, 518</a:t>
            </a:r>
            <a:r>
              <a:rPr lang="en-US"/>
              <a:t>&gt;</a:t>
            </a:r>
            <a:endParaRPr lang="en-US">
              <a:solidFill>
                <a:srgbClr val="CC0033"/>
              </a:solidFill>
            </a:endParaRPr>
          </a:p>
        </p:txBody>
      </p:sp>
      <p:sp>
        <p:nvSpPr>
          <p:cNvPr id="27653" name="Rectangle 18"/>
          <p:cNvSpPr>
            <a:spLocks noChangeArrowheads="1"/>
          </p:cNvSpPr>
          <p:nvPr/>
        </p:nvSpPr>
        <p:spPr bwMode="auto">
          <a:xfrm>
            <a:off x="4343400" y="5562600"/>
            <a:ext cx="38100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And???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E546DDB-D9AE-48FB-A431-ECA4A17683E0}" type="slidenum">
              <a:rPr lang="en-US"/>
              <a:pPr/>
              <a:t>18</a:t>
            </a:fld>
            <a:endParaRPr lang="en-US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Paged Memory Management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458200" cy="45720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b="1" smtClean="0">
                <a:solidFill>
                  <a:srgbClr val="3333FF"/>
                </a:solidFill>
              </a:rPr>
              <a:t>Demand paging</a:t>
            </a:r>
            <a:r>
              <a:rPr lang="en-US" b="1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en-US" smtClean="0"/>
              <a:t>An extension of paged memory management in which pages are brought into memory on demand</a:t>
            </a:r>
          </a:p>
          <a:p>
            <a:pPr marL="0" indent="0" eaLnBrk="1" hangingPunct="1">
              <a:buFontTx/>
              <a:buNone/>
            </a:pPr>
            <a:r>
              <a:rPr lang="en-US" b="1" smtClean="0">
                <a:solidFill>
                  <a:srgbClr val="3333FF"/>
                </a:solidFill>
              </a:rPr>
              <a:t>Page swap</a:t>
            </a:r>
            <a:r>
              <a:rPr lang="en-US" smtClean="0"/>
              <a:t>  </a:t>
            </a:r>
          </a:p>
          <a:p>
            <a:pPr marL="0" indent="0" eaLnBrk="1" hangingPunct="1">
              <a:buFontTx/>
              <a:buNone/>
            </a:pPr>
            <a:r>
              <a:rPr lang="en-US" sz="2800" smtClean="0"/>
              <a:t>The act of bringing in a page from secondary memory, which often causes another page to be written back to secondary memory</a:t>
            </a:r>
            <a:endParaRPr lang="en-US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FB1C8E2-5AB4-463A-A9C2-5B6D4EA757F8}" type="slidenum">
              <a:rPr lang="en-US"/>
              <a:pPr/>
              <a:t>19</a:t>
            </a:fld>
            <a:endParaRPr lang="en-US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Paged Memory Management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3500" indent="0" eaLnBrk="1" hangingPunct="1">
              <a:buFontTx/>
              <a:buNone/>
            </a:pPr>
            <a:r>
              <a:rPr lang="en-US" sz="2800" b="1" smtClean="0">
                <a:solidFill>
                  <a:srgbClr val="3333FF"/>
                </a:solidFill>
              </a:rPr>
              <a:t>Virtual memory</a:t>
            </a:r>
            <a:endParaRPr lang="en-US" sz="2800" smtClean="0"/>
          </a:p>
          <a:p>
            <a:pPr marL="63500" indent="0" eaLnBrk="1" hangingPunct="1">
              <a:buFontTx/>
              <a:buNone/>
            </a:pPr>
            <a:r>
              <a:rPr lang="en-US" sz="2800" smtClean="0"/>
              <a:t>The illusion that there are no restrictions on the size of a program because an entire process doesn't have to be in memory at the same time</a:t>
            </a:r>
          </a:p>
          <a:p>
            <a:pPr marL="63500" indent="0" eaLnBrk="1" hangingPunct="1">
              <a:buFontTx/>
              <a:buNone/>
            </a:pPr>
            <a:r>
              <a:rPr lang="en-US" sz="2800" b="1" smtClean="0">
                <a:solidFill>
                  <a:srgbClr val="0000FF"/>
                </a:solidFill>
              </a:rPr>
              <a:t>Thrashing</a:t>
            </a:r>
            <a:endParaRPr lang="en-US" sz="2800" smtClean="0"/>
          </a:p>
          <a:p>
            <a:pPr marL="63500" indent="0" eaLnBrk="1" hangingPunct="1">
              <a:buFontTx/>
              <a:buNone/>
            </a:pPr>
            <a:r>
              <a:rPr lang="en-US" sz="2800" smtClean="0"/>
              <a:t>Inefficient processing caused by constant page swaps</a:t>
            </a:r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3124200" y="5334000"/>
            <a:ext cx="51054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r>
              <a:rPr lang="en-US" sz="2000" i="1"/>
              <a:t>Relate the expression "all computing is a</a:t>
            </a:r>
          </a:p>
          <a:p>
            <a:r>
              <a:rPr lang="en-US" sz="2000" i="1"/>
              <a:t>tradeoff" to this process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6C9B9E9-1750-4823-959A-53565217C489}" type="slidenum">
              <a:rPr lang="en-US"/>
              <a:pPr/>
              <a:t>2</a:t>
            </a:fld>
            <a:endParaRPr lang="en-US"/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Chapter Goals</a:t>
            </a:r>
          </a:p>
        </p:txBody>
      </p:sp>
      <p:sp>
        <p:nvSpPr>
          <p:cNvPr id="4100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Describe the two main </a:t>
            </a:r>
            <a:r>
              <a:rPr lang="en-US" sz="2800" smtClean="0">
                <a:solidFill>
                  <a:srgbClr val="0000FF"/>
                </a:solidFill>
              </a:rPr>
              <a:t>responsibilities</a:t>
            </a:r>
            <a:r>
              <a:rPr lang="en-US" sz="2800" smtClean="0"/>
              <a:t> of an operating system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Define </a:t>
            </a:r>
            <a:r>
              <a:rPr lang="en-US" sz="2800" smtClean="0">
                <a:solidFill>
                  <a:srgbClr val="0000FF"/>
                </a:solidFill>
              </a:rPr>
              <a:t>memory</a:t>
            </a:r>
            <a:r>
              <a:rPr lang="en-US" sz="2800" smtClean="0"/>
              <a:t> and </a:t>
            </a:r>
            <a:r>
              <a:rPr lang="en-US" sz="2800" smtClean="0">
                <a:solidFill>
                  <a:srgbClr val="0000FF"/>
                </a:solidFill>
              </a:rPr>
              <a:t>process</a:t>
            </a:r>
            <a:r>
              <a:rPr lang="en-US" sz="2800" smtClean="0"/>
              <a:t> management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Explain how </a:t>
            </a:r>
            <a:r>
              <a:rPr lang="en-US" sz="2800" smtClean="0">
                <a:solidFill>
                  <a:srgbClr val="0000FF"/>
                </a:solidFill>
              </a:rPr>
              <a:t>timesharing</a:t>
            </a:r>
            <a:r>
              <a:rPr lang="en-US" sz="2800" smtClean="0"/>
              <a:t> creates the virtual machine illusion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Explain the relationship between </a:t>
            </a:r>
            <a:r>
              <a:rPr lang="en-US" sz="2800" smtClean="0">
                <a:solidFill>
                  <a:srgbClr val="0000FF"/>
                </a:solidFill>
              </a:rPr>
              <a:t>logical</a:t>
            </a:r>
            <a:r>
              <a:rPr lang="en-US" sz="2800" smtClean="0"/>
              <a:t> and </a:t>
            </a:r>
            <a:r>
              <a:rPr lang="en-US" sz="2800" smtClean="0">
                <a:solidFill>
                  <a:srgbClr val="0000FF"/>
                </a:solidFill>
              </a:rPr>
              <a:t>physical</a:t>
            </a:r>
            <a:r>
              <a:rPr lang="en-US" sz="2800" smtClean="0"/>
              <a:t> addresses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Compare and contrast </a:t>
            </a:r>
            <a:r>
              <a:rPr lang="en-US" sz="2800" smtClean="0">
                <a:solidFill>
                  <a:srgbClr val="0000FF"/>
                </a:solidFill>
              </a:rPr>
              <a:t>memory management techniques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BE7E4EE-EE91-4BB2-AF0C-44CD79E39781}" type="slidenum">
              <a:rPr lang="en-US"/>
              <a:pPr/>
              <a:t>20</a:t>
            </a:fld>
            <a:endParaRPr lang="en-US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Process Management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05800" cy="44196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b="1" smtClean="0">
                <a:solidFill>
                  <a:srgbClr val="0000FF"/>
                </a:solidFill>
              </a:rPr>
              <a:t>Process management</a:t>
            </a:r>
            <a:endParaRPr lang="en-US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The act of managing the use of the CPU by individual processes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Recall that a process is a program in execution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	</a:t>
            </a:r>
            <a:r>
              <a:rPr lang="en-US" i="1" smtClean="0"/>
              <a:t>What stages does a process go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i="1" smtClean="0"/>
              <a:t>	 through?</a:t>
            </a:r>
            <a:endParaRPr lang="en-US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EF91D1A-2141-41C1-8BF5-1434BB5F10B8}" type="slidenum">
              <a:rPr lang="en-US"/>
              <a:pPr/>
              <a:t>21</a:t>
            </a:fld>
            <a:endParaRPr lang="en-US"/>
          </a:p>
        </p:txBody>
      </p:sp>
      <p:sp>
        <p:nvSpPr>
          <p:cNvPr id="3277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Process Management</a:t>
            </a:r>
          </a:p>
        </p:txBody>
      </p:sp>
      <p:sp>
        <p:nvSpPr>
          <p:cNvPr id="3277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153400" cy="68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The Process States</a:t>
            </a:r>
          </a:p>
        </p:txBody>
      </p:sp>
      <p:pic>
        <p:nvPicPr>
          <p:cNvPr id="32773" name="Picture 6" descr="c10f08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438400"/>
            <a:ext cx="58674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Text Box 7"/>
          <p:cNvSpPr txBox="1">
            <a:spLocks noChangeArrowheads="1"/>
          </p:cNvSpPr>
          <p:nvPr/>
        </p:nvSpPr>
        <p:spPr bwMode="auto">
          <a:xfrm>
            <a:off x="914400" y="6324600"/>
            <a:ext cx="3070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solidFill>
                  <a:srgbClr val="327CB8"/>
                </a:solidFill>
              </a:rPr>
              <a:t>Figure 10.8  </a:t>
            </a:r>
            <a:r>
              <a:rPr lang="en-US" sz="1400" b="1"/>
              <a:t>The process life cycle</a:t>
            </a:r>
          </a:p>
        </p:txBody>
      </p:sp>
      <p:sp>
        <p:nvSpPr>
          <p:cNvPr id="32775" name="Rectangle 8"/>
          <p:cNvSpPr>
            <a:spLocks noChangeArrowheads="1"/>
          </p:cNvSpPr>
          <p:nvPr/>
        </p:nvSpPr>
        <p:spPr bwMode="auto">
          <a:xfrm>
            <a:off x="7162800" y="2362200"/>
            <a:ext cx="1447800" cy="2362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r>
              <a:rPr lang="en-US" sz="2000" i="1"/>
              <a:t>What can</a:t>
            </a:r>
          </a:p>
          <a:p>
            <a:r>
              <a:rPr lang="en-US" sz="2000" i="1"/>
              <a:t>cause a</a:t>
            </a:r>
          </a:p>
          <a:p>
            <a:r>
              <a:rPr lang="en-US" sz="2000" i="1"/>
              <a:t>process to</a:t>
            </a:r>
          </a:p>
          <a:p>
            <a:r>
              <a:rPr lang="en-US" sz="2000" i="1"/>
              <a:t>move to </a:t>
            </a:r>
          </a:p>
          <a:p>
            <a:r>
              <a:rPr lang="en-US" sz="2000" i="1"/>
              <a:t>the</a:t>
            </a:r>
          </a:p>
          <a:p>
            <a:r>
              <a:rPr lang="en-US" sz="2000" i="1"/>
              <a:t>Waiting </a:t>
            </a:r>
          </a:p>
          <a:p>
            <a:r>
              <a:rPr lang="en-US" sz="2000" i="1"/>
              <a:t>state?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DE5FD0E-A4BA-4259-9064-7BF20695313E}" type="slidenum">
              <a:rPr lang="en-US"/>
              <a:pPr/>
              <a:t>22</a:t>
            </a:fld>
            <a:endParaRPr lang="en-US"/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Process Management</a:t>
            </a:r>
          </a:p>
        </p:txBody>
      </p:sp>
      <p:sp>
        <p:nvSpPr>
          <p:cNvPr id="33796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800" b="1" smtClean="0">
                <a:solidFill>
                  <a:srgbClr val="0000FF"/>
                </a:solidFill>
              </a:rPr>
              <a:t>Process control block (PCB)</a:t>
            </a:r>
            <a:endParaRPr lang="en-US" sz="2800" smtClean="0"/>
          </a:p>
          <a:p>
            <a:pPr marL="0" indent="0" eaLnBrk="1" hangingPunct="1">
              <a:buFontTx/>
              <a:buNone/>
            </a:pPr>
            <a:r>
              <a:rPr lang="en-US" sz="2800" smtClean="0"/>
              <a:t>A </a:t>
            </a:r>
            <a:r>
              <a:rPr lang="en-US" sz="2800" i="1" smtClean="0"/>
              <a:t>data structure</a:t>
            </a:r>
            <a:r>
              <a:rPr lang="en-US" sz="2800" smtClean="0"/>
              <a:t> used by the OS to manage information about a process, including</a:t>
            </a:r>
          </a:p>
          <a:p>
            <a:pPr marL="806450" lvl="1" eaLnBrk="1" hangingPunct="1"/>
            <a:r>
              <a:rPr lang="en-US" sz="2400" smtClean="0"/>
              <a:t>current value of the program counter</a:t>
            </a:r>
          </a:p>
          <a:p>
            <a:pPr marL="806450" lvl="1" eaLnBrk="1" hangingPunct="1"/>
            <a:r>
              <a:rPr lang="en-US" sz="2400" smtClean="0"/>
              <a:t>values of all CPU registers for the process</a:t>
            </a:r>
          </a:p>
          <a:p>
            <a:pPr marL="806450" lvl="1" eaLnBrk="1" hangingPunct="1"/>
            <a:r>
              <a:rPr lang="en-US" sz="2400" smtClean="0"/>
              <a:t>base and bound register values (or page tables)</a:t>
            </a:r>
          </a:p>
          <a:p>
            <a:pPr marL="806450" lvl="1" eaLnBrk="1" hangingPunct="1"/>
            <a:r>
              <a:rPr lang="en-US" sz="2400" smtClean="0"/>
              <a:t>accounting information</a:t>
            </a:r>
          </a:p>
          <a:p>
            <a:pPr marL="0" indent="0" eaLnBrk="1" hangingPunct="1">
              <a:buFontTx/>
              <a:buNone/>
            </a:pPr>
            <a:r>
              <a:rPr lang="en-US" sz="2800" smtClean="0"/>
              <a:t>Each </a:t>
            </a:r>
            <a:r>
              <a:rPr lang="en-US" sz="2800" i="1" smtClean="0"/>
              <a:t>state</a:t>
            </a:r>
            <a:r>
              <a:rPr lang="en-US" sz="2800" smtClean="0"/>
              <a:t> is represented by a list of PCBs, one for each process in that state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CC3289B-A0B6-4F89-80CA-F03CEB80A635}" type="slidenum">
              <a:rPr lang="en-US"/>
              <a:pPr/>
              <a:t>23</a:t>
            </a:fld>
            <a:endParaRPr lang="en-US"/>
          </a:p>
        </p:txBody>
      </p:sp>
      <p:sp>
        <p:nvSpPr>
          <p:cNvPr id="358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CPU Scheduling</a:t>
            </a:r>
          </a:p>
        </p:txBody>
      </p:sp>
      <p:sp>
        <p:nvSpPr>
          <p:cNvPr id="3584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800" b="1" smtClean="0">
                <a:solidFill>
                  <a:srgbClr val="3333FF"/>
                </a:solidFill>
              </a:rPr>
              <a:t>CPU Scheduling</a:t>
            </a:r>
            <a:r>
              <a:rPr lang="en-US" sz="2800" smtClean="0"/>
              <a:t>  </a:t>
            </a:r>
          </a:p>
          <a:p>
            <a:pPr marL="0" indent="0" eaLnBrk="1" hangingPunct="1">
              <a:buFontTx/>
              <a:buNone/>
            </a:pPr>
            <a:r>
              <a:rPr lang="en-US" sz="2800" smtClean="0"/>
              <a:t>The act of determining which process in the </a:t>
            </a:r>
            <a:r>
              <a:rPr lang="en-US" sz="2800" i="1" smtClean="0"/>
              <a:t>ready</a:t>
            </a:r>
            <a:r>
              <a:rPr lang="en-US" sz="2800" smtClean="0"/>
              <a:t> state should be moved to the </a:t>
            </a:r>
            <a:r>
              <a:rPr lang="en-US" sz="2800" i="1" smtClean="0"/>
              <a:t>running</a:t>
            </a:r>
            <a:r>
              <a:rPr lang="en-US" sz="2800" smtClean="0"/>
              <a:t> state</a:t>
            </a:r>
          </a:p>
          <a:p>
            <a:pPr lvl="1" eaLnBrk="1" hangingPunct="1"/>
            <a:r>
              <a:rPr lang="en-US" sz="2400" smtClean="0"/>
              <a:t>Many processes may be in the ready state</a:t>
            </a:r>
          </a:p>
          <a:p>
            <a:pPr lvl="1" eaLnBrk="1" hangingPunct="1"/>
            <a:r>
              <a:rPr lang="en-US" sz="2400" smtClean="0"/>
              <a:t>Only one process can be in the running state, making progress at any one time</a:t>
            </a:r>
          </a:p>
          <a:p>
            <a:pPr marL="0" indent="0" eaLnBrk="1" hangingPunct="1">
              <a:buFontTx/>
              <a:buNone/>
            </a:pPr>
            <a:r>
              <a:rPr lang="en-US" sz="2800" i="1" smtClean="0"/>
              <a:t>	Which one gets to move from ready to 		running?</a:t>
            </a:r>
          </a:p>
          <a:p>
            <a:pPr lvl="1" eaLnBrk="1" hangingPunct="1"/>
            <a:endParaRPr lang="en-US" sz="240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8DA1D81-5B24-45E0-A875-750764A696EE}" type="slidenum">
              <a:rPr lang="en-US"/>
              <a:pPr/>
              <a:t>24</a:t>
            </a:fld>
            <a:endParaRPr lang="en-US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CPU Scheduling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ct val="70000"/>
              </a:spcBef>
              <a:buFontTx/>
              <a:buNone/>
            </a:pPr>
            <a:r>
              <a:rPr lang="en-US" sz="2400" b="1" smtClean="0">
                <a:solidFill>
                  <a:srgbClr val="3333FF"/>
                </a:solidFill>
              </a:rPr>
              <a:t>Nonpreemptive scheduling</a:t>
            </a:r>
            <a:r>
              <a:rPr lang="en-US" sz="2400" b="1" smtClean="0"/>
              <a:t> </a:t>
            </a:r>
            <a:r>
              <a:rPr lang="en-US" sz="2400" smtClean="0"/>
              <a:t> </a:t>
            </a:r>
          </a:p>
          <a:p>
            <a:pPr marL="0" indent="0" eaLnBrk="1" hangingPunct="1">
              <a:lnSpc>
                <a:spcPct val="90000"/>
              </a:lnSpc>
              <a:spcBef>
                <a:spcPct val="70000"/>
              </a:spcBef>
              <a:buFontTx/>
              <a:buNone/>
            </a:pPr>
            <a:r>
              <a:rPr lang="en-US" sz="2400" smtClean="0"/>
              <a:t>The currently executing process gives up the CPU voluntarily</a:t>
            </a:r>
          </a:p>
          <a:p>
            <a:pPr marL="0" indent="0" eaLnBrk="1" hangingPunct="1">
              <a:lnSpc>
                <a:spcPct val="90000"/>
              </a:lnSpc>
              <a:spcBef>
                <a:spcPct val="70000"/>
              </a:spcBef>
              <a:buFontTx/>
              <a:buNone/>
            </a:pPr>
            <a:r>
              <a:rPr lang="en-US" sz="2400" b="1" smtClean="0">
                <a:solidFill>
                  <a:srgbClr val="3333FF"/>
                </a:solidFill>
              </a:rPr>
              <a:t>Preemptive scheduling</a:t>
            </a:r>
            <a:r>
              <a:rPr lang="en-US" sz="2400" smtClean="0"/>
              <a:t>   </a:t>
            </a:r>
          </a:p>
          <a:p>
            <a:pPr marL="0" indent="0" eaLnBrk="1" hangingPunct="1">
              <a:lnSpc>
                <a:spcPct val="90000"/>
              </a:lnSpc>
              <a:spcBef>
                <a:spcPct val="70000"/>
              </a:spcBef>
              <a:buFontTx/>
              <a:buNone/>
            </a:pPr>
            <a:r>
              <a:rPr lang="en-US" sz="2400" smtClean="0"/>
              <a:t>The operating system decides to favor another process, preempting the currently executing process</a:t>
            </a:r>
          </a:p>
          <a:p>
            <a:pPr marL="0" indent="0" eaLnBrk="1" hangingPunct="1">
              <a:lnSpc>
                <a:spcPct val="90000"/>
              </a:lnSpc>
              <a:spcBef>
                <a:spcPct val="70000"/>
              </a:spcBef>
              <a:buFontTx/>
              <a:buNone/>
            </a:pPr>
            <a:r>
              <a:rPr lang="en-US" sz="2400" b="1" smtClean="0">
                <a:solidFill>
                  <a:srgbClr val="3333FF"/>
                </a:solidFill>
              </a:rPr>
              <a:t>Turnaround time</a:t>
            </a:r>
            <a:r>
              <a:rPr lang="en-US" sz="2400" smtClean="0"/>
              <a:t>  </a:t>
            </a:r>
          </a:p>
          <a:p>
            <a:pPr marL="0" indent="0" eaLnBrk="1" hangingPunct="1">
              <a:lnSpc>
                <a:spcPct val="90000"/>
              </a:lnSpc>
              <a:spcBef>
                <a:spcPct val="70000"/>
              </a:spcBef>
              <a:buFontTx/>
              <a:buNone/>
            </a:pPr>
            <a:r>
              <a:rPr lang="en-US" sz="2400" smtClean="0"/>
              <a:t>The amount of time between when a process arrives in the ready state the first time and when it exits the running state for the last time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56D17B6-93BE-4081-A364-D091D46B0AA1}" type="slidenum">
              <a:rPr lang="en-US"/>
              <a:pPr/>
              <a:t>25</a:t>
            </a:fld>
            <a:endParaRPr lang="en-US"/>
          </a:p>
        </p:txBody>
      </p:sp>
      <p:sp>
        <p:nvSpPr>
          <p:cNvPr id="3789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CPU Scheduling Algorithms</a:t>
            </a:r>
          </a:p>
        </p:txBody>
      </p:sp>
      <p:sp>
        <p:nvSpPr>
          <p:cNvPr id="37892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3333FF"/>
                </a:solidFill>
              </a:rPr>
              <a:t>First-Come, First-Served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Processes are moved to the CPU in the order in which they arrive in the running state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3333FF"/>
                </a:solidFill>
              </a:rPr>
              <a:t>Shortest Job Next</a:t>
            </a:r>
            <a:endParaRPr lang="en-US" sz="2400" b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Process with shortest estimated running time in the ready state is moved into the running state first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3333FF"/>
                </a:solidFill>
              </a:rPr>
              <a:t>Round Robin</a:t>
            </a:r>
            <a:endParaRPr lang="en-US" sz="2400" b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Each process runs for a specified time slice and moves from the running state to the ready state to await its next turn if not finished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73C1668-464D-4002-AAE5-10BDA53DC1A2}" type="slidenum">
              <a:rPr lang="en-US"/>
              <a:pPr/>
              <a:t>26</a:t>
            </a:fld>
            <a:endParaRPr lang="en-US"/>
          </a:p>
        </p:txBody>
      </p:sp>
      <p:sp>
        <p:nvSpPr>
          <p:cNvPr id="3993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Shortest Job Next</a:t>
            </a:r>
          </a:p>
        </p:txBody>
      </p:sp>
      <p:pic>
        <p:nvPicPr>
          <p:cNvPr id="39940" name="Picture 6" descr="c10p337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648200"/>
            <a:ext cx="8229600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457200" y="6324600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400" b="1"/>
          </a:p>
        </p:txBody>
      </p:sp>
      <p:pic>
        <p:nvPicPr>
          <p:cNvPr id="39942" name="Picture 8" descr="17606_02_0200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1676400"/>
            <a:ext cx="2971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3" name="Rectangle 9"/>
          <p:cNvSpPr>
            <a:spLocks noChangeArrowheads="1"/>
          </p:cNvSpPr>
          <p:nvPr/>
        </p:nvSpPr>
        <p:spPr bwMode="auto">
          <a:xfrm>
            <a:off x="6553200" y="2514600"/>
            <a:ext cx="20574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r>
              <a:rPr lang="en-US" i="1"/>
              <a:t>What is the</a:t>
            </a:r>
          </a:p>
          <a:p>
            <a:r>
              <a:rPr lang="en-US" i="1"/>
              <a:t>average turn-</a:t>
            </a:r>
          </a:p>
          <a:p>
            <a:r>
              <a:rPr lang="en-US" i="1"/>
              <a:t>around time?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CC8035C-2FCA-4AF5-9D10-55D5DEDCC223}" type="slidenum">
              <a:rPr lang="en-US"/>
              <a:pPr/>
              <a:t>27</a:t>
            </a:fld>
            <a:endParaRPr lang="en-US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Round Robin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mtClean="0"/>
              <a:t>Every process is treated the same!</a:t>
            </a:r>
          </a:p>
          <a:p>
            <a:pPr marL="0" indent="0" eaLnBrk="1" hangingPunct="1">
              <a:buFontTx/>
              <a:buNone/>
            </a:pPr>
            <a:r>
              <a:rPr lang="en-US" b="1" smtClean="0">
                <a:solidFill>
                  <a:srgbClr val="0000FF"/>
                </a:solidFill>
              </a:rPr>
              <a:t>Time slice (quantum)</a:t>
            </a:r>
            <a:endParaRPr lang="en-US" b="1" smtClean="0"/>
          </a:p>
          <a:p>
            <a:pPr marL="0" indent="0" eaLnBrk="1" hangingPunct="1">
              <a:buFontTx/>
              <a:buNone/>
            </a:pPr>
            <a:r>
              <a:rPr lang="en-US" smtClean="0"/>
              <a:t>The amount of time each process receives before being preempted and returned to the ready state to allow another process its turn</a:t>
            </a:r>
          </a:p>
          <a:p>
            <a:pPr marL="0" indent="0" eaLnBrk="1" hangingPunct="1"/>
            <a:endParaRPr lang="en-US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2ABC367-6726-4BA0-AD82-6CD5CDA54FC6}" type="slidenum">
              <a:rPr lang="en-US"/>
              <a:pPr/>
              <a:t>28</a:t>
            </a:fld>
            <a:endParaRPr lang="en-US"/>
          </a:p>
        </p:txBody>
      </p:sp>
      <p:sp>
        <p:nvSpPr>
          <p:cNvPr id="4198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Round Robin</a:t>
            </a:r>
          </a:p>
        </p:txBody>
      </p:sp>
      <p:sp>
        <p:nvSpPr>
          <p:cNvPr id="4198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838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Suppose the time slice is 50</a:t>
            </a:r>
          </a:p>
        </p:txBody>
      </p:sp>
      <p:pic>
        <p:nvPicPr>
          <p:cNvPr id="41989" name="Picture 6" descr="c10p339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048000"/>
            <a:ext cx="822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457200" y="4953000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400" b="1"/>
          </a:p>
        </p:txBody>
      </p:sp>
      <p:sp>
        <p:nvSpPr>
          <p:cNvPr id="41991" name="Rectangle 8"/>
          <p:cNvSpPr>
            <a:spLocks noChangeArrowheads="1"/>
          </p:cNvSpPr>
          <p:nvPr/>
        </p:nvSpPr>
        <p:spPr bwMode="auto">
          <a:xfrm>
            <a:off x="3810000" y="5257800"/>
            <a:ext cx="41148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What is the average </a:t>
            </a:r>
          </a:p>
          <a:p>
            <a:pPr algn="ctr"/>
            <a:r>
              <a:rPr lang="en-US" i="1"/>
              <a:t>turnaround time?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7322DA4-6FCB-4CFF-9C3A-FC0E3236E23A}" type="slidenum">
              <a:rPr lang="en-US"/>
              <a:pPr/>
              <a:t>3</a:t>
            </a:fld>
            <a:endParaRPr lang="en-US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Chapter Goals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Distinguish between </a:t>
            </a:r>
            <a:r>
              <a:rPr lang="en-US" sz="2800" smtClean="0">
                <a:solidFill>
                  <a:srgbClr val="0000FF"/>
                </a:solidFill>
              </a:rPr>
              <a:t>fixed</a:t>
            </a:r>
            <a:r>
              <a:rPr lang="en-US" sz="2800" smtClean="0"/>
              <a:t> and </a:t>
            </a:r>
            <a:r>
              <a:rPr lang="en-US" sz="2800" smtClean="0">
                <a:solidFill>
                  <a:srgbClr val="0000FF"/>
                </a:solidFill>
              </a:rPr>
              <a:t>dynamic partitions</a:t>
            </a:r>
            <a:endParaRPr lang="en-US" sz="2800" smtClean="0"/>
          </a:p>
          <a:p>
            <a:pPr eaLnBrk="1" hangingPunct="1"/>
            <a:r>
              <a:rPr lang="en-US" sz="2800" smtClean="0"/>
              <a:t>Define and apply partition </a:t>
            </a:r>
            <a:r>
              <a:rPr lang="en-US" sz="2800" smtClean="0">
                <a:solidFill>
                  <a:srgbClr val="0000FF"/>
                </a:solidFill>
              </a:rPr>
              <a:t>selection</a:t>
            </a:r>
            <a:r>
              <a:rPr lang="en-US" sz="2800" smtClean="0"/>
              <a:t> algorithms</a:t>
            </a:r>
          </a:p>
          <a:p>
            <a:pPr eaLnBrk="1" hangingPunct="1"/>
            <a:r>
              <a:rPr lang="en-US" sz="2800" smtClean="0"/>
              <a:t>Explain how </a:t>
            </a:r>
            <a:r>
              <a:rPr lang="en-US" sz="2800" smtClean="0">
                <a:solidFill>
                  <a:srgbClr val="0000FF"/>
                </a:solidFill>
              </a:rPr>
              <a:t>demand paging</a:t>
            </a:r>
            <a:r>
              <a:rPr lang="en-US" sz="2800" smtClean="0"/>
              <a:t> creates the virtual memory illusion</a:t>
            </a:r>
          </a:p>
          <a:p>
            <a:pPr eaLnBrk="1" hangingPunct="1"/>
            <a:r>
              <a:rPr lang="en-US" sz="2800" smtClean="0"/>
              <a:t>Explain the stages and transitions of the </a:t>
            </a:r>
            <a:r>
              <a:rPr lang="en-US" sz="2800" smtClean="0">
                <a:solidFill>
                  <a:srgbClr val="0000FF"/>
                </a:solidFill>
              </a:rPr>
              <a:t>process life cycle</a:t>
            </a:r>
          </a:p>
          <a:p>
            <a:pPr eaLnBrk="1" hangingPunct="1"/>
            <a:r>
              <a:rPr lang="en-US" sz="2800" smtClean="0"/>
              <a:t>Explain the processing of various CPU </a:t>
            </a:r>
            <a:r>
              <a:rPr lang="en-US" sz="2800" smtClean="0">
                <a:solidFill>
                  <a:srgbClr val="0000FF"/>
                </a:solidFill>
              </a:rPr>
              <a:t>scheduling </a:t>
            </a:r>
            <a:r>
              <a:rPr lang="en-US" sz="2800" smtClean="0"/>
              <a:t>algorithms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E839514-24D1-42AC-959F-DF042D2AF04C}" type="slidenum">
              <a:rPr lang="en-US"/>
              <a:pPr/>
              <a:t>4</a:t>
            </a:fld>
            <a:endParaRPr lang="en-US"/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Software Categories</a:t>
            </a:r>
          </a:p>
        </p:txBody>
      </p:sp>
      <p:sp>
        <p:nvSpPr>
          <p:cNvPr id="6148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3500" indent="0" eaLnBrk="1" hangingPunct="1">
              <a:buFontTx/>
              <a:buNone/>
            </a:pPr>
            <a:r>
              <a:rPr lang="en-US" b="1" smtClean="0">
                <a:solidFill>
                  <a:srgbClr val="3333FF"/>
                </a:solidFill>
              </a:rPr>
              <a:t>Application software</a:t>
            </a:r>
            <a:r>
              <a:rPr lang="en-US" smtClean="0"/>
              <a:t>   </a:t>
            </a:r>
          </a:p>
          <a:p>
            <a:pPr marL="63500" indent="0" eaLnBrk="1" hangingPunct="1">
              <a:buFontTx/>
              <a:buNone/>
            </a:pPr>
            <a:r>
              <a:rPr lang="en-US" smtClean="0"/>
              <a:t>Software written to address specific needs—to solve problems in the real world</a:t>
            </a:r>
          </a:p>
          <a:p>
            <a:pPr marL="63500" indent="0" eaLnBrk="1" hangingPunct="1">
              <a:buFontTx/>
              <a:buNone/>
            </a:pPr>
            <a:r>
              <a:rPr lang="en-US" b="1" smtClean="0">
                <a:solidFill>
                  <a:srgbClr val="3333FF"/>
                </a:solidFill>
              </a:rPr>
              <a:t>System software</a:t>
            </a:r>
            <a:r>
              <a:rPr lang="en-US" smtClean="0"/>
              <a:t>  </a:t>
            </a:r>
          </a:p>
          <a:p>
            <a:pPr marL="63500" indent="0" eaLnBrk="1" hangingPunct="1">
              <a:buFontTx/>
              <a:buNone/>
            </a:pPr>
            <a:r>
              <a:rPr lang="en-US" smtClean="0"/>
              <a:t>Software that manages a computer system at a fundamental level</a:t>
            </a:r>
            <a:endParaRPr lang="en-US" sz="3600" smtClean="0"/>
          </a:p>
          <a:p>
            <a:pPr lvl="1" eaLnBrk="1" hangingPunct="1">
              <a:buFontTx/>
              <a:buNone/>
            </a:pPr>
            <a:r>
              <a:rPr lang="en-US" smtClean="0"/>
              <a:t>	</a:t>
            </a:r>
            <a:endParaRPr lang="en-US" sz="3200" smtClean="0"/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3276600" y="5410200"/>
            <a:ext cx="51054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/>
              <a:t>Can you name examples of each?</a:t>
            </a:r>
            <a:endParaRPr lang="en-US" b="1" i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B267269-F1CD-4B71-B28A-3A228569DCA6}" type="slidenum">
              <a:rPr lang="en-US"/>
              <a:pPr/>
              <a:t>5</a:t>
            </a:fld>
            <a:endParaRPr lang="en-US"/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Roles of an Operating System</a:t>
            </a:r>
          </a:p>
        </p:txBody>
      </p:sp>
      <p:sp>
        <p:nvSpPr>
          <p:cNvPr id="7172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b="1" smtClean="0">
                <a:solidFill>
                  <a:srgbClr val="3333FF"/>
                </a:solidFill>
              </a:rPr>
              <a:t>Operating system</a:t>
            </a:r>
            <a:r>
              <a:rPr lang="en-US" smtClean="0"/>
              <a:t> </a:t>
            </a:r>
          </a:p>
          <a:p>
            <a:pPr eaLnBrk="1" hangingPunct="1">
              <a:buFontTx/>
              <a:buNone/>
            </a:pPr>
            <a:r>
              <a:rPr lang="en-US" smtClean="0"/>
              <a:t>System software that</a:t>
            </a:r>
          </a:p>
          <a:p>
            <a:pPr lvl="1" eaLnBrk="1" hangingPunct="1"/>
            <a:r>
              <a:rPr lang="en-US" b="1" smtClean="0"/>
              <a:t>manages</a:t>
            </a:r>
            <a:r>
              <a:rPr lang="en-US" smtClean="0"/>
              <a:t> computer resources, such as memory and input/output devices</a:t>
            </a:r>
          </a:p>
          <a:p>
            <a:pPr lvl="1" eaLnBrk="1" hangingPunct="1"/>
            <a:r>
              <a:rPr lang="en-US" b="1" smtClean="0"/>
              <a:t>provides</a:t>
            </a:r>
            <a:r>
              <a:rPr lang="en-US" smtClean="0"/>
              <a:t> an interface through which a human can interact with the computer</a:t>
            </a:r>
          </a:p>
          <a:p>
            <a:pPr lvl="1" eaLnBrk="1" hangingPunct="1"/>
            <a:r>
              <a:rPr lang="en-US" b="1" smtClean="0"/>
              <a:t>allows</a:t>
            </a:r>
            <a:r>
              <a:rPr lang="en-US" smtClean="0"/>
              <a:t> an application program to interact with these other system resources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243304A-D2F7-4751-999E-E36FA6DD863E}" type="slidenum">
              <a:rPr lang="en-US"/>
              <a:pPr/>
              <a:t>6</a:t>
            </a:fld>
            <a:endParaRPr lang="en-US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Roles of an Operating System</a:t>
            </a:r>
          </a:p>
        </p:txBody>
      </p:sp>
      <p:pic>
        <p:nvPicPr>
          <p:cNvPr id="8196" name="Picture 3" descr="c10f01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600200"/>
            <a:ext cx="427037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5562600" y="5473700"/>
            <a:ext cx="21336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327CB8"/>
                </a:solidFill>
              </a:rPr>
              <a:t>Figure 10.1  </a:t>
            </a:r>
            <a:br>
              <a:rPr lang="en-US" sz="1400" b="1">
                <a:solidFill>
                  <a:srgbClr val="327CB8"/>
                </a:solidFill>
              </a:rPr>
            </a:br>
            <a:r>
              <a:rPr lang="en-US" sz="1400" b="1"/>
              <a:t>An operating system interacts with many </a:t>
            </a:r>
            <a:br>
              <a:rPr lang="en-US" sz="1400" b="1"/>
            </a:br>
            <a:r>
              <a:rPr lang="en-US" sz="1400" b="1"/>
              <a:t>aspects of a computer system.</a:t>
            </a:r>
          </a:p>
        </p:txBody>
      </p:sp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6477000" y="1828800"/>
            <a:ext cx="2362200" cy="1371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en-US" i="1"/>
              <a:t>What operating</a:t>
            </a:r>
          </a:p>
          <a:p>
            <a:pPr algn="ctr"/>
            <a:r>
              <a:rPr lang="en-US" i="1"/>
              <a:t>systems have </a:t>
            </a:r>
          </a:p>
          <a:p>
            <a:pPr algn="ctr"/>
            <a:r>
              <a:rPr lang="en-US" i="1"/>
              <a:t>you used?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2FD232B-DE76-426B-A9C3-1A80D530D5B9}" type="slidenum">
              <a:rPr lang="en-US"/>
              <a:pPr/>
              <a:t>7</a:t>
            </a:fld>
            <a:endParaRPr lang="en-US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Roles of an Operating System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mtClean="0"/>
              <a:t>The various roles of an operating system generally revolve around the idea of “</a:t>
            </a:r>
            <a:r>
              <a:rPr lang="en-US" smtClean="0">
                <a:solidFill>
                  <a:srgbClr val="0000FF"/>
                </a:solidFill>
              </a:rPr>
              <a:t>sharing nicely</a:t>
            </a:r>
            <a:r>
              <a:rPr lang="en-US" smtClean="0"/>
              <a:t>”</a:t>
            </a:r>
          </a:p>
          <a:p>
            <a:pPr marL="0" indent="0" eaLnBrk="1" hangingPunct="1">
              <a:buFontTx/>
              <a:buNone/>
            </a:pPr>
            <a:r>
              <a:rPr lang="en-US" smtClean="0"/>
              <a:t>An operating system manages resources, and these resources are often shared in one way or another among programs that want to use them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3334D09-97EA-47DD-9DC2-C26A678AE7D0}" type="slidenum">
              <a:rPr lang="en-US"/>
              <a:pPr/>
              <a:t>8</a:t>
            </a:fld>
            <a:endParaRPr lang="en-US"/>
          </a:p>
        </p:txBody>
      </p:sp>
      <p:sp>
        <p:nvSpPr>
          <p:cNvPr id="102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Resource Management</a:t>
            </a:r>
          </a:p>
        </p:txBody>
      </p:sp>
      <p:sp>
        <p:nvSpPr>
          <p:cNvPr id="1024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  <a:tabLst>
                <a:tab pos="0" algn="l"/>
              </a:tabLst>
            </a:pPr>
            <a:r>
              <a:rPr lang="en-US" sz="2800" b="1" smtClean="0">
                <a:solidFill>
                  <a:srgbClr val="3333FF"/>
                </a:solidFill>
              </a:rPr>
              <a:t>Multiprogramming</a:t>
            </a:r>
            <a:r>
              <a:rPr lang="en-US" sz="2800" smtClean="0"/>
              <a:t>  </a:t>
            </a:r>
          </a:p>
          <a:p>
            <a:pPr marL="0" indent="0" eaLnBrk="1" hangingPunct="1">
              <a:buFontTx/>
              <a:buNone/>
              <a:tabLst>
                <a:tab pos="0" algn="l"/>
              </a:tabLst>
            </a:pPr>
            <a:r>
              <a:rPr lang="en-US" sz="2800" smtClean="0"/>
              <a:t>The  technique of keeping multiple programs that compete for access to the CPU in main memory at the same time so that they can execute</a:t>
            </a:r>
          </a:p>
          <a:p>
            <a:pPr marL="0" indent="0" eaLnBrk="1" hangingPunct="1">
              <a:buFontTx/>
              <a:buNone/>
              <a:tabLst>
                <a:tab pos="0" algn="l"/>
              </a:tabLst>
            </a:pPr>
            <a:r>
              <a:rPr lang="en-US" sz="2800" b="1" smtClean="0">
                <a:solidFill>
                  <a:srgbClr val="3333FF"/>
                </a:solidFill>
              </a:rPr>
              <a:t>Memory management</a:t>
            </a:r>
            <a:r>
              <a:rPr lang="en-US" sz="2800" b="1" smtClean="0"/>
              <a:t>  </a:t>
            </a:r>
          </a:p>
          <a:p>
            <a:pPr marL="0" indent="0" eaLnBrk="1" hangingPunct="1">
              <a:buFontTx/>
              <a:buNone/>
              <a:tabLst>
                <a:tab pos="0" algn="l"/>
              </a:tabLst>
            </a:pPr>
            <a:r>
              <a:rPr lang="en-US" sz="2800" smtClean="0"/>
              <a:t>The process of keeping track of what programs are in memory and where in memory they reside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CE2F730-B8C9-4A82-9BB1-497A098D38C5}" type="slidenum">
              <a:rPr lang="en-US"/>
              <a:pPr/>
              <a:t>9</a:t>
            </a:fld>
            <a:endParaRPr lang="en-US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Resource Management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3500" indent="0"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3333FF"/>
                </a:solidFill>
              </a:rPr>
              <a:t>Process</a:t>
            </a:r>
            <a:r>
              <a:rPr lang="en-US" sz="2800" smtClean="0"/>
              <a:t>   </a:t>
            </a:r>
          </a:p>
          <a:p>
            <a:pPr marL="6350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/>
              <a:t>A program in execution</a:t>
            </a:r>
          </a:p>
          <a:p>
            <a:pPr marL="63500" indent="0"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0000FF"/>
                </a:solidFill>
              </a:rPr>
              <a:t>Process management</a:t>
            </a:r>
          </a:p>
          <a:p>
            <a:pPr marL="6350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/>
              <a:t>The act of carefully tracking the progress of a process and all of its intermediate states</a:t>
            </a:r>
          </a:p>
          <a:p>
            <a:pPr marL="63500" indent="0"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3333FF"/>
                </a:solidFill>
              </a:rPr>
              <a:t>CPU scheduling</a:t>
            </a:r>
            <a:r>
              <a:rPr lang="en-US" sz="2800" smtClean="0"/>
              <a:t> </a:t>
            </a:r>
          </a:p>
          <a:p>
            <a:pPr marL="6350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/>
              <a:t>Determining which process in memory is executed by the CPU at any given point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s0_design">
  <a:themeElements>
    <a:clrScheme name="cs0_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s0_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s0_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0_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0_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0_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0_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s0_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s0_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OS9:Desktop Folder:cs0_design.pot</Template>
  <TotalTime>1597</TotalTime>
  <Words>1183</Words>
  <Application>Microsoft Office PowerPoint</Application>
  <PresentationFormat>On-screen Show (4:3)</PresentationFormat>
  <Paragraphs>232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Times</vt:lpstr>
      <vt:lpstr>cs0_design</vt:lpstr>
      <vt:lpstr>Chapter 10</vt:lpstr>
      <vt:lpstr>Chapter Goals</vt:lpstr>
      <vt:lpstr>Chapter Goals</vt:lpstr>
      <vt:lpstr>Software Categories</vt:lpstr>
      <vt:lpstr>Roles of an Operating System</vt:lpstr>
      <vt:lpstr>Roles of an Operating System</vt:lpstr>
      <vt:lpstr>Roles of an Operating System</vt:lpstr>
      <vt:lpstr>Resource Management</vt:lpstr>
      <vt:lpstr>Resource Management</vt:lpstr>
      <vt:lpstr>Batch Processing</vt:lpstr>
      <vt:lpstr>Timesharing</vt:lpstr>
      <vt:lpstr>Other Factors</vt:lpstr>
      <vt:lpstr>Memory Management</vt:lpstr>
      <vt:lpstr>Memory Management</vt:lpstr>
      <vt:lpstr>Paged Memory Management</vt:lpstr>
      <vt:lpstr>Paged Memory Management</vt:lpstr>
      <vt:lpstr>Paged Memory Management</vt:lpstr>
      <vt:lpstr>Paged Memory Management</vt:lpstr>
      <vt:lpstr>Paged Memory Management</vt:lpstr>
      <vt:lpstr>Process Management</vt:lpstr>
      <vt:lpstr>Process Management</vt:lpstr>
      <vt:lpstr>Process Management</vt:lpstr>
      <vt:lpstr>CPU Scheduling</vt:lpstr>
      <vt:lpstr>CPU Scheduling</vt:lpstr>
      <vt:lpstr>CPU Scheduling Algorithms</vt:lpstr>
      <vt:lpstr>Shortest Job Next</vt:lpstr>
      <vt:lpstr>Round Robin</vt:lpstr>
      <vt:lpstr>Round Robin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 &amp; Bartlett Publishers</dc:creator>
  <cp:lastModifiedBy>Stark Campus</cp:lastModifiedBy>
  <cp:revision>25</cp:revision>
  <dcterms:created xsi:type="dcterms:W3CDTF">2002-06-09T19:56:08Z</dcterms:created>
  <dcterms:modified xsi:type="dcterms:W3CDTF">2010-04-26T21:55:19Z</dcterms:modified>
</cp:coreProperties>
</file>