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sldIdLst>
    <p:sldId id="257" r:id="rId2"/>
    <p:sldId id="268" r:id="rId3"/>
    <p:sldId id="272" r:id="rId4"/>
    <p:sldId id="258" r:id="rId5"/>
    <p:sldId id="259" r:id="rId6"/>
    <p:sldId id="273" r:id="rId7"/>
    <p:sldId id="281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65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424" autoAdjust="0"/>
  </p:normalViewPr>
  <p:slideViewPr>
    <p:cSldViewPr>
      <p:cViewPr>
        <p:scale>
          <a:sx n="50" d="100"/>
          <a:sy n="50" d="100"/>
        </p:scale>
        <p:origin x="-1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4038600"/>
            <a:ext cx="7924800" cy="94773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4972050"/>
            <a:ext cx="7924800" cy="89535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0C4F2E7-A8C3-4545-8AD3-2B84E64EBF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3B8A2-6513-4C49-954E-AAD79478BB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67550" y="76200"/>
            <a:ext cx="1847850" cy="6477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76200"/>
            <a:ext cx="5391150" cy="6477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D526C-4CB3-4F24-9CF5-6922D30226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E3CD55-B47D-41D6-931D-0F9B062D7F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EA003-53BD-4121-A920-7BEBCB8918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295400"/>
            <a:ext cx="36195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95900" y="1295400"/>
            <a:ext cx="36195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BF62F1-72E8-4010-B129-44C6DF6FF7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6F288-01DB-43C2-9AE8-50291398C1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47E8A1-0827-46AB-A9E5-15A5B76952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D3A88-A523-45FA-A7B9-FDD4519F8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8360B8-B56D-4F70-88DC-11C988BFC6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A13B5B-58E9-45D4-9078-0E4D9D60A4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3" cstate="print"/>
          <a:srcRect/>
          <a:stretch>
            <a:fillRect/>
          </a:stretch>
        </a:blip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76200"/>
            <a:ext cx="73818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white">
          <a:xfrm>
            <a:off x="1524000" y="1295400"/>
            <a:ext cx="7391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2E73FB0-F87C-4159-8912-D91BD6212B6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kkulick@kent.edu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aguercio@cs.kent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kschaffe@kent.ed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rsonal.kent.edu/~aguercio" TargetMode="External"/><Relationship Id="rId2" Type="http://schemas.openxmlformats.org/officeDocument/2006/relationships/hyperlink" Target="http://www.personal.kent.edu/~aguercio/Spring10/CS23021Sp10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ersonal.kent.edu/~aguercio/lab23021/index.htm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914400"/>
            <a:ext cx="7543800" cy="2286000"/>
          </a:xfrm>
        </p:spPr>
        <p:txBody>
          <a:bodyPr/>
          <a:lstStyle/>
          <a:p>
            <a:r>
              <a:rPr lang="en-US" dirty="0"/>
              <a:t>CS </a:t>
            </a:r>
            <a:r>
              <a:rPr lang="en-US" dirty="0" smtClean="0"/>
              <a:t>23021–600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Computer Science I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4343400"/>
            <a:ext cx="7924800" cy="1524000"/>
          </a:xfrm>
        </p:spPr>
        <p:txBody>
          <a:bodyPr/>
          <a:lstStyle/>
          <a:p>
            <a:r>
              <a:rPr lang="en-US" dirty="0" smtClean="0"/>
              <a:t>Dr. </a:t>
            </a:r>
            <a:r>
              <a:rPr lang="en-US" dirty="0"/>
              <a:t>Angela Guercio</a:t>
            </a:r>
          </a:p>
          <a:p>
            <a:r>
              <a:rPr lang="en-US" dirty="0"/>
              <a:t>Spring </a:t>
            </a:r>
            <a:r>
              <a:rPr lang="en-US" dirty="0" smtClean="0"/>
              <a:t>2010</a:t>
            </a:r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 and 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No late assignment accepted after the assignment is graded and returned.</a:t>
            </a:r>
          </a:p>
          <a:p>
            <a:pPr lvl="1"/>
            <a:r>
              <a:rPr lang="en-US" dirty="0" smtClean="0"/>
              <a:t>You may discuss the interpretation of the assignment/lab with your classmates, however you may not discuss possible solutions.</a:t>
            </a:r>
          </a:p>
          <a:p>
            <a:pPr lvl="2"/>
            <a:r>
              <a:rPr lang="en-US" dirty="0" smtClean="0"/>
              <a:t>Copied solution of an individual assignment will receive a zero grade</a:t>
            </a:r>
          </a:p>
          <a:p>
            <a:pPr lvl="1"/>
            <a:r>
              <a:rPr lang="en-US" dirty="0" smtClean="0"/>
              <a:t>NO HAND WRITTEN HW ACCEPTED. </a:t>
            </a:r>
          </a:p>
          <a:p>
            <a:pPr lvl="2"/>
            <a:r>
              <a:rPr lang="en-US" dirty="0" smtClean="0"/>
              <a:t>e-mail HW accepted WITH printed copy for grading.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Syllabus: Requirements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828800"/>
            <a:ext cx="7391400" cy="4724400"/>
          </a:xfrm>
        </p:spPr>
        <p:txBody>
          <a:bodyPr/>
          <a:lstStyle/>
          <a:p>
            <a:r>
              <a:rPr lang="en-US" sz="2800" dirty="0"/>
              <a:t>Class </a:t>
            </a:r>
            <a:r>
              <a:rPr lang="en-US" sz="2800" dirty="0" smtClean="0"/>
              <a:t>and Lab attendance </a:t>
            </a:r>
            <a:r>
              <a:rPr lang="en-US" sz="2800" dirty="0"/>
              <a:t>is </a:t>
            </a:r>
            <a:r>
              <a:rPr lang="en-US" sz="2800" u="sng" dirty="0" smtClean="0">
                <a:solidFill>
                  <a:srgbClr val="FF0000"/>
                </a:solidFill>
              </a:rPr>
              <a:t>MANDATORY</a:t>
            </a:r>
            <a:r>
              <a:rPr lang="en-US" sz="2800" dirty="0" smtClean="0"/>
              <a:t>.</a:t>
            </a:r>
            <a:endParaRPr lang="en-US" sz="2800" dirty="0"/>
          </a:p>
          <a:p>
            <a:pPr lvl="1"/>
            <a:r>
              <a:rPr lang="en-US" sz="2400" dirty="0"/>
              <a:t>If you miss a </a:t>
            </a:r>
            <a:r>
              <a:rPr lang="en-US" sz="2400" dirty="0" smtClean="0"/>
              <a:t>class/lab, </a:t>
            </a:r>
            <a:r>
              <a:rPr lang="en-US" sz="2400" dirty="0"/>
              <a:t>let me know ahead of time</a:t>
            </a:r>
          </a:p>
          <a:p>
            <a:pPr lvl="2"/>
            <a:r>
              <a:rPr lang="en-US" sz="2000" dirty="0" smtClean="0"/>
              <a:t>if </a:t>
            </a:r>
            <a:r>
              <a:rPr lang="en-US" sz="2000" dirty="0"/>
              <a:t>you miss more than </a:t>
            </a:r>
            <a:r>
              <a:rPr lang="en-US" sz="2000" b="1" dirty="0"/>
              <a:t>4</a:t>
            </a:r>
            <a:r>
              <a:rPr lang="en-US" sz="2000" b="1" dirty="0" smtClean="0"/>
              <a:t> classes/labs </a:t>
            </a:r>
            <a:r>
              <a:rPr lang="en-US" sz="2000" b="1" dirty="0"/>
              <a:t>without a documented reason</a:t>
            </a:r>
            <a:r>
              <a:rPr lang="en-US" sz="2000" dirty="0"/>
              <a:t> or without making prior arrangements with me, </a:t>
            </a:r>
            <a:r>
              <a:rPr lang="en-US" sz="2000" b="1" dirty="0"/>
              <a:t>your final grade will be dropped</a:t>
            </a:r>
            <a:r>
              <a:rPr lang="en-US" sz="2000" dirty="0"/>
              <a:t> one grade (A to B, B+ to C+ and so on).</a:t>
            </a:r>
            <a:r>
              <a:rPr lang="en-US" dirty="0"/>
              <a:t> </a:t>
            </a:r>
          </a:p>
          <a:p>
            <a:pPr lvl="1"/>
            <a:r>
              <a:rPr lang="en-US" sz="2400" dirty="0"/>
              <a:t>You are responsible for bringing yourself up-to-date on class material and assignments </a:t>
            </a:r>
          </a:p>
          <a:p>
            <a:pPr lvl="1">
              <a:buFont typeface="Wingdings" pitchFamily="2" charset="2"/>
              <a:buNone/>
            </a:pPr>
            <a:endParaRPr lang="en-US" sz="2400" dirty="0"/>
          </a:p>
          <a:p>
            <a:r>
              <a:rPr lang="en-US" sz="2800" dirty="0"/>
              <a:t>Reading material </a:t>
            </a:r>
            <a:r>
              <a:rPr lang="en-US" sz="2800" dirty="0">
                <a:solidFill>
                  <a:srgbClr val="0000FF"/>
                </a:solidFill>
              </a:rPr>
              <a:t>before</a:t>
            </a:r>
            <a:r>
              <a:rPr lang="en-US" sz="2800" dirty="0"/>
              <a:t> class is </a:t>
            </a:r>
            <a:r>
              <a:rPr lang="en-US" sz="2800" u="sng" dirty="0">
                <a:solidFill>
                  <a:srgbClr val="FF0000"/>
                </a:solidFill>
              </a:rPr>
              <a:t>required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The Syllabus: Important Dates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7696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Last </a:t>
            </a:r>
            <a:r>
              <a:rPr lang="en-US" sz="2800" dirty="0"/>
              <a:t>day to drop the class</a:t>
            </a:r>
            <a:r>
              <a:rPr lang="en-US" sz="2800" dirty="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en-US" sz="2400" i="1" u="sng" dirty="0" smtClean="0"/>
              <a:t>without W</a:t>
            </a:r>
            <a:r>
              <a:rPr lang="en-US" sz="2400" u="sng" dirty="0" smtClean="0"/>
              <a:t> </a:t>
            </a:r>
            <a:r>
              <a:rPr lang="en-US" sz="2400" i="1" u="sng" dirty="0" smtClean="0"/>
              <a:t>grade</a:t>
            </a:r>
            <a:r>
              <a:rPr lang="en-US" sz="2400" u="sng" dirty="0" smtClean="0"/>
              <a:t>:</a:t>
            </a:r>
            <a:r>
              <a:rPr lang="en-US" sz="2400" dirty="0" smtClean="0"/>
              <a:t> </a:t>
            </a:r>
            <a:r>
              <a:rPr lang="en-US" sz="2400" b="1" dirty="0" smtClean="0"/>
              <a:t>Jan 31</a:t>
            </a:r>
          </a:p>
          <a:p>
            <a:pPr lvl="1">
              <a:lnSpc>
                <a:spcPct val="90000"/>
              </a:lnSpc>
            </a:pPr>
            <a:r>
              <a:rPr lang="en-US" sz="2400" i="1" u="sng" dirty="0" smtClean="0"/>
              <a:t>with W</a:t>
            </a:r>
            <a:r>
              <a:rPr lang="en-US" sz="2400" u="sng" dirty="0" smtClean="0"/>
              <a:t> </a:t>
            </a:r>
            <a:r>
              <a:rPr lang="en-US" sz="2400" i="1" u="sng" dirty="0" smtClean="0"/>
              <a:t>grade</a:t>
            </a:r>
            <a:r>
              <a:rPr lang="en-US" sz="2400" u="sng" dirty="0" smtClean="0"/>
              <a:t>:</a:t>
            </a:r>
            <a:r>
              <a:rPr lang="en-US" sz="2400" dirty="0" smtClean="0"/>
              <a:t> </a:t>
            </a:r>
            <a:r>
              <a:rPr lang="en-US" sz="2400" b="1" dirty="0" smtClean="0"/>
              <a:t>April 4</a:t>
            </a:r>
          </a:p>
          <a:p>
            <a:pPr>
              <a:lnSpc>
                <a:spcPct val="90000"/>
              </a:lnSpc>
              <a:buNone/>
            </a:pPr>
            <a:endParaRPr lang="en-US" sz="2800" b="1" dirty="0"/>
          </a:p>
          <a:p>
            <a:pPr>
              <a:lnSpc>
                <a:spcPct val="90000"/>
              </a:lnSpc>
            </a:pPr>
            <a:r>
              <a:rPr lang="en-US" sz="2800" dirty="0"/>
              <a:t>Exam 1: </a:t>
            </a:r>
            <a:r>
              <a:rPr lang="en-US" sz="2800" dirty="0" smtClean="0"/>
              <a:t>Wed., </a:t>
            </a:r>
            <a:r>
              <a:rPr lang="en-US" sz="2800" b="1" dirty="0"/>
              <a:t>Feb </a:t>
            </a:r>
            <a:r>
              <a:rPr lang="en-US" sz="2800" b="1" dirty="0" smtClean="0"/>
              <a:t>24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Exam 2: </a:t>
            </a:r>
            <a:r>
              <a:rPr lang="en-US" sz="2800" dirty="0" smtClean="0"/>
              <a:t>Wed., </a:t>
            </a:r>
            <a:r>
              <a:rPr lang="en-US" sz="2800" b="1" dirty="0"/>
              <a:t>March </a:t>
            </a:r>
            <a:r>
              <a:rPr lang="en-US" sz="2800" b="1" dirty="0" smtClean="0"/>
              <a:t>24</a:t>
            </a:r>
            <a:endParaRPr lang="en-US" sz="2800" b="1" dirty="0"/>
          </a:p>
          <a:p>
            <a:pPr>
              <a:lnSpc>
                <a:spcPct val="90000"/>
              </a:lnSpc>
            </a:pPr>
            <a:r>
              <a:rPr lang="en-US" sz="2800" dirty="0" smtClean="0"/>
              <a:t>Final </a:t>
            </a:r>
            <a:r>
              <a:rPr lang="en-US" sz="2800" dirty="0"/>
              <a:t>Exam</a:t>
            </a:r>
            <a:r>
              <a:rPr lang="en-US" sz="2800"/>
              <a:t>: </a:t>
            </a:r>
            <a:r>
              <a:rPr lang="en-US" sz="2800" smtClean="0"/>
              <a:t>Mon., </a:t>
            </a:r>
            <a:r>
              <a:rPr lang="en-US" sz="2800" b="1" dirty="0"/>
              <a:t>May </a:t>
            </a:r>
            <a:r>
              <a:rPr lang="en-US" sz="2800" b="1" dirty="0" smtClean="0"/>
              <a:t>10 (3:30pm-5:30pm</a:t>
            </a:r>
            <a:r>
              <a:rPr lang="en-US" sz="2800" b="1" dirty="0"/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b="1" dirty="0"/>
          </a:p>
          <a:p>
            <a:pPr>
              <a:lnSpc>
                <a:spcPct val="90000"/>
              </a:lnSpc>
            </a:pPr>
            <a:r>
              <a:rPr lang="en-US" sz="2800" b="1" dirty="0"/>
              <a:t>Spring Recess</a:t>
            </a:r>
            <a:r>
              <a:rPr lang="en-US" sz="2800" b="1" dirty="0" smtClean="0"/>
              <a:t>:</a:t>
            </a:r>
            <a:r>
              <a:rPr lang="en-US" sz="2800" dirty="0" smtClean="0"/>
              <a:t> </a:t>
            </a:r>
            <a:r>
              <a:rPr lang="en-US" sz="2800" dirty="0"/>
              <a:t>March </a:t>
            </a:r>
            <a:r>
              <a:rPr lang="en-US" sz="2800" dirty="0" smtClean="0"/>
              <a:t>29 - April 4</a:t>
            </a:r>
            <a:endParaRPr lang="en-US" sz="2800" b="1" dirty="0"/>
          </a:p>
          <a:p>
            <a:pPr>
              <a:lnSpc>
                <a:spcPct val="90000"/>
              </a:lnSpc>
            </a:pPr>
            <a:r>
              <a:rPr lang="en-US" sz="2800" b="1" dirty="0"/>
              <a:t>Classes End:</a:t>
            </a:r>
            <a:r>
              <a:rPr lang="en-US" sz="2800" dirty="0"/>
              <a:t> May </a:t>
            </a:r>
            <a:r>
              <a:rPr lang="en-US" sz="2800" dirty="0" smtClean="0"/>
              <a:t>8, 2010</a:t>
            </a:r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686675" cy="1066800"/>
          </a:xfrm>
        </p:spPr>
        <p:txBody>
          <a:bodyPr/>
          <a:lstStyle/>
          <a:p>
            <a:r>
              <a:rPr lang="en-US" sz="4000" dirty="0"/>
              <a:t>The Syllabus: Other Information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981200"/>
            <a:ext cx="76200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 dirty="0"/>
              <a:t>Academic Honesty Policy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Cheating or plagiarism is considered a serious academic offense and will result in receiving a failing grade for the work of the course. Repeated offenses result in dismissal from the University.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400" b="1" dirty="0"/>
              <a:t>Code of Conduct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As indicated </a:t>
            </a:r>
            <a:r>
              <a:rPr lang="en-US" sz="2000" b="1" dirty="0"/>
              <a:t>in </a:t>
            </a:r>
            <a:r>
              <a:rPr lang="en-US" sz="2000" b="1" i="1" dirty="0"/>
              <a:t>The Digest of Rules and Regulations </a:t>
            </a:r>
            <a:r>
              <a:rPr lang="en-US" sz="2000" dirty="0"/>
              <a:t>that you can find in the University Telephone directory. 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US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The Syllabus: Other Information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 dirty="0" smtClean="0"/>
              <a:t>Students with Disabilities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for accommodations contact the disability coordinator on campus, Kelly </a:t>
            </a:r>
            <a:r>
              <a:rPr lang="en-US" sz="2000" dirty="0" err="1" smtClean="0"/>
              <a:t>Kulick</a:t>
            </a:r>
            <a:r>
              <a:rPr lang="en-US" sz="2000" dirty="0" smtClean="0"/>
              <a:t> in Student Accessibility Services, located in the Student Success Center, lower level of the Campus Center, phone (330) 244-5047, or </a:t>
            </a:r>
            <a:r>
              <a:rPr lang="en-US" sz="2000" dirty="0" smtClean="0">
                <a:hlinkClick r:id="rId2"/>
              </a:rPr>
              <a:t>kkulick@kent.edu</a:t>
            </a:r>
            <a:r>
              <a:rPr lang="en-US" sz="2000" dirty="0" smtClean="0"/>
              <a:t>. </a:t>
            </a:r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r>
              <a:rPr lang="en-US" sz="2400" b="1" dirty="0" smtClean="0"/>
              <a:t>Emergency</a:t>
            </a:r>
            <a:endParaRPr lang="en-US" sz="2400" dirty="0" smtClean="0"/>
          </a:p>
          <a:p>
            <a:pPr lvl="1"/>
            <a:r>
              <a:rPr lang="en-US" sz="2000" dirty="0" smtClean="0"/>
              <a:t>In case of an emergency please contact the security on campus. </a:t>
            </a:r>
          </a:p>
          <a:p>
            <a:pPr lvl="1"/>
            <a:r>
              <a:rPr lang="en-US" sz="2000" b="1" dirty="0" smtClean="0"/>
              <a:t>Security phone on campus</a:t>
            </a:r>
            <a:r>
              <a:rPr lang="en-US" sz="2000" dirty="0" smtClean="0"/>
              <a:t>:  #53123</a:t>
            </a:r>
          </a:p>
          <a:p>
            <a:pPr lvl="1"/>
            <a:r>
              <a:rPr lang="en-US" sz="2000" b="1" dirty="0" smtClean="0"/>
              <a:t>Security cell phone  </a:t>
            </a:r>
            <a:r>
              <a:rPr lang="en-US" sz="2000" dirty="0" smtClean="0"/>
              <a:t> (330) 705-0430 or, of course, 911.</a:t>
            </a:r>
          </a:p>
          <a:p>
            <a:pPr lvl="1"/>
            <a:r>
              <a:rPr lang="en-US" sz="2000" dirty="0" smtClean="0"/>
              <a:t>I recommend that you program into your cell phone the previous numbers.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300"/>
              <a:t>Overview of the course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295400"/>
            <a:ext cx="6400800" cy="4953000"/>
          </a:xfrm>
        </p:spPr>
        <p:txBody>
          <a:bodyPr/>
          <a:lstStyle/>
          <a:p>
            <a:r>
              <a:rPr lang="en-US" sz="2400" dirty="0" smtClean="0"/>
              <a:t>Basic C++: Variables and I/O</a:t>
            </a:r>
          </a:p>
          <a:p>
            <a:r>
              <a:rPr lang="en-US" sz="2400" dirty="0" smtClean="0"/>
              <a:t>Control Flow and C++ Statements</a:t>
            </a:r>
          </a:p>
          <a:p>
            <a:r>
              <a:rPr lang="en-US" sz="2400" dirty="0" smtClean="0"/>
              <a:t>Procedural Abstraction and Functions that return a value</a:t>
            </a:r>
          </a:p>
          <a:p>
            <a:r>
              <a:rPr lang="en-US" sz="2400" dirty="0" smtClean="0"/>
              <a:t>Functions for all Subtasks </a:t>
            </a:r>
          </a:p>
          <a:p>
            <a:r>
              <a:rPr lang="en-US" sz="2400" dirty="0" smtClean="0"/>
              <a:t>I/O Streams</a:t>
            </a:r>
          </a:p>
          <a:p>
            <a:r>
              <a:rPr lang="en-US" sz="2400" dirty="0" smtClean="0"/>
              <a:t>Classes </a:t>
            </a:r>
          </a:p>
          <a:p>
            <a:r>
              <a:rPr lang="en-US" sz="2400" dirty="0" smtClean="0"/>
              <a:t>Abstract Data types</a:t>
            </a:r>
          </a:p>
          <a:p>
            <a:r>
              <a:rPr lang="en-US" sz="2400" dirty="0" smtClean="0"/>
              <a:t>Arrays and Multidimensional Arrays </a:t>
            </a:r>
          </a:p>
          <a:p>
            <a:r>
              <a:rPr lang="en-US" sz="2400" dirty="0" err="1" smtClean="0"/>
              <a:t>C_Strings</a:t>
            </a:r>
            <a:r>
              <a:rPr lang="en-US" sz="2400" dirty="0" smtClean="0"/>
              <a:t> and Strings </a:t>
            </a:r>
          </a:p>
          <a:p>
            <a:r>
              <a:rPr lang="en-US" sz="2400" dirty="0" smtClean="0"/>
              <a:t>Vectors</a:t>
            </a:r>
          </a:p>
          <a:p>
            <a:r>
              <a:rPr lang="en-US" sz="2400" dirty="0" smtClean="0"/>
              <a:t>Intro to Pointers and Dynamic Arrays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Instructor</a:t>
            </a: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Angela Guercio </a:t>
            </a:r>
          </a:p>
          <a:p>
            <a:pPr lvl="1"/>
            <a:r>
              <a:rPr lang="en-US" b="1" dirty="0"/>
              <a:t>Office: </a:t>
            </a:r>
            <a:r>
              <a:rPr lang="en-US" dirty="0"/>
              <a:t>424, Main Hall</a:t>
            </a:r>
          </a:p>
          <a:p>
            <a:pPr lvl="1"/>
            <a:r>
              <a:rPr lang="en-US" b="1" dirty="0"/>
              <a:t>Phone</a:t>
            </a:r>
            <a:r>
              <a:rPr lang="en-US" dirty="0"/>
              <a:t>: 330 244 3424 (KSU ext 53424)</a:t>
            </a:r>
          </a:p>
          <a:p>
            <a:pPr lvl="1"/>
            <a:r>
              <a:rPr lang="en-US" b="1" dirty="0"/>
              <a:t>Best way to contact me: 				</a:t>
            </a:r>
            <a:r>
              <a:rPr lang="en-US" dirty="0">
                <a:hlinkClick r:id="rId2"/>
              </a:rPr>
              <a:t>aguercio@kent.edu</a:t>
            </a:r>
            <a:endParaRPr lang="en-US" dirty="0"/>
          </a:p>
          <a:p>
            <a:pPr lvl="1"/>
            <a:r>
              <a:rPr lang="en-US" b="1" dirty="0"/>
              <a:t>Office Hours: </a:t>
            </a:r>
            <a:endParaRPr lang="en-US" dirty="0"/>
          </a:p>
          <a:p>
            <a:pPr lvl="1"/>
            <a:r>
              <a:rPr lang="en-US" b="1" dirty="0" smtClean="0"/>
              <a:t>MW</a:t>
            </a:r>
            <a:r>
              <a:rPr lang="en-US" dirty="0" smtClean="0"/>
              <a:t> 11:00am </a:t>
            </a:r>
            <a:r>
              <a:rPr lang="en-US" dirty="0"/>
              <a:t>- </a:t>
            </a:r>
            <a:r>
              <a:rPr lang="en-US" dirty="0" smtClean="0"/>
              <a:t>12:00pm</a:t>
            </a:r>
            <a:r>
              <a:rPr lang="en-US" dirty="0"/>
              <a:t>  </a:t>
            </a:r>
            <a:r>
              <a:rPr lang="en-US" dirty="0" smtClean="0"/>
              <a:t>4:00pm – 6:00pm </a:t>
            </a:r>
            <a:endParaRPr lang="en-US" dirty="0"/>
          </a:p>
          <a:p>
            <a:pPr lvl="1"/>
            <a:r>
              <a:rPr lang="en-US" dirty="0"/>
              <a:t>other times are available by appointment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Instructor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Prof.  Kevin Shaffer</a:t>
            </a:r>
          </a:p>
          <a:p>
            <a:pPr lvl="1"/>
            <a:r>
              <a:rPr lang="en-US" b="1" dirty="0" smtClean="0"/>
              <a:t>Office: </a:t>
            </a:r>
            <a:r>
              <a:rPr lang="en-US" dirty="0" smtClean="0"/>
              <a:t>310G, Desk#4, Main </a:t>
            </a:r>
            <a:r>
              <a:rPr lang="en-US" dirty="0" smtClean="0"/>
              <a:t>Hall</a:t>
            </a:r>
          </a:p>
          <a:p>
            <a:pPr lvl="1"/>
            <a:r>
              <a:rPr lang="en-US" b="1" dirty="0" smtClean="0"/>
              <a:t>Phone</a:t>
            </a:r>
            <a:r>
              <a:rPr lang="en-US" dirty="0" smtClean="0"/>
              <a:t>: 330 </a:t>
            </a:r>
            <a:r>
              <a:rPr lang="en-US" dirty="0" smtClean="0"/>
              <a:t>244-3311 (KSU </a:t>
            </a:r>
            <a:r>
              <a:rPr lang="en-US" dirty="0" smtClean="0"/>
              <a:t>ext. </a:t>
            </a:r>
            <a:r>
              <a:rPr lang="en-US" smtClean="0"/>
              <a:t>53311)</a:t>
            </a:r>
            <a:endParaRPr lang="en-US" dirty="0" smtClean="0"/>
          </a:p>
          <a:p>
            <a:pPr lvl="1"/>
            <a:r>
              <a:rPr lang="en-US" b="1" dirty="0" smtClean="0"/>
              <a:t>Best way to contact me: </a:t>
            </a:r>
            <a:endParaRPr lang="en-US" dirty="0" smtClean="0"/>
          </a:p>
          <a:p>
            <a:pPr lvl="3">
              <a:buNone/>
            </a:pPr>
            <a:r>
              <a:rPr lang="en-US" sz="2800" dirty="0" smtClean="0">
                <a:hlinkClick r:id="rId2"/>
              </a:rPr>
              <a:t>kschaffe@kent.edu</a:t>
            </a:r>
            <a:r>
              <a:rPr lang="en-US" sz="2800" dirty="0" smtClean="0"/>
              <a:t> </a:t>
            </a:r>
          </a:p>
          <a:p>
            <a:pPr lvl="1"/>
            <a:r>
              <a:rPr lang="en-US" b="1" dirty="0" smtClean="0"/>
              <a:t>Office Hours: </a:t>
            </a:r>
            <a:endParaRPr lang="en-US" dirty="0" smtClean="0"/>
          </a:p>
          <a:p>
            <a:pPr lvl="2"/>
            <a:r>
              <a:rPr lang="en-US" b="1" dirty="0" smtClean="0"/>
              <a:t>MW</a:t>
            </a:r>
            <a:r>
              <a:rPr lang="en-US" dirty="0" smtClean="0"/>
              <a:t> 1:00pm-2:00pm or by appointment.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Syllabus: the Webpage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295400"/>
            <a:ext cx="7772400" cy="5562600"/>
          </a:xfrm>
        </p:spPr>
        <p:txBody>
          <a:bodyPr/>
          <a:lstStyle/>
          <a:p>
            <a:r>
              <a:rPr lang="en-US" sz="2800" dirty="0"/>
              <a:t>Class web page </a:t>
            </a:r>
          </a:p>
          <a:p>
            <a:pPr lvl="1"/>
            <a:r>
              <a:rPr lang="en-US" sz="2400" dirty="0">
                <a:hlinkClick r:id="rId2"/>
              </a:rPr>
              <a:t>http://www.personal.kent.edu/~</a:t>
            </a:r>
            <a:r>
              <a:rPr lang="en-US" sz="2400" dirty="0" smtClean="0">
                <a:hlinkClick r:id="rId2"/>
              </a:rPr>
              <a:t>aguercio/Spring10/CS23021Sp10.html</a:t>
            </a:r>
            <a:r>
              <a:rPr lang="en-US" sz="2400" dirty="0" smtClean="0"/>
              <a:t> </a:t>
            </a:r>
          </a:p>
          <a:p>
            <a:pPr lvl="1">
              <a:buFont typeface="Wingdings" pitchFamily="2" charset="2"/>
              <a:buNone/>
            </a:pPr>
            <a:r>
              <a:rPr lang="en-US" sz="2400" dirty="0"/>
              <a:t>	or simply reach</a:t>
            </a:r>
          </a:p>
          <a:p>
            <a:pPr lvl="1">
              <a:buFont typeface="Wingdings" pitchFamily="2" charset="2"/>
              <a:buNone/>
            </a:pPr>
            <a:r>
              <a:rPr lang="en-US" sz="2400" dirty="0"/>
              <a:t>	</a:t>
            </a:r>
            <a:r>
              <a:rPr lang="en-US" sz="2400" dirty="0">
                <a:hlinkClick r:id="rId3"/>
              </a:rPr>
              <a:t>http://www.personal.kent.edu/~aguercio</a:t>
            </a:r>
            <a:r>
              <a:rPr lang="en-US" sz="2400" dirty="0"/>
              <a:t> </a:t>
            </a:r>
          </a:p>
          <a:p>
            <a:pPr lvl="1">
              <a:buFont typeface="Wingdings" pitchFamily="2" charset="2"/>
              <a:buNone/>
            </a:pPr>
            <a:r>
              <a:rPr lang="en-US" sz="2400" dirty="0"/>
              <a:t>	and select your </a:t>
            </a:r>
            <a:r>
              <a:rPr lang="en-US" sz="2400" dirty="0" smtClean="0"/>
              <a:t>course</a:t>
            </a:r>
          </a:p>
          <a:p>
            <a:pPr>
              <a:buFont typeface="Wingdings" pitchFamily="2" charset="2"/>
              <a:buNone/>
            </a:pPr>
            <a:endParaRPr lang="en-US" sz="2800" dirty="0" smtClean="0"/>
          </a:p>
          <a:p>
            <a:r>
              <a:rPr lang="en-US" sz="2800" dirty="0" smtClean="0"/>
              <a:t>Lab Webpage:</a:t>
            </a:r>
          </a:p>
          <a:p>
            <a:pPr lvl="1"/>
            <a:r>
              <a:rPr lang="en-US" sz="2000" u="sng" dirty="0" smtClean="0">
                <a:hlinkClick r:id="rId4"/>
              </a:rPr>
              <a:t>http://www.personal.kent.edu/~aguercio/lab23021/index.html</a:t>
            </a:r>
            <a:r>
              <a:rPr lang="en-US" sz="2000" dirty="0" smtClean="0"/>
              <a:t> </a:t>
            </a:r>
          </a:p>
          <a:p>
            <a:pPr lvl="1">
              <a:buNone/>
            </a:pPr>
            <a:endParaRPr lang="en-US" sz="2000" dirty="0" smtClean="0"/>
          </a:p>
          <a:p>
            <a:pPr algn="ctr">
              <a:buFont typeface="Wingdings" pitchFamily="2" charset="2"/>
              <a:buNone/>
            </a:pPr>
            <a:r>
              <a:rPr lang="en-US" sz="2800" b="1" i="1" dirty="0" smtClean="0"/>
              <a:t>Check those pages regularly!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Syllabus: The Textbook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7391400" cy="4876800"/>
          </a:xfrm>
        </p:spPr>
        <p:txBody>
          <a:bodyPr/>
          <a:lstStyle/>
          <a:p>
            <a:r>
              <a:rPr lang="en-US" dirty="0" smtClean="0"/>
              <a:t>Walter </a:t>
            </a:r>
            <a:r>
              <a:rPr lang="en-US" dirty="0" err="1" smtClean="0"/>
              <a:t>Savitch</a:t>
            </a:r>
            <a:r>
              <a:rPr lang="en-US" dirty="0" smtClean="0"/>
              <a:t> – </a:t>
            </a:r>
            <a:r>
              <a:rPr lang="en-US" i="1" dirty="0" smtClean="0"/>
              <a:t>Problem Solving with C++- The Object Oriented Programming </a:t>
            </a:r>
            <a:r>
              <a:rPr lang="en-US" dirty="0" smtClean="0"/>
              <a:t>– Pearson Addison Wesley</a:t>
            </a:r>
            <a:r>
              <a:rPr lang="en-US" smtClean="0"/>
              <a:t>, 7</a:t>
            </a:r>
            <a:r>
              <a:rPr lang="en-US" baseline="30000" smtClean="0"/>
              <a:t>th</a:t>
            </a:r>
            <a:r>
              <a:rPr lang="en-US" smtClean="0"/>
              <a:t> </a:t>
            </a:r>
            <a:r>
              <a:rPr lang="en-US" dirty="0" smtClean="0"/>
              <a:t>Edition</a:t>
            </a:r>
            <a:r>
              <a:rPr lang="en-US" smtClean="0"/>
              <a:t>, 2008.</a:t>
            </a:r>
            <a:endParaRPr lang="en-US" dirty="0" smtClean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Other reading material will be given or suggested in class 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Syllabus: Grading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295400"/>
            <a:ext cx="7543800" cy="4876800"/>
          </a:xfrm>
        </p:spPr>
        <p:txBody>
          <a:bodyPr/>
          <a:lstStyle/>
          <a:p>
            <a:r>
              <a:rPr lang="en-US" sz="2800" b="1" dirty="0" smtClean="0"/>
              <a:t>Part I</a:t>
            </a:r>
            <a:endParaRPr lang="en-US" sz="2800" dirty="0" smtClean="0"/>
          </a:p>
          <a:p>
            <a:r>
              <a:rPr lang="en-US" sz="2800" dirty="0" smtClean="0"/>
              <a:t>Lab Attendance and Reports 	</a:t>
            </a:r>
            <a:r>
              <a:rPr lang="en-US" sz="2800" dirty="0" smtClean="0">
                <a:solidFill>
                  <a:srgbClr val="0000FF"/>
                </a:solidFill>
              </a:rPr>
              <a:t>30%</a:t>
            </a:r>
            <a:r>
              <a:rPr lang="en-US" sz="2800" dirty="0" smtClean="0"/>
              <a:t>	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b="1" dirty="0" smtClean="0"/>
              <a:t>Part II</a:t>
            </a:r>
            <a:endParaRPr lang="en-US" sz="2800" dirty="0" smtClean="0"/>
          </a:p>
          <a:p>
            <a:r>
              <a:rPr lang="en-US" sz="2800" dirty="0" smtClean="0"/>
              <a:t>Homework				</a:t>
            </a:r>
            <a:r>
              <a:rPr lang="en-US" sz="2800" dirty="0" smtClean="0">
                <a:solidFill>
                  <a:srgbClr val="0000FF"/>
                </a:solidFill>
              </a:rPr>
              <a:t>10%	</a:t>
            </a:r>
          </a:p>
          <a:p>
            <a:r>
              <a:rPr lang="en-US" sz="2800" dirty="0" smtClean="0"/>
              <a:t>Exam 1					</a:t>
            </a:r>
            <a:r>
              <a:rPr lang="en-US" sz="2800" dirty="0" smtClean="0">
                <a:solidFill>
                  <a:srgbClr val="0000FF"/>
                </a:solidFill>
              </a:rPr>
              <a:t>20%</a:t>
            </a:r>
          </a:p>
          <a:p>
            <a:r>
              <a:rPr lang="en-US" sz="2800" dirty="0" smtClean="0"/>
              <a:t>Exam 2					</a:t>
            </a:r>
            <a:r>
              <a:rPr lang="en-US" sz="2800" dirty="0" smtClean="0">
                <a:solidFill>
                  <a:srgbClr val="0000FF"/>
                </a:solidFill>
              </a:rPr>
              <a:t>20%	</a:t>
            </a:r>
          </a:p>
          <a:p>
            <a:r>
              <a:rPr lang="en-US" sz="2800" dirty="0" smtClean="0"/>
              <a:t>Final Exam				</a:t>
            </a:r>
            <a:r>
              <a:rPr lang="en-US" sz="2800" dirty="0" smtClean="0">
                <a:solidFill>
                  <a:srgbClr val="0000FF"/>
                </a:solidFill>
              </a:rPr>
              <a:t>20%</a:t>
            </a:r>
          </a:p>
          <a:p>
            <a:endParaRPr lang="en-US" sz="2800" dirty="0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en-US" sz="2800" b="1" i="1" dirty="0" smtClean="0"/>
              <a:t>HW and Lab Late</a:t>
            </a:r>
            <a:r>
              <a:rPr lang="en-US" sz="2800" dirty="0" smtClean="0"/>
              <a:t> </a:t>
            </a:r>
            <a:r>
              <a:rPr lang="en-US" sz="2800" b="1" i="1" dirty="0" smtClean="0"/>
              <a:t>Penalty: 3 points a day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Passing Grade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TO PASS THE COURSE, YOU MUST PASS PART I and PART II INDEPENDENTLY!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i.e. an A in PART II and an F in PART I, is </a:t>
            </a:r>
            <a:r>
              <a:rPr lang="en-US" b="1" i="1" u="sng" dirty="0" smtClean="0">
                <a:solidFill>
                  <a:srgbClr val="FF0000"/>
                </a:solidFill>
              </a:rPr>
              <a:t>NOT</a:t>
            </a:r>
            <a:r>
              <a:rPr lang="en-US" b="1" dirty="0" smtClean="0">
                <a:solidFill>
                  <a:srgbClr val="FF0000"/>
                </a:solidFill>
              </a:rPr>
              <a:t> a passing grade</a:t>
            </a:r>
            <a:r>
              <a:rPr lang="en-US" b="1" dirty="0" smtClean="0"/>
              <a:t>.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Syllabus: </a:t>
            </a:r>
            <a:r>
              <a:rPr lang="en-US" dirty="0" smtClean="0"/>
              <a:t>Grading Scale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981200" y="2057400"/>
          <a:ext cx="6781800" cy="3345180"/>
        </p:xfrm>
        <a:graphic>
          <a:graphicData uri="http://schemas.openxmlformats.org/drawingml/2006/table">
            <a:tbl>
              <a:tblPr/>
              <a:tblGrid>
                <a:gridCol w="2286000"/>
                <a:gridCol w="1167309"/>
                <a:gridCol w="2278927"/>
                <a:gridCol w="1049564"/>
              </a:tblGrid>
              <a:tr h="609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"/>
                          <a:ea typeface="Times New Roman"/>
                          <a:cs typeface="Times New Roman"/>
                        </a:rPr>
                        <a:t>Total percentage earned</a:t>
                      </a:r>
                      <a:endParaRPr lang="en-US" sz="24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Grade</a:t>
                      </a:r>
                      <a:endParaRPr lang="en-US" sz="2400" dirty="0">
                        <a:solidFill>
                          <a:srgbClr val="0000FF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"/>
                          <a:ea typeface="Times New Roman"/>
                          <a:cs typeface="Times New Roman"/>
                        </a:rPr>
                        <a:t>Total percentage earned</a:t>
                      </a:r>
                      <a:endParaRPr lang="en-US" sz="24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Grade</a:t>
                      </a:r>
                      <a:endParaRPr lang="en-US" sz="2400" dirty="0">
                        <a:solidFill>
                          <a:srgbClr val="0000FF"/>
                        </a:solidFill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19431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"/>
                          <a:ea typeface="Times New Roman"/>
                          <a:cs typeface="Times New Roman"/>
                        </a:rPr>
                        <a:t>92.5 – 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" algn="l"/>
                        </a:tabLst>
                      </a:pPr>
                      <a:r>
                        <a:rPr lang="en-US" sz="240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88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"/>
                          <a:ea typeface="Times New Roman"/>
                          <a:cs typeface="Times New Roman"/>
                        </a:rPr>
                        <a:t>77.5 – 79.9%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C+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19431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"/>
                          <a:ea typeface="Times New Roman"/>
                          <a:cs typeface="Times New Roman"/>
                        </a:rPr>
                        <a:t>89.5 – 92.4%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" algn="l"/>
                        </a:tabLst>
                      </a:pPr>
                      <a:r>
                        <a:rPr lang="en-US" sz="240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A-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88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457200" algn="l"/>
                        </a:tabLst>
                      </a:pPr>
                      <a:r>
                        <a:rPr lang="en-US" sz="2400">
                          <a:latin typeface="Times"/>
                          <a:ea typeface="Times New Roman"/>
                          <a:cs typeface="Times New Roman"/>
                        </a:rPr>
                        <a:t>72 – 77.4%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19431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"/>
                          <a:ea typeface="Times New Roman"/>
                          <a:cs typeface="Times New Roman"/>
                        </a:rPr>
                        <a:t>87 – 89.4%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" algn="l"/>
                        </a:tabLst>
                      </a:pPr>
                      <a:r>
                        <a:rPr lang="en-US" sz="240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B+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88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457200" algn="l"/>
                        </a:tabLst>
                      </a:pPr>
                      <a:r>
                        <a:rPr lang="en-US" sz="2400">
                          <a:latin typeface="Times"/>
                          <a:ea typeface="Times New Roman"/>
                          <a:cs typeface="Times New Roman"/>
                        </a:rPr>
                        <a:t>68.5 – 71.9 %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C-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19431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"/>
                          <a:ea typeface="Times New Roman"/>
                          <a:cs typeface="Times New Roman"/>
                        </a:rPr>
                        <a:t>82.5 – 86.9%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" algn="l"/>
                        </a:tabLst>
                      </a:pPr>
                      <a:r>
                        <a:rPr lang="en-US" sz="2400" dirty="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88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"/>
                          <a:ea typeface="Times New Roman"/>
                          <a:cs typeface="Times New Roman"/>
                        </a:rPr>
                        <a:t>62.1 – 68.4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19431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"/>
                          <a:ea typeface="Times New Roman"/>
                          <a:cs typeface="Times New Roman"/>
                        </a:rPr>
                        <a:t>80 – 82.4%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8580" algn="l"/>
                        </a:tabLst>
                      </a:pPr>
                      <a:r>
                        <a:rPr lang="en-US" sz="2400" dirty="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B-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88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"/>
                          <a:ea typeface="Times New Roman"/>
                          <a:cs typeface="Times New Roman"/>
                        </a:rPr>
                        <a:t>62% and below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FF"/>
                          </a:solidFill>
                          <a:latin typeface="Times"/>
                          <a:ea typeface="Times New Roman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263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Exams</a:t>
            </a:r>
            <a:endParaRPr lang="en-US" sz="40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447800"/>
            <a:ext cx="7010400" cy="5181600"/>
          </a:xfrm>
        </p:spPr>
        <p:txBody>
          <a:bodyPr/>
          <a:lstStyle/>
          <a:p>
            <a:r>
              <a:rPr lang="en-US" sz="2800" dirty="0" smtClean="0"/>
              <a:t>Pop Quizzes might be given.</a:t>
            </a:r>
            <a:endParaRPr lang="en-US" sz="2800" dirty="0"/>
          </a:p>
          <a:p>
            <a:pPr lvl="2">
              <a:buNone/>
            </a:pPr>
            <a:endParaRPr lang="en-US" sz="2000" b="1" dirty="0"/>
          </a:p>
          <a:p>
            <a:r>
              <a:rPr lang="en-US" sz="2800" dirty="0"/>
              <a:t>2</a:t>
            </a:r>
            <a:r>
              <a:rPr lang="en-US" sz="2800" dirty="0" smtClean="0"/>
              <a:t> </a:t>
            </a:r>
            <a:r>
              <a:rPr lang="en-US" sz="2800" dirty="0"/>
              <a:t>Exams (100 points each)</a:t>
            </a:r>
          </a:p>
          <a:p>
            <a:r>
              <a:rPr lang="en-US" sz="2800" dirty="0" smtClean="0"/>
              <a:t>Final </a:t>
            </a:r>
            <a:r>
              <a:rPr lang="en-US" sz="2800" dirty="0"/>
              <a:t>Exam (100 points</a:t>
            </a:r>
            <a:r>
              <a:rPr lang="en-US" sz="2800" dirty="0" smtClean="0"/>
              <a:t>) - comprehensive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No Make-up exams</a:t>
            </a:r>
          </a:p>
          <a:p>
            <a:pPr lvl="1"/>
            <a:r>
              <a:rPr lang="en-US" sz="2400" dirty="0"/>
              <a:t>Except in extreme case and only if I have been notified prior the exam has been issued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Bits and bytes design template">
  <a:themeElements>
    <a:clrScheme name="Bits and bytes design template 1">
      <a:dk1>
        <a:srgbClr val="080808"/>
      </a:dk1>
      <a:lt1>
        <a:srgbClr val="7AA6B0"/>
      </a:lt1>
      <a:dk2>
        <a:srgbClr val="000000"/>
      </a:dk2>
      <a:lt2>
        <a:srgbClr val="080808"/>
      </a:lt2>
      <a:accent1>
        <a:srgbClr val="917AA4"/>
      </a:accent1>
      <a:accent2>
        <a:srgbClr val="76669A"/>
      </a:accent2>
      <a:accent3>
        <a:srgbClr val="BED0D4"/>
      </a:accent3>
      <a:accent4>
        <a:srgbClr val="060606"/>
      </a:accent4>
      <a:accent5>
        <a:srgbClr val="C7BECF"/>
      </a:accent5>
      <a:accent6>
        <a:srgbClr val="6A5C8B"/>
      </a:accent6>
      <a:hlink>
        <a:srgbClr val="377B89"/>
      </a:hlink>
      <a:folHlink>
        <a:srgbClr val="1A4E54"/>
      </a:folHlink>
    </a:clrScheme>
    <a:fontScheme name="Bits and bytes design templat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its and bytes design template 1">
        <a:dk1>
          <a:srgbClr val="080808"/>
        </a:dk1>
        <a:lt1>
          <a:srgbClr val="7AA6B0"/>
        </a:lt1>
        <a:dk2>
          <a:srgbClr val="000000"/>
        </a:dk2>
        <a:lt2>
          <a:srgbClr val="080808"/>
        </a:lt2>
        <a:accent1>
          <a:srgbClr val="917AA4"/>
        </a:accent1>
        <a:accent2>
          <a:srgbClr val="76669A"/>
        </a:accent2>
        <a:accent3>
          <a:srgbClr val="BED0D4"/>
        </a:accent3>
        <a:accent4>
          <a:srgbClr val="060606"/>
        </a:accent4>
        <a:accent5>
          <a:srgbClr val="C7BECF"/>
        </a:accent5>
        <a:accent6>
          <a:srgbClr val="6A5C8B"/>
        </a:accent6>
        <a:hlink>
          <a:srgbClr val="377B89"/>
        </a:hlink>
        <a:folHlink>
          <a:srgbClr val="1A4E5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Bits and bytes design template</Template>
  <TotalTime>923</TotalTime>
  <Words>659</Words>
  <Application>Microsoft Office PowerPoint</Application>
  <PresentationFormat>On-screen Show (4:3)</PresentationFormat>
  <Paragraphs>133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Bits and bytes design template</vt:lpstr>
      <vt:lpstr>CS 23021–600 Computer Science I</vt:lpstr>
      <vt:lpstr>Class Instructor</vt:lpstr>
      <vt:lpstr>Lab Instructor</vt:lpstr>
      <vt:lpstr>The Syllabus: the Webpage</vt:lpstr>
      <vt:lpstr>The Syllabus: The Textbook</vt:lpstr>
      <vt:lpstr>The Syllabus: Grading</vt:lpstr>
      <vt:lpstr>Passing Grade</vt:lpstr>
      <vt:lpstr>The Syllabus: Grading Scale</vt:lpstr>
      <vt:lpstr>Exams</vt:lpstr>
      <vt:lpstr>Homework and Labs</vt:lpstr>
      <vt:lpstr>The Syllabus: Requirements</vt:lpstr>
      <vt:lpstr>The Syllabus: Important Dates</vt:lpstr>
      <vt:lpstr>The Syllabus: Other Information</vt:lpstr>
      <vt:lpstr>The Syllabus: Other Information</vt:lpstr>
      <vt:lpstr>Overview of the course</vt:lpstr>
    </vt:vector>
  </TitlesOfParts>
  <Company>Kent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Stark Campus</dc:creator>
  <cp:lastModifiedBy>Stark Campus</cp:lastModifiedBy>
  <cp:revision>44</cp:revision>
  <dcterms:created xsi:type="dcterms:W3CDTF">2008-01-04T05:41:53Z</dcterms:created>
  <dcterms:modified xsi:type="dcterms:W3CDTF">2010-01-20T16:27:10Z</dcterms:modified>
</cp:coreProperties>
</file>