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often use a </a:t>
            </a:r>
            <a:r>
              <a:rPr lang="en-US" b="1" i="1" dirty="0"/>
              <a:t>loop invariant </a:t>
            </a:r>
            <a:r>
              <a:rPr lang="en-US" dirty="0"/>
              <a:t>to help us understand why an algorithm gives </a:t>
            </a:r>
            <a:r>
              <a:rPr lang="en-US" dirty="0" smtClean="0"/>
              <a:t>the correct answer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/>
              <a:t>Here’s the loop invariant for </a:t>
            </a:r>
            <a:r>
              <a:rPr lang="en-US" dirty="0" smtClean="0"/>
              <a:t>INSERTION-SORT</a:t>
            </a:r>
          </a:p>
          <a:p>
            <a:pPr lvl="2"/>
            <a:r>
              <a:rPr lang="en-US" b="1" dirty="0"/>
              <a:t>Loop invariant: </a:t>
            </a:r>
            <a:r>
              <a:rPr lang="en-US" dirty="0"/>
              <a:t>At the start of each iteration of the “outer” for loop—</a:t>
            </a:r>
            <a:r>
              <a:rPr lang="en-US" dirty="0" smtClean="0"/>
              <a:t>the loop </a:t>
            </a:r>
            <a:r>
              <a:rPr lang="en-US" dirty="0"/>
              <a:t>indexed by </a:t>
            </a:r>
            <a:r>
              <a:rPr lang="en-US" i="1" dirty="0" err="1"/>
              <a:t>j</a:t>
            </a:r>
            <a:r>
              <a:rPr lang="en-US" dirty="0"/>
              <a:t>—the </a:t>
            </a:r>
            <a:r>
              <a:rPr lang="en-US" dirty="0" err="1"/>
              <a:t>subarray</a:t>
            </a:r>
            <a:r>
              <a:rPr lang="en-US" dirty="0"/>
              <a:t> </a:t>
            </a:r>
            <a:r>
              <a:rPr lang="en-US" i="1" dirty="0" smtClean="0"/>
              <a:t>A</a:t>
            </a:r>
            <a:r>
              <a:rPr lang="en-US" dirty="0" smtClean="0"/>
              <a:t>[1 .. </a:t>
            </a:r>
            <a:r>
              <a:rPr lang="en-US" i="1" dirty="0" err="1"/>
              <a:t>j</a:t>
            </a:r>
            <a:r>
              <a:rPr lang="en-US" dirty="0" smtClean="0"/>
              <a:t> -1] </a:t>
            </a:r>
            <a:r>
              <a:rPr lang="en-US" dirty="0"/>
              <a:t>consists of the elements </a:t>
            </a:r>
            <a:r>
              <a:rPr lang="en-US" dirty="0" smtClean="0"/>
              <a:t>originally in </a:t>
            </a:r>
            <a:r>
              <a:rPr lang="en-US" i="1" dirty="0" smtClean="0"/>
              <a:t>A</a:t>
            </a:r>
            <a:r>
              <a:rPr lang="en-US" dirty="0" smtClean="0"/>
              <a:t>[1 .</a:t>
            </a:r>
            <a:r>
              <a:rPr lang="en-US" i="1" dirty="0" smtClean="0"/>
              <a:t>. </a:t>
            </a:r>
            <a:r>
              <a:rPr lang="en-US" i="1" dirty="0" err="1"/>
              <a:t>j</a:t>
            </a:r>
            <a:r>
              <a:rPr lang="en-US" dirty="0" smtClean="0"/>
              <a:t> – 1] </a:t>
            </a:r>
            <a:r>
              <a:rPr lang="en-US" dirty="0"/>
              <a:t>but in sorted order.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Correctness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417638"/>
            <a:ext cx="8183880" cy="49174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We must show three things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Initialization: </a:t>
            </a:r>
            <a:r>
              <a:rPr lang="en-US" dirty="0"/>
              <a:t>It is true prior to the first iteration of the loop.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Maintenance: </a:t>
            </a:r>
            <a:r>
              <a:rPr lang="en-US" dirty="0"/>
              <a:t>If it is true before an iteration of the loop, it remains true before </a:t>
            </a:r>
            <a:r>
              <a:rPr lang="en-US" dirty="0" smtClean="0"/>
              <a:t>the next </a:t>
            </a:r>
            <a:r>
              <a:rPr lang="en-US" dirty="0"/>
              <a:t>iteration.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Termination: </a:t>
            </a:r>
            <a:r>
              <a:rPr lang="en-US" dirty="0"/>
              <a:t>When the loop terminates, the invariant—usually along with </a:t>
            </a:r>
            <a:r>
              <a:rPr lang="en-US" dirty="0" smtClean="0"/>
              <a:t>the reason </a:t>
            </a:r>
            <a:r>
              <a:rPr lang="en-US" dirty="0"/>
              <a:t>that the loop terminated—gives us a useful property that helps show </a:t>
            </a:r>
            <a:r>
              <a:rPr lang="en-US" dirty="0" smtClean="0"/>
              <a:t>that the </a:t>
            </a:r>
            <a:r>
              <a:rPr lang="en-US" dirty="0"/>
              <a:t>algorithm is correct.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invariants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loop invariants is like mathematical induction: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prove that a property holds, you prove a base case and an inductive step.</a:t>
            </a:r>
            <a:endParaRPr lang="en-US" dirty="0" smtClean="0"/>
          </a:p>
          <a:p>
            <a:pPr lvl="1"/>
            <a:r>
              <a:rPr lang="en-US" dirty="0" smtClean="0"/>
              <a:t>Showing </a:t>
            </a:r>
            <a:r>
              <a:rPr lang="en-US" dirty="0"/>
              <a:t>that the invariant holds before the first iteration is like the base case.</a:t>
            </a:r>
            <a:endParaRPr lang="en-US" dirty="0" smtClean="0"/>
          </a:p>
          <a:p>
            <a:pPr lvl="1"/>
            <a:r>
              <a:rPr lang="en-US" dirty="0" smtClean="0"/>
              <a:t>Showing </a:t>
            </a:r>
            <a:r>
              <a:rPr lang="en-US" dirty="0"/>
              <a:t>that the invariant holds from iteration to iteration is like the </a:t>
            </a:r>
            <a:r>
              <a:rPr lang="en-US" dirty="0" smtClean="0"/>
              <a:t>inductive step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termination part differs from the usual use of mathematical induction, </a:t>
            </a:r>
            <a:r>
              <a:rPr lang="en-US" dirty="0" smtClean="0"/>
              <a:t>in which </a:t>
            </a:r>
            <a:r>
              <a:rPr lang="en-US" dirty="0"/>
              <a:t>the inductive step is used infinitely. We stop the “induction” when </a:t>
            </a:r>
            <a:r>
              <a:rPr lang="en-US" dirty="0" smtClean="0"/>
              <a:t>the loop </a:t>
            </a:r>
            <a:r>
              <a:rPr lang="en-US" dirty="0"/>
              <a:t>terminates.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can show the three parts in any order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invariants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81328"/>
            <a:ext cx="8403465" cy="45259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Initialization</a:t>
            </a:r>
            <a:r>
              <a:rPr lang="en-US" dirty="0"/>
              <a:t>: Just before the first iteration, </a:t>
            </a:r>
            <a:r>
              <a:rPr lang="en-US" i="1" dirty="0" err="1"/>
              <a:t>j</a:t>
            </a:r>
            <a:r>
              <a:rPr lang="en-US" dirty="0" smtClean="0"/>
              <a:t> = </a:t>
            </a:r>
            <a:r>
              <a:rPr lang="en-US" dirty="0"/>
              <a:t>2. The </a:t>
            </a:r>
            <a:r>
              <a:rPr lang="en-US" dirty="0" err="1"/>
              <a:t>subarray</a:t>
            </a:r>
            <a:r>
              <a:rPr lang="en-US" dirty="0"/>
              <a:t> </a:t>
            </a:r>
            <a:r>
              <a:rPr lang="en-US" i="1" dirty="0" smtClean="0"/>
              <a:t>A</a:t>
            </a:r>
            <a:r>
              <a:rPr lang="en-US" dirty="0" smtClean="0"/>
              <a:t>[1 .. </a:t>
            </a:r>
            <a:r>
              <a:rPr lang="en-US" i="1" dirty="0" err="1"/>
              <a:t>j</a:t>
            </a:r>
            <a:r>
              <a:rPr lang="en-US" dirty="0" smtClean="0"/>
              <a:t> – 1] is </a:t>
            </a:r>
            <a:r>
              <a:rPr lang="en-US" dirty="0"/>
              <a:t>the single element </a:t>
            </a:r>
            <a:r>
              <a:rPr lang="en-US" i="1" dirty="0" smtClean="0"/>
              <a:t>A</a:t>
            </a:r>
            <a:r>
              <a:rPr lang="en-US" dirty="0" smtClean="0"/>
              <a:t>[1], </a:t>
            </a:r>
            <a:r>
              <a:rPr lang="en-US" dirty="0"/>
              <a:t>which is the element originally in </a:t>
            </a:r>
            <a:r>
              <a:rPr lang="en-US" i="1" dirty="0" smtClean="0"/>
              <a:t>A</a:t>
            </a:r>
            <a:r>
              <a:rPr lang="en-US" dirty="0" smtClean="0"/>
              <a:t>[1], </a:t>
            </a:r>
            <a:r>
              <a:rPr lang="en-US" dirty="0"/>
              <a:t>and it </a:t>
            </a:r>
            <a:r>
              <a:rPr lang="en-US" dirty="0" smtClean="0"/>
              <a:t>is trivially </a:t>
            </a:r>
            <a:r>
              <a:rPr lang="en-US" dirty="0"/>
              <a:t>sorted.</a:t>
            </a:r>
          </a:p>
          <a:p>
            <a:pPr>
              <a:spcAft>
                <a:spcPts val="600"/>
              </a:spcAft>
            </a:pPr>
            <a:r>
              <a:rPr lang="en-US" b="1" dirty="0"/>
              <a:t>Maintenance: </a:t>
            </a:r>
            <a:r>
              <a:rPr lang="en-US" dirty="0"/>
              <a:t>To be precise, we would need to state and prove a loop </a:t>
            </a:r>
            <a:r>
              <a:rPr lang="en-US" dirty="0" smtClean="0"/>
              <a:t>invariant for </a:t>
            </a:r>
            <a:r>
              <a:rPr lang="en-US" dirty="0"/>
              <a:t>the “inner” while loop. Rather than getting bogged down in another </a:t>
            </a:r>
            <a:r>
              <a:rPr lang="en-US" dirty="0" smtClean="0"/>
              <a:t>loop invariant</a:t>
            </a:r>
            <a:r>
              <a:rPr lang="en-US" dirty="0"/>
              <a:t>, we instead note that the body of the inner while loop works by </a:t>
            </a:r>
            <a:r>
              <a:rPr lang="en-US" dirty="0" smtClean="0"/>
              <a:t>moving </a:t>
            </a:r>
            <a:r>
              <a:rPr lang="en-US" i="1" dirty="0" err="1" smtClean="0"/>
              <a:t>A</a:t>
            </a:r>
            <a:r>
              <a:rPr lang="en-US" dirty="0" err="1" smtClean="0"/>
              <a:t>[j</a:t>
            </a:r>
            <a:r>
              <a:rPr lang="en-US" dirty="0" smtClean="0"/>
              <a:t> – 1], </a:t>
            </a:r>
            <a:r>
              <a:rPr lang="en-US" i="1" dirty="0" err="1" smtClean="0"/>
              <a:t>A</a:t>
            </a:r>
            <a:r>
              <a:rPr lang="en-US" dirty="0" err="1" smtClean="0"/>
              <a:t>[j</a:t>
            </a:r>
            <a:r>
              <a:rPr lang="en-US" dirty="0" smtClean="0"/>
              <a:t> – 2], </a:t>
            </a:r>
            <a:r>
              <a:rPr lang="en-US" i="1" dirty="0" err="1" smtClean="0"/>
              <a:t>A</a:t>
            </a:r>
            <a:r>
              <a:rPr lang="en-US" dirty="0" err="1" smtClean="0"/>
              <a:t>[j</a:t>
            </a:r>
            <a:r>
              <a:rPr lang="en-US" dirty="0" smtClean="0"/>
              <a:t> – 3], </a:t>
            </a:r>
            <a:r>
              <a:rPr lang="en-US" dirty="0"/>
              <a:t>and so on, by one position to the right until </a:t>
            </a:r>
            <a:r>
              <a:rPr lang="en-US" dirty="0" smtClean="0"/>
              <a:t>the proper </a:t>
            </a:r>
            <a:r>
              <a:rPr lang="en-US" dirty="0"/>
              <a:t>position for </a:t>
            </a:r>
            <a:r>
              <a:rPr lang="en-US" i="1" dirty="0"/>
              <a:t>key </a:t>
            </a:r>
            <a:r>
              <a:rPr lang="en-US" dirty="0"/>
              <a:t>(which has the value that started out in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j</a:t>
            </a:r>
            <a:r>
              <a:rPr lang="en-US" dirty="0"/>
              <a:t>]</a:t>
            </a:r>
            <a:r>
              <a:rPr lang="en-US" dirty="0" smtClean="0"/>
              <a:t>) </a:t>
            </a:r>
            <a:r>
              <a:rPr lang="en-US" dirty="0"/>
              <a:t>is </a:t>
            </a:r>
            <a:r>
              <a:rPr lang="en-US" dirty="0" smtClean="0"/>
              <a:t>found</a:t>
            </a:r>
            <a:r>
              <a:rPr lang="en-US" i="1" dirty="0" smtClean="0"/>
              <a:t>. </a:t>
            </a:r>
            <a:r>
              <a:rPr lang="en-US" dirty="0" smtClean="0"/>
              <a:t>At </a:t>
            </a:r>
            <a:r>
              <a:rPr lang="en-US" dirty="0"/>
              <a:t>that point, the value of </a:t>
            </a:r>
            <a:r>
              <a:rPr lang="en-US" i="1" dirty="0"/>
              <a:t>key </a:t>
            </a:r>
            <a:r>
              <a:rPr lang="en-US" dirty="0"/>
              <a:t>is placed into this position</a:t>
            </a:r>
            <a:r>
              <a:rPr lang="en-US" i="1" dirty="0"/>
              <a:t>.</a:t>
            </a:r>
          </a:p>
          <a:p>
            <a:pPr>
              <a:spcAft>
                <a:spcPts val="600"/>
              </a:spcAft>
            </a:pPr>
            <a:r>
              <a:rPr lang="en-US" b="1" dirty="0"/>
              <a:t>Termination: </a:t>
            </a:r>
            <a:r>
              <a:rPr lang="en-US" dirty="0"/>
              <a:t>The outer for loop ends </a:t>
            </a:r>
            <a:r>
              <a:rPr lang="en-US" dirty="0" smtClean="0"/>
              <a:t>when </a:t>
            </a:r>
            <a:r>
              <a:rPr lang="en-US" i="1" dirty="0" err="1" smtClean="0"/>
              <a:t>j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i="1" dirty="0" err="1"/>
              <a:t>n</a:t>
            </a:r>
            <a:r>
              <a:rPr lang="en-US" dirty="0"/>
              <a:t>, which </a:t>
            </a:r>
            <a:r>
              <a:rPr lang="en-US" dirty="0" smtClean="0"/>
              <a:t>occurs when </a:t>
            </a:r>
            <a:r>
              <a:rPr lang="en-US" i="1" dirty="0" err="1"/>
              <a:t>j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+1. Therefore</a:t>
            </a:r>
            <a:r>
              <a:rPr lang="en-US" dirty="0"/>
              <a:t>, </a:t>
            </a:r>
            <a:r>
              <a:rPr lang="en-US" i="1" dirty="0" err="1"/>
              <a:t>j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1</a:t>
            </a:r>
            <a:r>
              <a:rPr lang="en-US" dirty="0" smtClean="0"/>
              <a:t> - </a:t>
            </a:r>
            <a:r>
              <a:rPr lang="en-US" i="1" dirty="0" err="1"/>
              <a:t>n</a:t>
            </a:r>
            <a:r>
              <a:rPr lang="en-US" dirty="0"/>
              <a:t>. Plugging </a:t>
            </a:r>
            <a:r>
              <a:rPr lang="en-US" i="1" dirty="0" err="1"/>
              <a:t>n</a:t>
            </a:r>
            <a:r>
              <a:rPr lang="en-US" dirty="0"/>
              <a:t> in for </a:t>
            </a:r>
            <a:r>
              <a:rPr lang="en-US" i="1" dirty="0" err="1"/>
              <a:t>j</a:t>
            </a:r>
            <a:r>
              <a:rPr lang="en-US" dirty="0" smtClean="0"/>
              <a:t> - </a:t>
            </a:r>
            <a:r>
              <a:rPr lang="en-US" dirty="0"/>
              <a:t>1 in the loop invariant, </a:t>
            </a:r>
            <a:r>
              <a:rPr lang="en-US" dirty="0" smtClean="0"/>
              <a:t>the </a:t>
            </a:r>
            <a:r>
              <a:rPr lang="en-US" dirty="0" err="1" smtClean="0"/>
              <a:t>subarray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[1 .. </a:t>
            </a:r>
            <a:r>
              <a:rPr lang="en-US" i="1" dirty="0" err="1" smtClean="0"/>
              <a:t>n</a:t>
            </a:r>
            <a:r>
              <a:rPr lang="en-US" dirty="0" smtClean="0"/>
              <a:t>] </a:t>
            </a:r>
            <a:r>
              <a:rPr lang="en-US" dirty="0"/>
              <a:t>consists of the elements originally in </a:t>
            </a:r>
            <a:r>
              <a:rPr lang="en-US" i="1" dirty="0" smtClean="0"/>
              <a:t>A</a:t>
            </a:r>
            <a:r>
              <a:rPr lang="en-US" dirty="0" smtClean="0"/>
              <a:t>[1 .. </a:t>
            </a:r>
            <a:r>
              <a:rPr lang="en-US" i="1" dirty="0" err="1" smtClean="0"/>
              <a:t>n</a:t>
            </a:r>
            <a:r>
              <a:rPr lang="en-US" dirty="0" smtClean="0"/>
              <a:t>] </a:t>
            </a:r>
            <a:r>
              <a:rPr lang="en-US" dirty="0"/>
              <a:t>but in </a:t>
            </a:r>
            <a:r>
              <a:rPr lang="en-US" dirty="0" smtClean="0"/>
              <a:t>sorted order</a:t>
            </a:r>
            <a:r>
              <a:rPr lang="en-US" dirty="0"/>
              <a:t>. In other words, the entire array is sorted.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invariants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Indentation indicates block structure. Saves space and writing time.</a:t>
            </a:r>
            <a:endParaRPr lang="en-US" dirty="0" smtClean="0"/>
          </a:p>
          <a:p>
            <a:r>
              <a:rPr lang="en-US" dirty="0" smtClean="0"/>
              <a:t>Looping </a:t>
            </a:r>
            <a:r>
              <a:rPr lang="en-US" dirty="0"/>
              <a:t>constructs are like in C, C++, Pascal, and Java. We assume that </a:t>
            </a:r>
            <a:r>
              <a:rPr lang="en-US" dirty="0" smtClean="0"/>
              <a:t>the loop </a:t>
            </a:r>
            <a:r>
              <a:rPr lang="en-US" dirty="0"/>
              <a:t>variable in a </a:t>
            </a:r>
            <a:r>
              <a:rPr lang="en-US" b="1" dirty="0"/>
              <a:t>for </a:t>
            </a:r>
            <a:r>
              <a:rPr lang="en-US" dirty="0"/>
              <a:t>loop is still defined when the loop exits (unlike in Pascal).</a:t>
            </a:r>
            <a:endParaRPr lang="en-US" dirty="0" smtClean="0"/>
          </a:p>
          <a:p>
            <a:r>
              <a:rPr lang="en-US" b="1" dirty="0" smtClean="0"/>
              <a:t>/</a:t>
            </a:r>
            <a:r>
              <a:rPr lang="en-US" b="1" dirty="0"/>
              <a:t>/ </a:t>
            </a:r>
            <a:r>
              <a:rPr lang="en-US" dirty="0"/>
              <a:t>indicates that the remainder of the line is a comment.</a:t>
            </a:r>
            <a:endParaRPr lang="en-US" dirty="0" smtClean="0"/>
          </a:p>
          <a:p>
            <a:r>
              <a:rPr lang="en-US" dirty="0" smtClean="0"/>
              <a:t>Variables </a:t>
            </a:r>
            <a:r>
              <a:rPr lang="en-US" dirty="0"/>
              <a:t>are local, unless otherwise specified.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Pseudocode</a:t>
            </a:r>
            <a:r>
              <a:rPr lang="en-US" b="1" dirty="0"/>
              <a:t> conventions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often use </a:t>
            </a:r>
            <a:r>
              <a:rPr lang="en-US" b="1" i="1" dirty="0"/>
              <a:t>objects, </a:t>
            </a:r>
            <a:r>
              <a:rPr lang="en-US" dirty="0"/>
              <a:t>which have </a:t>
            </a:r>
            <a:r>
              <a:rPr lang="en-US" b="1" i="1" dirty="0"/>
              <a:t>attributes</a:t>
            </a:r>
            <a:r>
              <a:rPr lang="en-US" i="1" dirty="0"/>
              <a:t>. </a:t>
            </a:r>
            <a:r>
              <a:rPr lang="en-US" dirty="0"/>
              <a:t>For </a:t>
            </a:r>
            <a:r>
              <a:rPr lang="en-US" dirty="0" smtClean="0"/>
              <a:t>an attribute </a:t>
            </a:r>
            <a:r>
              <a:rPr lang="en-US" i="1" dirty="0" err="1"/>
              <a:t>attr</a:t>
            </a:r>
            <a:r>
              <a:rPr lang="en-US" i="1" dirty="0"/>
              <a:t> </a:t>
            </a:r>
            <a:r>
              <a:rPr lang="en-US" dirty="0"/>
              <a:t>of object </a:t>
            </a:r>
            <a:r>
              <a:rPr lang="en-US" i="1" dirty="0" err="1"/>
              <a:t>x</a:t>
            </a:r>
            <a:r>
              <a:rPr lang="en-US" i="1" dirty="0"/>
              <a:t>, </a:t>
            </a:r>
            <a:r>
              <a:rPr lang="en-US" dirty="0" smtClean="0"/>
              <a:t>we write </a:t>
            </a:r>
            <a:r>
              <a:rPr lang="en-US" dirty="0" err="1"/>
              <a:t>x:</a:t>
            </a:r>
            <a:r>
              <a:rPr lang="en-US" i="1" dirty="0" err="1"/>
              <a:t>attr</a:t>
            </a:r>
            <a:r>
              <a:rPr lang="en-US" i="1" dirty="0" smtClean="0"/>
              <a:t>.</a:t>
            </a:r>
          </a:p>
          <a:p>
            <a:r>
              <a:rPr lang="en-US" dirty="0"/>
              <a:t>Objects are treated as references, like in Java. If </a:t>
            </a:r>
            <a:r>
              <a:rPr lang="en-US" i="1" dirty="0" err="1"/>
              <a:t>x</a:t>
            </a:r>
            <a:r>
              <a:rPr lang="en-US" dirty="0"/>
              <a:t> and </a:t>
            </a:r>
            <a:r>
              <a:rPr lang="en-US" i="1" dirty="0" err="1"/>
              <a:t>y</a:t>
            </a:r>
            <a:r>
              <a:rPr lang="en-US" dirty="0"/>
              <a:t> denote objects, </a:t>
            </a:r>
            <a:r>
              <a:rPr lang="en-US" dirty="0" smtClean="0"/>
              <a:t>then the </a:t>
            </a:r>
            <a:r>
              <a:rPr lang="en-US" dirty="0"/>
              <a:t>assignment </a:t>
            </a:r>
            <a:r>
              <a:rPr lang="en-US" i="1" dirty="0" err="1"/>
              <a:t>y</a:t>
            </a:r>
            <a:r>
              <a:rPr lang="en-US" dirty="0" smtClean="0"/>
              <a:t> = </a:t>
            </a:r>
            <a:r>
              <a:rPr lang="en-US" i="1" dirty="0" err="1"/>
              <a:t>x</a:t>
            </a:r>
            <a:r>
              <a:rPr lang="en-US" dirty="0"/>
              <a:t> makes </a:t>
            </a:r>
            <a:r>
              <a:rPr lang="en-US" i="1" dirty="0" err="1"/>
              <a:t>x</a:t>
            </a:r>
            <a:r>
              <a:rPr lang="en-US" dirty="0"/>
              <a:t> and </a:t>
            </a:r>
            <a:r>
              <a:rPr lang="en-US" i="1" dirty="0" err="1"/>
              <a:t>y</a:t>
            </a:r>
            <a:r>
              <a:rPr lang="en-US" dirty="0"/>
              <a:t> reference the same object</a:t>
            </a:r>
            <a:r>
              <a:rPr lang="en-US" dirty="0" smtClean="0"/>
              <a:t>.</a:t>
            </a:r>
          </a:p>
          <a:p>
            <a:r>
              <a:rPr lang="en-US" dirty="0"/>
              <a:t>Parameters are passed by value, as in Java and </a:t>
            </a:r>
            <a:r>
              <a:rPr lang="en-US" dirty="0" smtClean="0"/>
              <a:t>C.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Pseudocode</a:t>
            </a:r>
            <a:r>
              <a:rPr lang="en-US" b="1" dirty="0"/>
              <a:t> conventions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boolean</a:t>
            </a:r>
            <a:r>
              <a:rPr lang="en-US" dirty="0"/>
              <a:t> operators “and” and “or” are </a:t>
            </a:r>
            <a:r>
              <a:rPr lang="en-US" b="1" i="1" dirty="0"/>
              <a:t>short-circuiting</a:t>
            </a:r>
            <a:r>
              <a:rPr lang="en-US" dirty="0"/>
              <a:t>: if after </a:t>
            </a:r>
            <a:r>
              <a:rPr lang="en-US" dirty="0" smtClean="0"/>
              <a:t>evaluating the </a:t>
            </a:r>
            <a:r>
              <a:rPr lang="en-US" dirty="0"/>
              <a:t>left-hand operand, we know the result of the expression, then we </a:t>
            </a:r>
            <a:r>
              <a:rPr lang="en-US" dirty="0" smtClean="0"/>
              <a:t>don’t evaluate </a:t>
            </a:r>
            <a:r>
              <a:rPr lang="en-US" dirty="0"/>
              <a:t>the right-hand operand.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Pseudocode</a:t>
            </a:r>
            <a:r>
              <a:rPr lang="en-US" b="1" dirty="0"/>
              <a:t> conventions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order to predict resource requirements, we need a computational model</a:t>
            </a:r>
            <a:r>
              <a:rPr lang="en-US" dirty="0" smtClean="0"/>
              <a:t>.</a:t>
            </a:r>
          </a:p>
          <a:p>
            <a:r>
              <a:rPr lang="en-US" b="1" dirty="0"/>
              <a:t>Random-access machine (RAM) </a:t>
            </a:r>
            <a:r>
              <a:rPr lang="en-US" b="1" dirty="0" smtClean="0"/>
              <a:t>model</a:t>
            </a:r>
          </a:p>
          <a:p>
            <a:pPr lvl="1"/>
            <a:r>
              <a:rPr lang="en-US" dirty="0"/>
              <a:t>Instructions are executed one after another. No concurrent operations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Each</a:t>
            </a:r>
            <a:r>
              <a:rPr lang="en-US" dirty="0" smtClean="0"/>
              <a:t> instruction </a:t>
            </a:r>
            <a:r>
              <a:rPr lang="en-US" dirty="0"/>
              <a:t>takes a constant amount of </a:t>
            </a:r>
            <a:r>
              <a:rPr lang="en-US" dirty="0" smtClean="0"/>
              <a:t>time.</a:t>
            </a:r>
          </a:p>
          <a:p>
            <a:pPr lvl="1"/>
            <a:r>
              <a:rPr lang="en-US" dirty="0"/>
              <a:t>The RAM model uses integer and floating-point types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There is a limit on the word </a:t>
            </a:r>
            <a:r>
              <a:rPr lang="en-US" dirty="0" smtClean="0"/>
              <a:t>size. Integers require </a:t>
            </a:r>
            <a:r>
              <a:rPr lang="en-US" i="1" dirty="0" err="1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 bits for an input size </a:t>
            </a:r>
            <a:r>
              <a:rPr lang="en-US" i="1" dirty="0" err="1" smtClean="0"/>
              <a:t>n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algorithms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time taken by an algorithm depends on the input.</a:t>
            </a:r>
            <a:endParaRPr lang="en-US" dirty="0" smtClean="0"/>
          </a:p>
          <a:p>
            <a:pPr lvl="1"/>
            <a:r>
              <a:rPr lang="en-US" dirty="0" smtClean="0"/>
              <a:t>Sorting </a:t>
            </a:r>
            <a:r>
              <a:rPr lang="en-US" dirty="0"/>
              <a:t>1000 numbers takes longer than sorting 3 numbers.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given sorting algorithm may even take differing amounts of time on </a:t>
            </a:r>
            <a:r>
              <a:rPr lang="en-US" dirty="0" smtClean="0"/>
              <a:t>two inputs </a:t>
            </a:r>
            <a:r>
              <a:rPr lang="en-US" dirty="0"/>
              <a:t>of the same size.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we’ll see that insertion sort takes less time to sort </a:t>
            </a:r>
            <a:r>
              <a:rPr lang="en-US" i="1" dirty="0" err="1"/>
              <a:t>n</a:t>
            </a:r>
            <a:r>
              <a:rPr lang="en-US" dirty="0"/>
              <a:t> elements </a:t>
            </a:r>
            <a:r>
              <a:rPr lang="en-US" dirty="0" smtClean="0"/>
              <a:t>when they </a:t>
            </a:r>
            <a:r>
              <a:rPr lang="en-US" dirty="0"/>
              <a:t>are already sorted than when they are in reverse sorted order.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do we analyze an algorithm’s running time?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Depends on the problem being studied.</a:t>
            </a:r>
            <a:endParaRPr lang="en-US" dirty="0" smtClean="0"/>
          </a:p>
          <a:p>
            <a:pPr lvl="1"/>
            <a:r>
              <a:rPr lang="en-US" dirty="0" smtClean="0"/>
              <a:t>Usually</a:t>
            </a:r>
            <a:r>
              <a:rPr lang="en-US" dirty="0"/>
              <a:t>, the number of items in the input. Like the size </a:t>
            </a:r>
            <a:r>
              <a:rPr lang="en-US" i="1" dirty="0" err="1"/>
              <a:t>n</a:t>
            </a:r>
            <a:r>
              <a:rPr lang="en-US" dirty="0"/>
              <a:t> of the array </a:t>
            </a:r>
            <a:r>
              <a:rPr lang="en-US" dirty="0" smtClean="0"/>
              <a:t>being sorted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/>
              <a:t>could be something else. If multiplying two integers, could be the </a:t>
            </a:r>
            <a:r>
              <a:rPr lang="en-US" dirty="0" smtClean="0"/>
              <a:t>total number </a:t>
            </a:r>
            <a:r>
              <a:rPr lang="en-US" dirty="0"/>
              <a:t>of bits in the two integers.</a:t>
            </a:r>
            <a:endParaRPr lang="en-US" dirty="0" smtClean="0"/>
          </a:p>
          <a:p>
            <a:pPr lvl="1"/>
            <a:r>
              <a:rPr lang="en-US" dirty="0" smtClean="0"/>
              <a:t>Could </a:t>
            </a:r>
            <a:r>
              <a:rPr lang="en-US" dirty="0"/>
              <a:t>be described by more than one number. For example, graph </a:t>
            </a:r>
            <a:r>
              <a:rPr lang="en-US" dirty="0" smtClean="0"/>
              <a:t>algorithm running </a:t>
            </a:r>
            <a:r>
              <a:rPr lang="en-US" dirty="0"/>
              <a:t>times are usually expressed in terms of the number of vertices and </a:t>
            </a:r>
            <a:r>
              <a:rPr lang="en-US" dirty="0" smtClean="0"/>
              <a:t>the number </a:t>
            </a:r>
            <a:r>
              <a:rPr lang="en-US" dirty="0"/>
              <a:t>of edges in the input graph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size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Input: </a:t>
            </a:r>
            <a:r>
              <a:rPr lang="en-US" dirty="0" smtClean="0"/>
              <a:t>A sequence of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numbers 〈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i="1" baseline="-25000" dirty="0" smtClean="0"/>
              <a:t>2</a:t>
            </a:r>
            <a:r>
              <a:rPr lang="en-US" dirty="0"/>
              <a:t>,</a:t>
            </a:r>
            <a:r>
              <a:rPr lang="en-US" dirty="0" smtClean="0"/>
              <a:t> …,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n</a:t>
            </a:r>
            <a:r>
              <a:rPr lang="en-US" dirty="0" err="1" smtClean="0"/>
              <a:t>〉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Output</a:t>
            </a:r>
            <a:r>
              <a:rPr lang="en-US" b="1" dirty="0"/>
              <a:t>: </a:t>
            </a:r>
            <a:r>
              <a:rPr lang="en-US" dirty="0"/>
              <a:t>A permutation (reordering)</a:t>
            </a:r>
            <a:r>
              <a:rPr lang="en-US" dirty="0" smtClean="0"/>
              <a:t> 〈</a:t>
            </a:r>
            <a:r>
              <a:rPr lang="en-US" i="1" dirty="0" smtClean="0"/>
              <a:t>a’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a’</a:t>
            </a:r>
            <a:r>
              <a:rPr lang="en-US" i="1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n</a:t>
            </a:r>
            <a:r>
              <a:rPr lang="en-US" dirty="0" err="1" smtClean="0"/>
              <a:t>〉</a:t>
            </a:r>
            <a:r>
              <a:rPr lang="en-US" dirty="0" smtClean="0"/>
              <a:t> </a:t>
            </a:r>
            <a:r>
              <a:rPr lang="en-US" dirty="0"/>
              <a:t>of the input sequence </a:t>
            </a:r>
            <a:r>
              <a:rPr lang="en-US" dirty="0" smtClean="0"/>
              <a:t>such that </a:t>
            </a:r>
            <a:r>
              <a:rPr lang="en-US" i="1" dirty="0" smtClean="0"/>
              <a:t>a’</a:t>
            </a:r>
            <a:r>
              <a:rPr lang="en-US" i="1" baseline="-25000" dirty="0" smtClean="0"/>
              <a:t>1</a:t>
            </a:r>
            <a:r>
              <a:rPr lang="en-US" dirty="0" smtClean="0"/>
              <a:t>≤ </a:t>
            </a:r>
            <a:r>
              <a:rPr lang="en-US" i="1" dirty="0" smtClean="0"/>
              <a:t>a’</a:t>
            </a:r>
            <a:r>
              <a:rPr lang="en-US" i="1" baseline="-25000" dirty="0" smtClean="0"/>
              <a:t>2</a:t>
            </a:r>
            <a:r>
              <a:rPr lang="en-US" dirty="0" smtClean="0"/>
              <a:t>≤ …≤ </a:t>
            </a:r>
            <a:r>
              <a:rPr lang="en-US" i="1" dirty="0" err="1" smtClean="0"/>
              <a:t>a’</a:t>
            </a:r>
            <a:r>
              <a:rPr lang="en-US" i="1" baseline="-25000" dirty="0" err="1" smtClean="0"/>
              <a:t>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sequences are typically stored in arrays.</a:t>
            </a:r>
          </a:p>
          <a:p>
            <a:r>
              <a:rPr lang="en-US" dirty="0"/>
              <a:t>We also refer to the numbers as </a:t>
            </a:r>
            <a:r>
              <a:rPr lang="en-US" b="1" i="1" dirty="0"/>
              <a:t>keys. Along with each key may be </a:t>
            </a:r>
            <a:r>
              <a:rPr lang="en-US" b="1" i="1" dirty="0" smtClean="0"/>
              <a:t>additional </a:t>
            </a:r>
            <a:r>
              <a:rPr lang="en-US" dirty="0" smtClean="0"/>
              <a:t>information</a:t>
            </a:r>
            <a:r>
              <a:rPr lang="en-US" dirty="0"/>
              <a:t>, known as </a:t>
            </a:r>
            <a:r>
              <a:rPr lang="en-US" b="1" i="1" dirty="0"/>
              <a:t>satellite data.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sorting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 a particular input, it is the number of primitive operations (steps) executed.</a:t>
            </a:r>
            <a:endParaRPr lang="en-US" dirty="0" smtClean="0"/>
          </a:p>
          <a:p>
            <a:pPr lvl="1"/>
            <a:r>
              <a:rPr lang="en-US" dirty="0" smtClean="0"/>
              <a:t>Want </a:t>
            </a:r>
            <a:r>
              <a:rPr lang="en-US" dirty="0"/>
              <a:t>to define steps to be machine-independent.</a:t>
            </a:r>
            <a:endParaRPr lang="en-US" dirty="0" smtClean="0"/>
          </a:p>
          <a:p>
            <a:pPr lvl="1"/>
            <a:r>
              <a:rPr lang="en-US" dirty="0" smtClean="0"/>
              <a:t>Figure </a:t>
            </a:r>
            <a:r>
              <a:rPr lang="en-US" dirty="0"/>
              <a:t>that each line of </a:t>
            </a:r>
            <a:r>
              <a:rPr lang="en-US" dirty="0" err="1"/>
              <a:t>pseudocode</a:t>
            </a:r>
            <a:r>
              <a:rPr lang="en-US" dirty="0"/>
              <a:t> requires a constant amount of time.</a:t>
            </a:r>
            <a:endParaRPr lang="en-US" dirty="0" smtClean="0"/>
          </a:p>
          <a:p>
            <a:pPr lvl="1"/>
            <a:r>
              <a:rPr lang="en-US" dirty="0" smtClean="0"/>
              <a:t>One </a:t>
            </a:r>
            <a:r>
              <a:rPr lang="en-US" dirty="0"/>
              <a:t>line may take a different amount of time than another, but each </a:t>
            </a:r>
            <a:r>
              <a:rPr lang="en-US" dirty="0" smtClean="0"/>
              <a:t>execution of </a:t>
            </a:r>
            <a:r>
              <a:rPr lang="en-US" dirty="0"/>
              <a:t>line </a:t>
            </a:r>
            <a:r>
              <a:rPr lang="en-US" i="1" dirty="0" err="1"/>
              <a:t>i</a:t>
            </a:r>
            <a:r>
              <a:rPr lang="en-US" dirty="0"/>
              <a:t> takes the same amount of time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is assuming that the line consists only of primitive </a:t>
            </a:r>
            <a:r>
              <a:rPr lang="en-US" dirty="0" smtClean="0"/>
              <a:t>operations.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the line is a subroutine call, then the actual call takes constant time, but </a:t>
            </a:r>
            <a:r>
              <a:rPr lang="en-US" dirty="0" smtClean="0"/>
              <a:t>the execution </a:t>
            </a:r>
            <a:r>
              <a:rPr lang="en-US" dirty="0"/>
              <a:t>of the subroutine being called might not</a:t>
            </a:r>
            <a:r>
              <a:rPr lang="en-US" dirty="0" smtClean="0"/>
              <a:t>.</a:t>
            </a:r>
          </a:p>
          <a:p>
            <a:pPr lvl="2"/>
            <a:r>
              <a:rPr lang="en-US" sz="400" dirty="0" smtClean="0"/>
              <a:t>! </a:t>
            </a:r>
            <a:r>
              <a:rPr lang="en-US" dirty="0"/>
              <a:t>If the line specifies operations other than primitive ones, then it might </a:t>
            </a:r>
            <a:r>
              <a:rPr lang="en-US" dirty="0" smtClean="0"/>
              <a:t>take more </a:t>
            </a:r>
            <a:r>
              <a:rPr lang="en-US" dirty="0"/>
              <a:t>than constant time. Example: “sort the points by </a:t>
            </a:r>
            <a:r>
              <a:rPr lang="en-US" i="1" dirty="0" err="1"/>
              <a:t>x</a:t>
            </a:r>
            <a:r>
              <a:rPr lang="en-US" i="1" dirty="0"/>
              <a:t>-coordinate</a:t>
            </a:r>
            <a:r>
              <a:rPr lang="en-US" dirty="0"/>
              <a:t>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Running time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Analysis of insertion sort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10404"/>
            <a:ext cx="8252540" cy="291016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that the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line takes time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/>
              <a:t>, which is a constant. (Since the third </a:t>
            </a:r>
            <a:r>
              <a:rPr lang="en-US" dirty="0" smtClean="0"/>
              <a:t>line is </a:t>
            </a:r>
            <a:r>
              <a:rPr lang="en-US" dirty="0"/>
              <a:t>a comment, it takes no time.)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i="1" dirty="0" err="1"/>
              <a:t>j</a:t>
            </a:r>
            <a:r>
              <a:rPr lang="en-US" dirty="0" smtClean="0"/>
              <a:t> = 2, 3, …, </a:t>
            </a:r>
            <a:r>
              <a:rPr lang="en-US" i="1" dirty="0" err="1"/>
              <a:t>n</a:t>
            </a:r>
            <a:r>
              <a:rPr lang="en-US" dirty="0"/>
              <a:t>, let </a:t>
            </a:r>
            <a:r>
              <a:rPr lang="en-US" i="1" dirty="0" err="1"/>
              <a:t>t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be the number of times that the </a:t>
            </a:r>
            <a:r>
              <a:rPr lang="en-US" b="1" dirty="0"/>
              <a:t>while </a:t>
            </a:r>
            <a:r>
              <a:rPr lang="en-US" dirty="0"/>
              <a:t>loop test </a:t>
            </a:r>
            <a:r>
              <a:rPr lang="en-US" dirty="0" smtClean="0"/>
              <a:t>is executed </a:t>
            </a:r>
            <a:r>
              <a:rPr lang="en-US" dirty="0"/>
              <a:t>for that value of </a:t>
            </a:r>
            <a:r>
              <a:rPr lang="en-US" i="1" dirty="0" err="1"/>
              <a:t>j</a:t>
            </a:r>
            <a:r>
              <a:rPr lang="en-US" dirty="0"/>
              <a:t> .</a:t>
            </a:r>
            <a:endParaRPr lang="en-US" dirty="0" smtClean="0"/>
          </a:p>
          <a:p>
            <a:r>
              <a:rPr lang="en-US" dirty="0" smtClean="0"/>
              <a:t>Note </a:t>
            </a:r>
            <a:r>
              <a:rPr lang="en-US" dirty="0"/>
              <a:t>that when a </a:t>
            </a:r>
            <a:r>
              <a:rPr lang="en-US" b="1" dirty="0"/>
              <a:t>for </a:t>
            </a:r>
            <a:r>
              <a:rPr lang="en-US" dirty="0"/>
              <a:t>or </a:t>
            </a:r>
            <a:r>
              <a:rPr lang="en-US" b="1" dirty="0"/>
              <a:t>while </a:t>
            </a:r>
            <a:r>
              <a:rPr lang="en-US" dirty="0"/>
              <a:t>loop exits in the usual way—due to the test in </a:t>
            </a:r>
            <a:r>
              <a:rPr lang="en-US" dirty="0" smtClean="0"/>
              <a:t>the loop </a:t>
            </a:r>
            <a:r>
              <a:rPr lang="en-US" dirty="0"/>
              <a:t>header—the test is executed one time more than the loop body.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 of insertion sort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 of insertion sort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" y="1600200"/>
            <a:ext cx="89789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running time depends on the values of </a:t>
            </a:r>
            <a:r>
              <a:rPr lang="en-US" i="1" dirty="0" err="1"/>
              <a:t>t</a:t>
            </a:r>
            <a:r>
              <a:rPr lang="en-US" i="1" baseline="-25000" dirty="0" err="1"/>
              <a:t>j</a:t>
            </a:r>
            <a:r>
              <a:rPr lang="en-US" dirty="0"/>
              <a:t>. These vary according to the input</a:t>
            </a:r>
            <a:r>
              <a:rPr lang="en-US" dirty="0" smtClean="0"/>
              <a:t>.</a:t>
            </a:r>
          </a:p>
          <a:p>
            <a:pPr lvl="1"/>
            <a:r>
              <a:rPr lang="en-US" b="1" i="1" dirty="0"/>
              <a:t>Best case</a:t>
            </a:r>
          </a:p>
          <a:p>
            <a:pPr lvl="1"/>
            <a:r>
              <a:rPr lang="en-US" dirty="0"/>
              <a:t>The array is already sorted.</a:t>
            </a:r>
            <a:endParaRPr lang="en-US" dirty="0" smtClean="0"/>
          </a:p>
          <a:p>
            <a:pPr lvl="1"/>
            <a:r>
              <a:rPr lang="en-US" dirty="0" smtClean="0"/>
              <a:t>Always </a:t>
            </a:r>
            <a:r>
              <a:rPr lang="en-US" dirty="0"/>
              <a:t>find that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 ≤ </a:t>
            </a:r>
            <a:r>
              <a:rPr lang="en-US" i="1" dirty="0"/>
              <a:t>key </a:t>
            </a:r>
            <a:r>
              <a:rPr lang="en-US" dirty="0"/>
              <a:t>upon the first time the </a:t>
            </a:r>
            <a:r>
              <a:rPr lang="en-US" b="1" dirty="0"/>
              <a:t>while </a:t>
            </a:r>
            <a:r>
              <a:rPr lang="en-US" dirty="0"/>
              <a:t>loop test is run (</a:t>
            </a:r>
            <a:r>
              <a:rPr lang="en-US" dirty="0" smtClean="0"/>
              <a:t>when </a:t>
            </a:r>
            <a:r>
              <a:rPr lang="en-US" i="1" dirty="0" err="1" smtClean="0"/>
              <a:t>i</a:t>
            </a:r>
            <a:r>
              <a:rPr lang="en-US" dirty="0" smtClean="0"/>
              <a:t> = </a:t>
            </a:r>
            <a:r>
              <a:rPr lang="en-US" i="1" dirty="0" err="1"/>
              <a:t>j</a:t>
            </a:r>
            <a:r>
              <a:rPr lang="en-US" dirty="0" smtClean="0"/>
              <a:t> -1</a:t>
            </a:r>
            <a:r>
              <a:rPr lang="en-US" dirty="0"/>
              <a:t>).</a:t>
            </a:r>
            <a:endParaRPr lang="en-US" dirty="0" smtClean="0"/>
          </a:p>
          <a:p>
            <a:pPr lvl="1"/>
            <a:r>
              <a:rPr lang="en-US" dirty="0" smtClean="0"/>
              <a:t>All </a:t>
            </a:r>
            <a:r>
              <a:rPr lang="en-US" i="1" dirty="0" err="1"/>
              <a:t>t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are 1.</a:t>
            </a:r>
            <a:endParaRPr lang="en-US" dirty="0" smtClean="0"/>
          </a:p>
          <a:p>
            <a:pPr lvl="1"/>
            <a:r>
              <a:rPr lang="en-US" dirty="0" smtClean="0"/>
              <a:t>Running </a:t>
            </a:r>
            <a:r>
              <a:rPr lang="en-US" dirty="0"/>
              <a:t>time 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 of insertion sort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Running </a:t>
            </a:r>
            <a:r>
              <a:rPr lang="en-US" dirty="0"/>
              <a:t>time </a:t>
            </a:r>
            <a:r>
              <a:rPr lang="en-US" dirty="0" smtClean="0"/>
              <a:t>is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/>
              <a:t>Can express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as </a:t>
            </a:r>
            <a:r>
              <a:rPr lang="en-US" i="1" dirty="0" err="1" smtClean="0"/>
              <a:t>an</a:t>
            </a:r>
            <a:r>
              <a:rPr lang="en-US" dirty="0" err="1" smtClean="0"/>
              <a:t>+</a:t>
            </a:r>
            <a:r>
              <a:rPr lang="en-US" i="1" dirty="0" err="1" smtClean="0"/>
              <a:t>b</a:t>
            </a:r>
            <a:r>
              <a:rPr lang="en-US" dirty="0" smtClean="0"/>
              <a:t> </a:t>
            </a:r>
            <a:r>
              <a:rPr lang="en-US" dirty="0"/>
              <a:t>for constants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 err="1"/>
              <a:t>b</a:t>
            </a:r>
            <a:r>
              <a:rPr lang="en-US" dirty="0"/>
              <a:t> (that depend on the </a:t>
            </a:r>
            <a:r>
              <a:rPr lang="en-US" dirty="0" smtClean="0"/>
              <a:t>statement costs </a:t>
            </a:r>
            <a:r>
              <a:rPr lang="en-US" i="1" dirty="0" err="1"/>
              <a:t>c</a:t>
            </a:r>
            <a:r>
              <a:rPr lang="en-US" sz="400" i="1" dirty="0" err="1"/>
              <a:t>i</a:t>
            </a:r>
            <a:r>
              <a:rPr lang="en-US" sz="400" i="1" dirty="0" smtClean="0"/>
              <a:t> </a:t>
            </a:r>
            <a:r>
              <a:rPr lang="en-US" baseline="-25000" dirty="0" err="1" smtClean="0"/>
              <a:t>i</a:t>
            </a:r>
            <a:r>
              <a:rPr lang="en-US" dirty="0" err="1" smtClean="0"/>
              <a:t>)⇒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is a </a:t>
            </a:r>
            <a:r>
              <a:rPr lang="en-US" i="1" dirty="0"/>
              <a:t>linear function </a:t>
            </a:r>
            <a:r>
              <a:rPr lang="en-US" dirty="0"/>
              <a:t>of </a:t>
            </a:r>
            <a:r>
              <a:rPr lang="en-US" i="1" dirty="0" err="1"/>
              <a:t>n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 of insertion sort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2301152"/>
            <a:ext cx="8115300" cy="8509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Worst case</a:t>
            </a:r>
          </a:p>
          <a:p>
            <a:r>
              <a:rPr lang="en-US" dirty="0"/>
              <a:t>The array is in reverse sorted order.</a:t>
            </a:r>
            <a:endParaRPr lang="en-US" dirty="0" smtClean="0"/>
          </a:p>
          <a:p>
            <a:pPr lvl="1"/>
            <a:r>
              <a:rPr lang="en-US" dirty="0" smtClean="0"/>
              <a:t>Always </a:t>
            </a:r>
            <a:r>
              <a:rPr lang="en-US" dirty="0"/>
              <a:t>find that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 </a:t>
            </a:r>
            <a:r>
              <a:rPr lang="en-US" dirty="0"/>
              <a:t>&gt; key in while loop test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sz="400" dirty="0" smtClean="0"/>
              <a:t>! </a:t>
            </a:r>
            <a:r>
              <a:rPr lang="en-US" dirty="0"/>
              <a:t>Have to compare key with all elements to the left of the</a:t>
            </a:r>
            <a:r>
              <a:rPr lang="en-US" i="1" dirty="0"/>
              <a:t> </a:t>
            </a:r>
            <a:r>
              <a:rPr lang="en-US" i="1" dirty="0" err="1" smtClean="0"/>
              <a:t>j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position</a:t>
            </a:r>
            <a:r>
              <a:rPr lang="en-US" i="1" dirty="0" smtClean="0"/>
              <a:t>) ⇒ </a:t>
            </a:r>
            <a:r>
              <a:rPr lang="en-US" dirty="0" smtClean="0"/>
              <a:t>compare with </a:t>
            </a:r>
            <a:r>
              <a:rPr lang="en-US" i="1" dirty="0" err="1"/>
              <a:t>j</a:t>
            </a:r>
            <a:r>
              <a:rPr lang="en-US" dirty="0" smtClean="0"/>
              <a:t> - </a:t>
            </a:r>
            <a:r>
              <a:rPr lang="en-US" dirty="0"/>
              <a:t>1 </a:t>
            </a:r>
            <a:r>
              <a:rPr lang="en-US" dirty="0" smtClean="0"/>
              <a:t>elements</a:t>
            </a:r>
          </a:p>
          <a:p>
            <a:pPr lvl="1"/>
            <a:r>
              <a:rPr lang="en-US" dirty="0"/>
              <a:t>Since the while loop exits because </a:t>
            </a:r>
            <a:r>
              <a:rPr lang="en-US" i="1" dirty="0" err="1"/>
              <a:t>i</a:t>
            </a:r>
            <a:r>
              <a:rPr lang="en-US" dirty="0"/>
              <a:t> reaches 0, there’s one additional test </a:t>
            </a:r>
            <a:r>
              <a:rPr lang="en-US" dirty="0" smtClean="0"/>
              <a:t>after the </a:t>
            </a:r>
            <a:r>
              <a:rPr lang="en-US" i="1" dirty="0" err="1" smtClean="0"/>
              <a:t>j</a:t>
            </a:r>
            <a:r>
              <a:rPr lang="en-US" dirty="0" smtClean="0"/>
              <a:t> – 1 tests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r>
              <a:rPr lang="en-US" dirty="0" smtClean="0"/>
              <a:t> = </a:t>
            </a:r>
            <a:r>
              <a:rPr lang="en-US" i="1" dirty="0" err="1" smtClean="0"/>
              <a:t>j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 of insertion sort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 of insertion sort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08674"/>
            <a:ext cx="8006707" cy="2912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Analysis of insertion sort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" y="1342625"/>
            <a:ext cx="8129095" cy="40702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usually concentrate on finding the </a:t>
            </a:r>
            <a:r>
              <a:rPr lang="en-US" b="1" i="1" dirty="0"/>
              <a:t>worst-case running time: </a:t>
            </a:r>
            <a:r>
              <a:rPr lang="en-US" dirty="0"/>
              <a:t>the longest </a:t>
            </a:r>
            <a:r>
              <a:rPr lang="en-US" dirty="0" smtClean="0"/>
              <a:t>running time </a:t>
            </a:r>
            <a:r>
              <a:rPr lang="en-US" dirty="0"/>
              <a:t>for any input of size </a:t>
            </a:r>
            <a:r>
              <a:rPr lang="en-US" i="1" dirty="0" err="1"/>
              <a:t>n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Reasons</a:t>
            </a:r>
          </a:p>
          <a:p>
            <a:pPr lvl="1"/>
            <a:r>
              <a:rPr lang="en-US" dirty="0"/>
              <a:t>The worst-case running time gives a guaranteed upper bound on the </a:t>
            </a:r>
            <a:r>
              <a:rPr lang="en-US" dirty="0" smtClean="0"/>
              <a:t>running time </a:t>
            </a:r>
            <a:r>
              <a:rPr lang="en-US" dirty="0"/>
              <a:t>for any input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sz="400" dirty="0" smtClean="0"/>
              <a:t> </a:t>
            </a:r>
            <a:r>
              <a:rPr lang="en-US" dirty="0"/>
              <a:t>For some algorithms, the worst case occurs often. For example, when searching</a:t>
            </a:r>
            <a:r>
              <a:rPr lang="en-US" dirty="0" smtClean="0"/>
              <a:t>, the </a:t>
            </a:r>
            <a:r>
              <a:rPr lang="en-US" dirty="0"/>
              <a:t>worst case often occurs when the item being searched for is not present</a:t>
            </a:r>
            <a:r>
              <a:rPr lang="en-US" dirty="0" smtClean="0"/>
              <a:t>, and </a:t>
            </a:r>
            <a:r>
              <a:rPr lang="en-US" dirty="0"/>
              <a:t>searches for absent items may be frequent.</a:t>
            </a:r>
          </a:p>
          <a:p>
            <a:pPr lvl="1"/>
            <a:r>
              <a:rPr lang="en-US" sz="400" dirty="0"/>
              <a:t>! </a:t>
            </a:r>
            <a:r>
              <a:rPr lang="en-US" dirty="0"/>
              <a:t>Why not analyze the average case? Because it’s often about as bad as the </a:t>
            </a:r>
            <a:r>
              <a:rPr lang="en-US" dirty="0" smtClean="0"/>
              <a:t>worst case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Worst-case and average-case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see several ways to solve the sorting problem. Each way will be </a:t>
            </a:r>
            <a:r>
              <a:rPr lang="en-US" dirty="0" smtClean="0"/>
              <a:t>expressed as </a:t>
            </a:r>
            <a:r>
              <a:rPr lang="en-US" dirty="0"/>
              <a:t>an </a:t>
            </a:r>
            <a:r>
              <a:rPr lang="en-US" b="1" i="1" dirty="0"/>
              <a:t>algorithm:</a:t>
            </a:r>
            <a:r>
              <a:rPr lang="en-US" b="1" i="1" dirty="0" smtClean="0"/>
              <a:t> </a:t>
            </a:r>
          </a:p>
          <a:p>
            <a:pPr lvl="1"/>
            <a:r>
              <a:rPr lang="en-US" dirty="0" smtClean="0"/>
              <a:t>a well-defined computational procedure that takes some value, or set of values, as input and produces some value, or set of values, as output.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sorting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Worst-case and average-case analysis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19" y="1722816"/>
            <a:ext cx="8183881" cy="3261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Drop lower-order terms.</a:t>
            </a:r>
            <a:endParaRPr lang="en-US" dirty="0" smtClean="0"/>
          </a:p>
          <a:p>
            <a:r>
              <a:rPr lang="en-US" dirty="0" smtClean="0"/>
              <a:t>Ignore </a:t>
            </a:r>
            <a:r>
              <a:rPr lang="en-US" dirty="0"/>
              <a:t>the constant coefficient in the leading term</a:t>
            </a:r>
            <a:r>
              <a:rPr lang="en-US" dirty="0" smtClean="0"/>
              <a:t>.</a:t>
            </a:r>
          </a:p>
          <a:p>
            <a:r>
              <a:rPr lang="en-US" b="1" i="1" dirty="0"/>
              <a:t>Example</a:t>
            </a:r>
            <a:r>
              <a:rPr lang="en-US" dirty="0"/>
              <a:t>: For insertion sort, we already abstracted away the actual statement </a:t>
            </a:r>
            <a:r>
              <a:rPr lang="en-US" dirty="0" smtClean="0"/>
              <a:t>costs to </a:t>
            </a:r>
            <a:r>
              <a:rPr lang="en-US" dirty="0"/>
              <a:t>conclude that the worst-case running time is </a:t>
            </a:r>
            <a:r>
              <a:rPr lang="en-US" i="1" dirty="0"/>
              <a:t>an</a:t>
            </a:r>
            <a:r>
              <a:rPr lang="en-US" i="1" baseline="30000" dirty="0"/>
              <a:t>2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err="1"/>
              <a:t>bn</a:t>
            </a:r>
            <a:r>
              <a:rPr lang="en-US" i="1" dirty="0" smtClean="0"/>
              <a:t> </a:t>
            </a:r>
            <a:r>
              <a:rPr lang="en-US" dirty="0" smtClean="0"/>
              <a:t>+ </a:t>
            </a:r>
            <a:r>
              <a:rPr lang="en-US" i="1" dirty="0" err="1"/>
              <a:t>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Drop lower-order </a:t>
            </a:r>
            <a:r>
              <a:rPr lang="en-US" dirty="0" smtClean="0"/>
              <a:t>terms ⇒</a:t>
            </a:r>
            <a:r>
              <a:rPr lang="en-US" i="1" dirty="0" smtClean="0"/>
              <a:t>an</a:t>
            </a:r>
            <a:r>
              <a:rPr lang="en-US" i="1" baseline="30000" dirty="0" smtClean="0"/>
              <a:t>2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Ignore constant </a:t>
            </a:r>
            <a:r>
              <a:rPr lang="en-US" dirty="0" smtClean="0"/>
              <a:t>coefficient⇒n</a:t>
            </a:r>
            <a:r>
              <a:rPr lang="en-US" baseline="30000" dirty="0" smtClean="0"/>
              <a:t>2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 we cannot say that the worst-case running time</a:t>
            </a:r>
            <a:r>
              <a:rPr lang="en-US" dirty="0" smtClean="0"/>
              <a:t> </a:t>
            </a:r>
            <a:r>
              <a:rPr lang="en-US" i="1" dirty="0" err="1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i="1" dirty="0"/>
              <a:t>equals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</a:p>
          <a:p>
            <a:pPr lvl="1"/>
            <a:r>
              <a:rPr lang="en-US" dirty="0"/>
              <a:t>It </a:t>
            </a:r>
            <a:r>
              <a:rPr lang="en-US" i="1" dirty="0"/>
              <a:t>grows like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i="1" dirty="0" smtClean="0"/>
              <a:t>. </a:t>
            </a:r>
            <a:r>
              <a:rPr lang="en-US" dirty="0"/>
              <a:t>But it doesn’t </a:t>
            </a:r>
            <a:r>
              <a:rPr lang="en-US" i="1" dirty="0"/>
              <a:t>equal n</a:t>
            </a:r>
            <a:r>
              <a:rPr lang="en-US" i="1" baseline="30000" dirty="0"/>
              <a:t>2</a:t>
            </a:r>
            <a:r>
              <a:rPr lang="en-US" i="1" dirty="0" smtClean="0"/>
              <a:t>.</a:t>
            </a:r>
          </a:p>
          <a:p>
            <a:pPr lvl="1"/>
            <a:r>
              <a:rPr lang="en-US" dirty="0"/>
              <a:t>We usually consider one algorithm to be more efficient than another if its </a:t>
            </a:r>
            <a:r>
              <a:rPr lang="en-US" dirty="0" smtClean="0"/>
              <a:t>worst-case running </a:t>
            </a:r>
            <a:r>
              <a:rPr lang="en-US" dirty="0"/>
              <a:t>time has a smaller order of growth.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Order of growth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many ways to design algorithms.</a:t>
            </a:r>
          </a:p>
          <a:p>
            <a:pPr lvl="1"/>
            <a:r>
              <a:rPr lang="en-US" dirty="0"/>
              <a:t>For example, insertion sort is </a:t>
            </a:r>
            <a:r>
              <a:rPr lang="en-US" b="1" i="1" dirty="0"/>
              <a:t>incremental: </a:t>
            </a:r>
            <a:r>
              <a:rPr lang="en-US" dirty="0"/>
              <a:t>having sorted </a:t>
            </a:r>
            <a:r>
              <a:rPr lang="en-US" i="1" dirty="0" smtClean="0"/>
              <a:t>A</a:t>
            </a:r>
            <a:r>
              <a:rPr lang="en-US" dirty="0" smtClean="0"/>
              <a:t>[1 ..</a:t>
            </a:r>
            <a:r>
              <a:rPr lang="en-US" i="1" dirty="0" err="1" smtClean="0"/>
              <a:t>j</a:t>
            </a:r>
            <a:r>
              <a:rPr lang="en-US" dirty="0" smtClean="0"/>
              <a:t> – 1], </a:t>
            </a:r>
            <a:r>
              <a:rPr lang="en-US" dirty="0"/>
              <a:t>place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j</a:t>
            </a:r>
            <a:r>
              <a:rPr lang="en-US" dirty="0" smtClean="0"/>
              <a:t>] correctly</a:t>
            </a:r>
            <a:r>
              <a:rPr lang="en-US" dirty="0"/>
              <a:t>, so that </a:t>
            </a:r>
            <a:r>
              <a:rPr lang="en-US" i="1" dirty="0" smtClean="0"/>
              <a:t>A</a:t>
            </a:r>
            <a:r>
              <a:rPr lang="en-US" dirty="0" smtClean="0"/>
              <a:t>[1 .. </a:t>
            </a:r>
            <a:r>
              <a:rPr lang="en-US" i="1" dirty="0" err="1" smtClean="0"/>
              <a:t>j</a:t>
            </a:r>
            <a:r>
              <a:rPr lang="en-US" dirty="0"/>
              <a:t>]</a:t>
            </a:r>
            <a:r>
              <a:rPr lang="en-US" dirty="0" smtClean="0"/>
              <a:t> </a:t>
            </a:r>
            <a:r>
              <a:rPr lang="en-US" dirty="0"/>
              <a:t>is sorted</a:t>
            </a:r>
            <a:r>
              <a:rPr lang="en-US" dirty="0" smtClean="0"/>
              <a:t>.</a:t>
            </a:r>
          </a:p>
          <a:p>
            <a:r>
              <a:rPr lang="en-US" b="1" dirty="0"/>
              <a:t>Divide and conquer</a:t>
            </a:r>
          </a:p>
          <a:p>
            <a:pPr lvl="1"/>
            <a:r>
              <a:rPr lang="en-US" dirty="0"/>
              <a:t>Another common </a:t>
            </a:r>
            <a:r>
              <a:rPr lang="en-US" dirty="0" smtClean="0"/>
              <a:t>approach</a:t>
            </a:r>
          </a:p>
          <a:p>
            <a:pPr lvl="2"/>
            <a:r>
              <a:rPr lang="en-US" b="1" dirty="0"/>
              <a:t>Divide </a:t>
            </a:r>
            <a:r>
              <a:rPr lang="en-US" dirty="0"/>
              <a:t>the problem into a number of </a:t>
            </a:r>
            <a:r>
              <a:rPr lang="en-US" dirty="0" err="1"/>
              <a:t>subproblems</a:t>
            </a:r>
            <a:r>
              <a:rPr lang="en-US" dirty="0"/>
              <a:t> that are smaller instances of </a:t>
            </a:r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same </a:t>
            </a:r>
            <a:r>
              <a:rPr lang="en-US" dirty="0"/>
              <a:t>problem</a:t>
            </a:r>
            <a:r>
              <a:rPr lang="en-US" dirty="0" smtClean="0"/>
              <a:t>.</a:t>
            </a:r>
          </a:p>
          <a:p>
            <a:pPr lvl="2"/>
            <a:r>
              <a:rPr lang="en-US" b="1" dirty="0"/>
              <a:t>Conquer </a:t>
            </a:r>
            <a:r>
              <a:rPr lang="en-US" dirty="0"/>
              <a:t>the </a:t>
            </a:r>
            <a:r>
              <a:rPr lang="en-US" dirty="0" err="1"/>
              <a:t>subproblems</a:t>
            </a:r>
            <a:r>
              <a:rPr lang="en-US" dirty="0"/>
              <a:t> by solving them recursively</a:t>
            </a:r>
            <a:r>
              <a:rPr lang="en-US" b="1" dirty="0" smtClean="0"/>
              <a:t>.</a:t>
            </a:r>
          </a:p>
          <a:p>
            <a:pPr lvl="2"/>
            <a:r>
              <a:rPr lang="en-US" b="1" dirty="0"/>
              <a:t>Combine </a:t>
            </a:r>
            <a:r>
              <a:rPr lang="en-US" dirty="0"/>
              <a:t>the </a:t>
            </a:r>
            <a:r>
              <a:rPr lang="en-US" dirty="0" err="1"/>
              <a:t>subproblem</a:t>
            </a:r>
            <a:r>
              <a:rPr lang="en-US" dirty="0"/>
              <a:t> solutions to give a solution to the original problem.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Designing algorithms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endParaRPr lang="en-US" dirty="0" smtClean="0"/>
          </a:p>
          <a:p>
            <a:pPr lvl="1"/>
            <a:r>
              <a:rPr lang="en-US" dirty="0" smtClean="0"/>
              <a:t>The algorithm</a:t>
            </a:r>
          </a:p>
          <a:p>
            <a:pPr lvl="1"/>
            <a:r>
              <a:rPr lang="en-US" dirty="0" smtClean="0"/>
              <a:t>Analysis of the algorithm</a:t>
            </a:r>
          </a:p>
          <a:p>
            <a:pPr lvl="2"/>
            <a:r>
              <a:rPr lang="en-US" smtClean="0"/>
              <a:t>The best, the worst and the average case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Read the rest of chapter 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606"/>
            <a:ext cx="8183880" cy="49045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express algorithms in whatever way is the clearest and most concise.</a:t>
            </a:r>
          </a:p>
          <a:p>
            <a:pPr lvl="1"/>
            <a:r>
              <a:rPr lang="en-US" dirty="0"/>
              <a:t>English is sometimes the best way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When issues of control need to be made perfectly clear, we often use </a:t>
            </a:r>
            <a:r>
              <a:rPr lang="en-US" b="1" i="1" dirty="0" err="1"/>
              <a:t>pseudocode</a:t>
            </a:r>
            <a:r>
              <a:rPr lang="en-US" b="1" i="1" dirty="0" smtClean="0"/>
              <a:t>.</a:t>
            </a:r>
          </a:p>
          <a:p>
            <a:pPr lvl="1"/>
            <a:r>
              <a:rPr lang="en-US" dirty="0" err="1"/>
              <a:t>Pseudocode</a:t>
            </a:r>
            <a:r>
              <a:rPr lang="en-US" dirty="0"/>
              <a:t> is similar to C, C++, Pascal, and Java. </a:t>
            </a:r>
            <a:endParaRPr lang="en-US" dirty="0" smtClean="0"/>
          </a:p>
          <a:p>
            <a:pPr lvl="1"/>
            <a:r>
              <a:rPr lang="en-US" dirty="0" err="1" smtClean="0"/>
              <a:t>Pseudocode</a:t>
            </a:r>
            <a:r>
              <a:rPr lang="en-US" dirty="0" smtClean="0"/>
              <a:t> </a:t>
            </a:r>
            <a:r>
              <a:rPr lang="en-US" dirty="0"/>
              <a:t>is designed for </a:t>
            </a:r>
            <a:r>
              <a:rPr lang="en-US" i="1" dirty="0"/>
              <a:t>expressing algorithms to humans. Software </a:t>
            </a:r>
            <a:r>
              <a:rPr lang="en-US" i="1" dirty="0" smtClean="0"/>
              <a:t>engineering </a:t>
            </a:r>
            <a:r>
              <a:rPr lang="en-US" dirty="0" smtClean="0"/>
              <a:t>issues </a:t>
            </a:r>
            <a:r>
              <a:rPr lang="en-US" dirty="0"/>
              <a:t>of data abstraction, modularity, and error handling are </a:t>
            </a:r>
            <a:r>
              <a:rPr lang="en-US" dirty="0" smtClean="0"/>
              <a:t>often ignored.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sometimes embed English statements into </a:t>
            </a:r>
            <a:r>
              <a:rPr lang="en-US" dirty="0" err="1" smtClean="0"/>
              <a:t>pseudocode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unlike for </a:t>
            </a:r>
            <a:r>
              <a:rPr lang="en-US" dirty="0"/>
              <a:t>“real” programming languages, we cannot create a compiler that </a:t>
            </a:r>
            <a:r>
              <a:rPr lang="en-US" dirty="0" smtClean="0"/>
              <a:t>translates </a:t>
            </a:r>
            <a:r>
              <a:rPr lang="en-US" dirty="0" err="1" smtClean="0"/>
              <a:t>pseudocode</a:t>
            </a:r>
            <a:r>
              <a:rPr lang="en-US" dirty="0" smtClean="0"/>
              <a:t> </a:t>
            </a:r>
            <a:r>
              <a:rPr lang="en-US" dirty="0"/>
              <a:t>to machine code.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Expressing algorithms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Insertion sort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939" y="1329750"/>
            <a:ext cx="4738573" cy="46196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77333"/>
            <a:ext cx="8183880" cy="46727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good algorithm for sorting a small number of elements.</a:t>
            </a:r>
          </a:p>
          <a:p>
            <a:r>
              <a:rPr lang="en-US" dirty="0"/>
              <a:t>It works the way you might sort a hand of playing cards</a:t>
            </a:r>
            <a:r>
              <a:rPr lang="en-US" dirty="0" smtClean="0"/>
              <a:t>:</a:t>
            </a:r>
          </a:p>
          <a:p>
            <a:pPr marL="804672" lvl="1" indent="-457200">
              <a:buFont typeface="+mj-lt"/>
              <a:buAutoNum type="arabicPeriod"/>
            </a:pPr>
            <a:r>
              <a:rPr lang="en-US" dirty="0"/>
              <a:t>Start with an empty left hand and the cards face down on the table.</a:t>
            </a:r>
            <a:endParaRPr lang="en-US" dirty="0" smtClean="0"/>
          </a:p>
          <a:p>
            <a:pPr marL="804672" lvl="1" indent="-457200">
              <a:buFont typeface="+mj-lt"/>
              <a:buAutoNum type="arabicPeriod"/>
            </a:pPr>
            <a:r>
              <a:rPr lang="en-US" dirty="0" smtClean="0"/>
              <a:t>Then </a:t>
            </a:r>
            <a:r>
              <a:rPr lang="en-US" dirty="0"/>
              <a:t>remove one card at a time from the table, and insert it into the </a:t>
            </a:r>
            <a:r>
              <a:rPr lang="en-US" dirty="0" smtClean="0"/>
              <a:t>correct position </a:t>
            </a:r>
            <a:r>
              <a:rPr lang="en-US" dirty="0"/>
              <a:t>in the left hand.</a:t>
            </a:r>
            <a:endParaRPr lang="en-US" dirty="0" smtClean="0"/>
          </a:p>
          <a:p>
            <a:pPr marL="804672" lvl="1" indent="-45720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find the correct position for a card, compare it with each of the cards </a:t>
            </a:r>
            <a:r>
              <a:rPr lang="en-US" dirty="0" smtClean="0"/>
              <a:t>already in </a:t>
            </a:r>
            <a:r>
              <a:rPr lang="en-US" dirty="0"/>
              <a:t>the hand, from right to left.</a:t>
            </a:r>
            <a:endParaRPr lang="en-US" dirty="0" smtClean="0"/>
          </a:p>
          <a:p>
            <a:pPr marL="804672" lvl="1" indent="-457200">
              <a:buFont typeface="+mj-lt"/>
              <a:buAutoNum type="arabicPeriod"/>
            </a:pPr>
            <a:r>
              <a:rPr lang="en-US" dirty="0" smtClean="0"/>
              <a:t>At </a:t>
            </a:r>
            <a:r>
              <a:rPr lang="en-US" dirty="0"/>
              <a:t>all times, the cards held in the left hand are sorted, and these cards </a:t>
            </a:r>
            <a:r>
              <a:rPr lang="en-US" dirty="0" smtClean="0"/>
              <a:t>were originally </a:t>
            </a:r>
            <a:r>
              <a:rPr lang="en-US" dirty="0"/>
              <a:t>the top cards of the pile on the table.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Insertion sort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use a procedure INSERTION-SORT.</a:t>
            </a:r>
            <a:endParaRPr lang="en-US" dirty="0" smtClean="0"/>
          </a:p>
          <a:p>
            <a:pPr lvl="1"/>
            <a:r>
              <a:rPr lang="en-US" dirty="0" smtClean="0"/>
              <a:t>Takes </a:t>
            </a:r>
            <a:r>
              <a:rPr lang="en-US" dirty="0"/>
              <a:t>as parameters an array </a:t>
            </a:r>
            <a:r>
              <a:rPr lang="en-US" i="1" dirty="0" smtClean="0"/>
              <a:t>A</a:t>
            </a:r>
            <a:r>
              <a:rPr lang="en-US" dirty="0" smtClean="0"/>
              <a:t>[1 .. </a:t>
            </a:r>
            <a:r>
              <a:rPr lang="en-US" i="1" dirty="0" err="1" smtClean="0"/>
              <a:t>n</a:t>
            </a:r>
            <a:r>
              <a:rPr lang="en-US" dirty="0" smtClean="0"/>
              <a:t>] </a:t>
            </a:r>
            <a:r>
              <a:rPr lang="en-US" dirty="0"/>
              <a:t>and the length </a:t>
            </a:r>
            <a:r>
              <a:rPr lang="en-US" i="1" dirty="0" err="1"/>
              <a:t>n</a:t>
            </a:r>
            <a:r>
              <a:rPr lang="en-US" dirty="0"/>
              <a:t> of the array.</a:t>
            </a:r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in Pascal, we use </a:t>
            </a:r>
            <a:r>
              <a:rPr lang="en-US" dirty="0" smtClean="0"/>
              <a:t>“..” </a:t>
            </a:r>
            <a:r>
              <a:rPr lang="en-US" dirty="0"/>
              <a:t>to denote a range within an </a:t>
            </a:r>
            <a:r>
              <a:rPr lang="en-US" dirty="0" smtClean="0"/>
              <a:t>array</a:t>
            </a:r>
          </a:p>
          <a:p>
            <a:pPr lvl="1"/>
            <a:r>
              <a:rPr lang="en-US" dirty="0"/>
              <a:t>The array A is sorted </a:t>
            </a:r>
            <a:r>
              <a:rPr lang="en-US" b="1" i="1" dirty="0"/>
              <a:t>in place: </a:t>
            </a:r>
            <a:r>
              <a:rPr lang="en-US" dirty="0"/>
              <a:t>the numbers are rearranged within the array</a:t>
            </a:r>
            <a:r>
              <a:rPr lang="en-US" b="1" i="1" dirty="0" smtClean="0"/>
              <a:t>, </a:t>
            </a:r>
            <a:r>
              <a:rPr lang="en-US" dirty="0" smtClean="0"/>
              <a:t>with </a:t>
            </a:r>
            <a:r>
              <a:rPr lang="en-US" dirty="0"/>
              <a:t>at most a constant number outside the array at any time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Pseudocode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679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39" y="1586068"/>
            <a:ext cx="7327900" cy="4247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" y="1275009"/>
            <a:ext cx="8183880" cy="3603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2183</TotalTime>
  <Words>2038</Words>
  <Application>Microsoft Office PowerPoint</Application>
  <PresentationFormat>On-screen Show (4:3)</PresentationFormat>
  <Paragraphs>153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Introduction</vt:lpstr>
      <vt:lpstr>The sorting problem</vt:lpstr>
      <vt:lpstr>The sorting problem</vt:lpstr>
      <vt:lpstr>Expressing algorithms</vt:lpstr>
      <vt:lpstr>Insertion sort</vt:lpstr>
      <vt:lpstr>Insertion sort</vt:lpstr>
      <vt:lpstr>Pseudocode</vt:lpstr>
      <vt:lpstr>Pseudocode</vt:lpstr>
      <vt:lpstr>Insertion Sort</vt:lpstr>
      <vt:lpstr>Correctness</vt:lpstr>
      <vt:lpstr>Loop invariants</vt:lpstr>
      <vt:lpstr>Loop invariants</vt:lpstr>
      <vt:lpstr>Loop invariants</vt:lpstr>
      <vt:lpstr>Pseudocode conventions</vt:lpstr>
      <vt:lpstr>Pseudocode conventions</vt:lpstr>
      <vt:lpstr>Pseudocode conventions</vt:lpstr>
      <vt:lpstr>Analyzing algorithms</vt:lpstr>
      <vt:lpstr>How do we analyze an algorithm’s running time?</vt:lpstr>
      <vt:lpstr>Input size</vt:lpstr>
      <vt:lpstr>Running time</vt:lpstr>
      <vt:lpstr>Analysis of insertion sort</vt:lpstr>
      <vt:lpstr>Analysis of insertion sort</vt:lpstr>
      <vt:lpstr>Analysis of insertion sort</vt:lpstr>
      <vt:lpstr>Analysis of insertion sort</vt:lpstr>
      <vt:lpstr>Analysis of insertion sort</vt:lpstr>
      <vt:lpstr>Analysis of insertion sort</vt:lpstr>
      <vt:lpstr>Analysis of insertion sort</vt:lpstr>
      <vt:lpstr>Analysis of insertion sort</vt:lpstr>
      <vt:lpstr>Worst-case and average-case analysis</vt:lpstr>
      <vt:lpstr>Worst-case and average-case analysis</vt:lpstr>
      <vt:lpstr>Order of growth</vt:lpstr>
      <vt:lpstr>Designing algorithms</vt:lpstr>
      <vt:lpstr>Next Time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57</cp:revision>
  <dcterms:created xsi:type="dcterms:W3CDTF">2009-12-05T20:09:23Z</dcterms:created>
  <dcterms:modified xsi:type="dcterms:W3CDTF">2010-01-27T21:53:31Z</dcterms:modified>
</cp:coreProperties>
</file>