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26"/>
  </p:notesMasterIdLst>
  <p:sldIdLst>
    <p:sldId id="256" r:id="rId2"/>
    <p:sldId id="309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10" r:id="rId24"/>
    <p:sldId id="311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88E10-146C-1F41-911B-A881198CEF62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AA199-8651-AE41-A08B-8CD0A39C4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8AA199-8651-AE41-A08B-8CD0A39C409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8AA199-8651-AE41-A08B-8CD0A39C409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8AA199-8651-AE41-A08B-8CD0A39C409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8AA199-8651-AE41-A08B-8CD0A39C409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8AA199-8651-AE41-A08B-8CD0A39C409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8AA199-8651-AE41-A08B-8CD0A39C409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1C88CF-C6D8-3149-AD40-174704B892E3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1C88CF-C6D8-3149-AD40-174704B892E3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31C88CF-C6D8-3149-AD40-174704B892E3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47939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CS 46101 Section 600</a:t>
            </a:r>
          </a:p>
          <a:p>
            <a:r>
              <a:rPr lang="en-US" dirty="0" smtClean="0"/>
              <a:t>CS 56101 Section 002</a:t>
            </a:r>
          </a:p>
          <a:p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Dr. Angela Guercio</a:t>
            </a:r>
          </a:p>
          <a:p>
            <a:pPr algn="ctr"/>
            <a:r>
              <a:rPr lang="en-US" dirty="0" smtClean="0"/>
              <a:t>Spring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6551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Example - A call of MERGE(9, 12, 16)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460" y="1394145"/>
            <a:ext cx="8796641" cy="35127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3124" y="5073174"/>
            <a:ext cx="4839598" cy="15054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Running </a:t>
            </a:r>
            <a:r>
              <a:rPr lang="en-US" b="1" i="1" dirty="0" smtClean="0"/>
              <a:t>time of MERGE</a:t>
            </a:r>
          </a:p>
          <a:p>
            <a:pPr lvl="1"/>
            <a:r>
              <a:rPr lang="en-US" dirty="0"/>
              <a:t>The first two </a:t>
            </a:r>
            <a:r>
              <a:rPr lang="en-US" b="1" dirty="0"/>
              <a:t>for </a:t>
            </a:r>
            <a:r>
              <a:rPr lang="en-US" dirty="0"/>
              <a:t>loops take</a:t>
            </a:r>
            <a:r>
              <a:rPr lang="en-US" dirty="0" smtClean="0"/>
              <a:t> Θ(</a:t>
            </a:r>
            <a:r>
              <a:rPr lang="en-US" i="1" dirty="0" smtClean="0"/>
              <a:t>n</a:t>
            </a:r>
            <a:r>
              <a:rPr lang="en-US" i="1" baseline="-25000" dirty="0" smtClean="0"/>
              <a:t>1</a:t>
            </a:r>
            <a:r>
              <a:rPr lang="en-US" sz="400" i="1" dirty="0" smtClean="0"/>
              <a:t>1 </a:t>
            </a:r>
            <a:r>
              <a:rPr lang="en-US" dirty="0" smtClean="0"/>
              <a:t>+ </a:t>
            </a:r>
            <a:r>
              <a:rPr lang="en-US" i="1" dirty="0" smtClean="0"/>
              <a:t>n</a:t>
            </a:r>
            <a:r>
              <a:rPr lang="en-US" i="1" baseline="-25000" dirty="0" smtClean="0"/>
              <a:t>2</a:t>
            </a:r>
            <a:r>
              <a:rPr lang="en-US" sz="400" i="1" dirty="0" smtClean="0"/>
              <a:t>22</a:t>
            </a:r>
            <a:r>
              <a:rPr lang="en-US" dirty="0"/>
              <a:t>)</a:t>
            </a:r>
            <a:r>
              <a:rPr lang="en-US" dirty="0" smtClean="0"/>
              <a:t> = </a:t>
            </a:r>
            <a:r>
              <a:rPr lang="en-US" dirty="0" err="1" smtClean="0"/>
              <a:t>Θ(</a:t>
            </a:r>
            <a:r>
              <a:rPr lang="en-US" i="1" dirty="0" err="1" smtClean="0"/>
              <a:t>n</a:t>
            </a:r>
            <a:r>
              <a:rPr lang="en-US" dirty="0" smtClean="0"/>
              <a:t>) </a:t>
            </a:r>
            <a:r>
              <a:rPr lang="en-US" dirty="0"/>
              <a:t>time. The last </a:t>
            </a:r>
            <a:r>
              <a:rPr lang="en-US" b="1" dirty="0"/>
              <a:t>for </a:t>
            </a:r>
            <a:r>
              <a:rPr lang="en-US" dirty="0"/>
              <a:t>loop makes 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iterations</a:t>
            </a:r>
            <a:r>
              <a:rPr lang="en-US" dirty="0"/>
              <a:t>, each taking constant time, for</a:t>
            </a:r>
            <a:r>
              <a:rPr lang="en-US" dirty="0" smtClean="0"/>
              <a:t> </a:t>
            </a:r>
            <a:r>
              <a:rPr lang="en-US" dirty="0" err="1" smtClean="0"/>
              <a:t>Θ(</a:t>
            </a:r>
            <a:r>
              <a:rPr lang="en-US" i="1" dirty="0" err="1" smtClean="0"/>
              <a:t>n</a:t>
            </a:r>
            <a:r>
              <a:rPr lang="en-US" dirty="0" smtClean="0"/>
              <a:t>) </a:t>
            </a:r>
            <a:r>
              <a:rPr lang="en-US" dirty="0"/>
              <a:t>time.</a:t>
            </a:r>
          </a:p>
          <a:p>
            <a:pPr lvl="1"/>
            <a:r>
              <a:rPr lang="en-US" dirty="0"/>
              <a:t>Total time:</a:t>
            </a:r>
            <a:r>
              <a:rPr lang="en-US" dirty="0" smtClean="0"/>
              <a:t> </a:t>
            </a:r>
            <a:r>
              <a:rPr lang="en-US" dirty="0" err="1" smtClean="0"/>
              <a:t>Θ(</a:t>
            </a:r>
            <a:r>
              <a:rPr lang="en-US" i="1" dirty="0" err="1" smtClean="0"/>
              <a:t>n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MERGE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a </a:t>
            </a:r>
            <a:r>
              <a:rPr lang="en-US" b="1" i="1" dirty="0"/>
              <a:t>recurrence equation </a:t>
            </a:r>
            <a:r>
              <a:rPr lang="en-US" i="1" dirty="0"/>
              <a:t>(more commonly, a</a:t>
            </a:r>
            <a:r>
              <a:rPr lang="en-US" b="1" i="1" dirty="0"/>
              <a:t> recurrence</a:t>
            </a:r>
            <a:r>
              <a:rPr lang="en-US" i="1" dirty="0"/>
              <a:t>) to describe the </a:t>
            </a:r>
            <a:r>
              <a:rPr lang="en-US" i="1" dirty="0" smtClean="0"/>
              <a:t>running </a:t>
            </a:r>
            <a:r>
              <a:rPr lang="en-US" dirty="0" smtClean="0"/>
              <a:t>time </a:t>
            </a:r>
            <a:r>
              <a:rPr lang="en-US" dirty="0"/>
              <a:t>of a divide-and-conquer algorithm</a:t>
            </a:r>
            <a:r>
              <a:rPr lang="en-US" dirty="0" smtClean="0"/>
              <a:t>.</a:t>
            </a:r>
          </a:p>
          <a:p>
            <a:r>
              <a:rPr lang="en-US" dirty="0"/>
              <a:t>Let </a:t>
            </a:r>
            <a:r>
              <a:rPr lang="en-US" i="1" dirty="0" err="1" smtClean="0"/>
              <a:t>T</a:t>
            </a:r>
            <a:r>
              <a:rPr lang="en-US" dirty="0" err="1" smtClean="0"/>
              <a:t>(</a:t>
            </a:r>
            <a:r>
              <a:rPr lang="en-US" i="1" dirty="0" err="1" smtClean="0"/>
              <a:t>n</a:t>
            </a:r>
            <a:r>
              <a:rPr lang="en-US" dirty="0" smtClean="0"/>
              <a:t>) =running </a:t>
            </a:r>
            <a:r>
              <a:rPr lang="en-US" dirty="0"/>
              <a:t>time on a problem of size </a:t>
            </a:r>
            <a:r>
              <a:rPr lang="en-US" i="1" dirty="0" err="1"/>
              <a:t>n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If the problem size is small enough (say, </a:t>
            </a:r>
            <a:r>
              <a:rPr lang="en-US" i="1" dirty="0" err="1"/>
              <a:t>n</a:t>
            </a:r>
            <a:r>
              <a:rPr lang="en-US" dirty="0" smtClean="0"/>
              <a:t> ≤ </a:t>
            </a:r>
            <a:r>
              <a:rPr lang="en-US" i="1" dirty="0" err="1"/>
              <a:t>c</a:t>
            </a:r>
            <a:r>
              <a:rPr lang="en-US" dirty="0"/>
              <a:t> for some constant </a:t>
            </a:r>
            <a:r>
              <a:rPr lang="en-US" i="1" dirty="0" err="1"/>
              <a:t>c</a:t>
            </a:r>
            <a:r>
              <a:rPr lang="en-US" dirty="0"/>
              <a:t>), we have </a:t>
            </a:r>
            <a:r>
              <a:rPr lang="en-US" dirty="0" smtClean="0"/>
              <a:t>a base </a:t>
            </a:r>
            <a:r>
              <a:rPr lang="en-US" dirty="0"/>
              <a:t>case. The brute-force solution takes constant time:</a:t>
            </a:r>
            <a:r>
              <a:rPr lang="en-US" dirty="0" smtClean="0"/>
              <a:t> Θ(1).</a:t>
            </a:r>
          </a:p>
          <a:p>
            <a:pPr lvl="1"/>
            <a:r>
              <a:rPr lang="en-US" dirty="0"/>
              <a:t>Otherwise, suppose that we divide into a </a:t>
            </a:r>
            <a:r>
              <a:rPr lang="en-US" dirty="0" err="1"/>
              <a:t>subproblems</a:t>
            </a:r>
            <a:r>
              <a:rPr lang="en-US" dirty="0"/>
              <a:t>, each </a:t>
            </a:r>
            <a:r>
              <a:rPr lang="en-US" dirty="0" smtClean="0"/>
              <a:t>1/</a:t>
            </a:r>
            <a:r>
              <a:rPr lang="en-US" i="1" dirty="0" smtClean="0"/>
              <a:t>b </a:t>
            </a:r>
            <a:r>
              <a:rPr lang="en-US" dirty="0"/>
              <a:t>the size of </a:t>
            </a:r>
            <a:r>
              <a:rPr lang="en-US" dirty="0" smtClean="0"/>
              <a:t>the </a:t>
            </a:r>
            <a:r>
              <a:rPr lang="en-US" dirty="0"/>
              <a:t>original. (In merge sort, </a:t>
            </a:r>
            <a:r>
              <a:rPr lang="en-US" i="1" dirty="0"/>
              <a:t>a</a:t>
            </a:r>
            <a:r>
              <a:rPr lang="en-US" i="1" dirty="0" smtClean="0"/>
              <a:t> </a:t>
            </a:r>
            <a:r>
              <a:rPr lang="en-US" dirty="0" smtClean="0"/>
              <a:t>=</a:t>
            </a:r>
            <a:r>
              <a:rPr lang="en-US" i="1" dirty="0" err="1" smtClean="0"/>
              <a:t>b</a:t>
            </a:r>
            <a:r>
              <a:rPr lang="en-US" i="1" dirty="0" smtClean="0"/>
              <a:t> </a:t>
            </a:r>
            <a:r>
              <a:rPr lang="en-US" dirty="0" smtClean="0"/>
              <a:t>= 2</a:t>
            </a:r>
            <a:r>
              <a:rPr lang="en-US" dirty="0"/>
              <a:t>.)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Analyzing divide-and-conquer algorithms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 </a:t>
            </a:r>
            <a:r>
              <a:rPr lang="en-US" dirty="0"/>
              <a:t>Let the time to divide a size-</a:t>
            </a:r>
            <a:r>
              <a:rPr lang="en-US" i="1" dirty="0" err="1"/>
              <a:t>n</a:t>
            </a:r>
            <a:r>
              <a:rPr lang="en-US" i="1" dirty="0"/>
              <a:t> </a:t>
            </a:r>
            <a:r>
              <a:rPr lang="en-US" dirty="0"/>
              <a:t>problem be </a:t>
            </a:r>
            <a:r>
              <a:rPr lang="en-US" i="1" dirty="0" err="1" smtClean="0"/>
              <a:t>D</a:t>
            </a:r>
            <a:r>
              <a:rPr lang="en-US" dirty="0" err="1" smtClean="0"/>
              <a:t>(</a:t>
            </a:r>
            <a:r>
              <a:rPr lang="en-US" i="1" dirty="0" err="1" smtClean="0"/>
              <a:t>n</a:t>
            </a:r>
            <a:r>
              <a:rPr lang="en-US" dirty="0" smtClean="0"/>
              <a:t>).</a:t>
            </a:r>
          </a:p>
          <a:p>
            <a:pPr lvl="1"/>
            <a:r>
              <a:rPr lang="en-US" dirty="0"/>
              <a:t>Have </a:t>
            </a:r>
            <a:r>
              <a:rPr lang="en-US" i="1" dirty="0"/>
              <a:t>a </a:t>
            </a:r>
            <a:r>
              <a:rPr lang="en-US" dirty="0" err="1"/>
              <a:t>subproblems</a:t>
            </a:r>
            <a:r>
              <a:rPr lang="en-US" dirty="0"/>
              <a:t> to solve, each of size </a:t>
            </a:r>
            <a:r>
              <a:rPr lang="en-US" i="1" dirty="0" err="1" smtClean="0"/>
              <a:t>n</a:t>
            </a:r>
            <a:r>
              <a:rPr lang="en-US" dirty="0" err="1" smtClean="0"/>
              <a:t>/</a:t>
            </a:r>
            <a:r>
              <a:rPr lang="en-US" i="1" dirty="0" err="1" smtClean="0"/>
              <a:t>b</a:t>
            </a:r>
            <a:r>
              <a:rPr lang="en-US" i="1" dirty="0" smtClean="0"/>
              <a:t> </a:t>
            </a:r>
            <a:r>
              <a:rPr lang="en-US" dirty="0" smtClean="0"/>
              <a:t>⇒ each </a:t>
            </a:r>
            <a:r>
              <a:rPr lang="en-US" dirty="0" err="1"/>
              <a:t>subproblem</a:t>
            </a:r>
            <a:r>
              <a:rPr lang="en-US" dirty="0"/>
              <a:t> </a:t>
            </a:r>
            <a:r>
              <a:rPr lang="en-US" dirty="0" smtClean="0"/>
              <a:t>takes </a:t>
            </a:r>
            <a:r>
              <a:rPr lang="en-US" i="1" dirty="0" err="1" smtClean="0"/>
              <a:t>T</a:t>
            </a:r>
            <a:r>
              <a:rPr lang="en-US" dirty="0" err="1" smtClean="0"/>
              <a:t>(</a:t>
            </a:r>
            <a:r>
              <a:rPr lang="en-US" i="1" dirty="0" err="1" smtClean="0"/>
              <a:t>n</a:t>
            </a:r>
            <a:r>
              <a:rPr lang="en-US" dirty="0" err="1" smtClean="0"/>
              <a:t>/</a:t>
            </a:r>
            <a:r>
              <a:rPr lang="en-US" i="1" dirty="0" err="1" smtClean="0"/>
              <a:t>b</a:t>
            </a:r>
            <a:r>
              <a:rPr lang="en-US" dirty="0" smtClean="0"/>
              <a:t>) </a:t>
            </a:r>
            <a:r>
              <a:rPr lang="en-US" dirty="0"/>
              <a:t>time to </a:t>
            </a:r>
            <a:r>
              <a:rPr lang="en-US" dirty="0" smtClean="0"/>
              <a:t>solve ⇒ we </a:t>
            </a:r>
            <a:r>
              <a:rPr lang="en-US" dirty="0"/>
              <a:t>spend </a:t>
            </a:r>
            <a:r>
              <a:rPr lang="en-US" i="1" dirty="0" err="1" smtClean="0"/>
              <a:t>aT</a:t>
            </a:r>
            <a:r>
              <a:rPr lang="en-US" dirty="0" err="1" smtClean="0"/>
              <a:t>(</a:t>
            </a:r>
            <a:r>
              <a:rPr lang="en-US" i="1" dirty="0" err="1" smtClean="0"/>
              <a:t>n</a:t>
            </a:r>
            <a:r>
              <a:rPr lang="en-US" dirty="0" err="1" smtClean="0"/>
              <a:t>/</a:t>
            </a:r>
            <a:r>
              <a:rPr lang="en-US" i="1" dirty="0" err="1" smtClean="0"/>
              <a:t>b</a:t>
            </a:r>
            <a:r>
              <a:rPr lang="en-US" dirty="0" smtClean="0"/>
              <a:t>) </a:t>
            </a:r>
            <a:r>
              <a:rPr lang="en-US" dirty="0"/>
              <a:t>time solving </a:t>
            </a:r>
            <a:r>
              <a:rPr lang="en-US" dirty="0" err="1" smtClean="0"/>
              <a:t>subproblems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Let </a:t>
            </a:r>
            <a:r>
              <a:rPr lang="en-US" dirty="0"/>
              <a:t>the time to combine solutions be </a:t>
            </a:r>
            <a:r>
              <a:rPr lang="en-US" i="1" dirty="0" err="1" smtClean="0"/>
              <a:t>C</a:t>
            </a:r>
            <a:r>
              <a:rPr lang="en-US" dirty="0" err="1" smtClean="0"/>
              <a:t>(</a:t>
            </a:r>
            <a:r>
              <a:rPr lang="en-US" i="1" dirty="0" err="1" smtClean="0"/>
              <a:t>n</a:t>
            </a:r>
            <a:r>
              <a:rPr lang="en-US" dirty="0" smtClean="0"/>
              <a:t>).</a:t>
            </a:r>
            <a:endParaRPr lang="en-US" dirty="0"/>
          </a:p>
          <a:p>
            <a:pPr lvl="1"/>
            <a:r>
              <a:rPr lang="en-US" dirty="0" smtClean="0"/>
              <a:t>We </a:t>
            </a:r>
            <a:r>
              <a:rPr lang="en-US" dirty="0"/>
              <a:t>get the recurrence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Analyzing divide-and-conquer algorithms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1199" y="4957763"/>
            <a:ext cx="6172200" cy="11684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simplicity, assume that </a:t>
            </a:r>
            <a:r>
              <a:rPr lang="en-US" i="1" dirty="0" err="1"/>
              <a:t>n</a:t>
            </a:r>
            <a:r>
              <a:rPr lang="en-US" dirty="0"/>
              <a:t> is a power of 2</a:t>
            </a:r>
            <a:r>
              <a:rPr lang="en-US" dirty="0" smtClean="0"/>
              <a:t> ⇒ </a:t>
            </a:r>
            <a:r>
              <a:rPr lang="en-US" dirty="0"/>
              <a:t>each divide step yields two </a:t>
            </a:r>
            <a:r>
              <a:rPr lang="en-US" dirty="0" err="1"/>
              <a:t>subproblems</a:t>
            </a:r>
            <a:r>
              <a:rPr lang="en-US" dirty="0" smtClean="0"/>
              <a:t>, both </a:t>
            </a:r>
            <a:r>
              <a:rPr lang="en-US" dirty="0"/>
              <a:t>of size exactly </a:t>
            </a:r>
            <a:r>
              <a:rPr lang="en-US" i="1" dirty="0" err="1"/>
              <a:t>n</a:t>
            </a:r>
            <a:r>
              <a:rPr lang="en-US" dirty="0"/>
              <a:t>=2</a:t>
            </a:r>
            <a:r>
              <a:rPr lang="en-US" dirty="0" smtClean="0"/>
              <a:t>.</a:t>
            </a:r>
          </a:p>
          <a:p>
            <a:r>
              <a:rPr lang="en-US" dirty="0"/>
              <a:t>The base case occurs when </a:t>
            </a:r>
            <a:r>
              <a:rPr lang="en-US" i="1" dirty="0" err="1"/>
              <a:t>n</a:t>
            </a:r>
            <a:r>
              <a:rPr lang="en-US" dirty="0" smtClean="0"/>
              <a:t> = </a:t>
            </a:r>
            <a:r>
              <a:rPr lang="en-US" dirty="0"/>
              <a:t>1</a:t>
            </a:r>
            <a:r>
              <a:rPr lang="en-US" dirty="0" smtClean="0"/>
              <a:t>.</a:t>
            </a:r>
          </a:p>
          <a:p>
            <a:r>
              <a:rPr lang="en-US" dirty="0"/>
              <a:t>When </a:t>
            </a:r>
            <a:r>
              <a:rPr lang="en-US" i="1" dirty="0" err="1"/>
              <a:t>n</a:t>
            </a:r>
            <a:r>
              <a:rPr lang="en-US" i="1" dirty="0" smtClean="0"/>
              <a:t> </a:t>
            </a:r>
            <a:r>
              <a:rPr lang="en-US" dirty="0" smtClean="0"/>
              <a:t>≥ </a:t>
            </a:r>
            <a:r>
              <a:rPr lang="en-US" dirty="0"/>
              <a:t>2, time for merge sort steps</a:t>
            </a:r>
            <a:r>
              <a:rPr lang="en-US" dirty="0" smtClean="0"/>
              <a:t>:</a:t>
            </a:r>
          </a:p>
          <a:p>
            <a:pPr lvl="1"/>
            <a:r>
              <a:rPr lang="en-US" b="1" dirty="0"/>
              <a:t>Divide: </a:t>
            </a:r>
            <a:r>
              <a:rPr lang="en-US" dirty="0"/>
              <a:t>Just compute </a:t>
            </a:r>
            <a:r>
              <a:rPr lang="en-US" i="1" dirty="0" err="1"/>
              <a:t>q</a:t>
            </a:r>
            <a:r>
              <a:rPr lang="en-US" i="1" dirty="0"/>
              <a:t> </a:t>
            </a:r>
            <a:r>
              <a:rPr lang="en-US" dirty="0"/>
              <a:t>as the average of </a:t>
            </a:r>
            <a:r>
              <a:rPr lang="en-US" i="1" dirty="0" err="1"/>
              <a:t>p</a:t>
            </a:r>
            <a:r>
              <a:rPr lang="en-US" dirty="0"/>
              <a:t> and </a:t>
            </a:r>
            <a:r>
              <a:rPr lang="en-US" i="1" dirty="0" err="1"/>
              <a:t>r</a:t>
            </a:r>
            <a:r>
              <a:rPr lang="en-US" dirty="0" smtClean="0"/>
              <a:t> ⇒</a:t>
            </a:r>
            <a:r>
              <a:rPr lang="en-US" dirty="0"/>
              <a:t> </a:t>
            </a:r>
            <a:r>
              <a:rPr lang="en-US" i="1" dirty="0" err="1" smtClean="0"/>
              <a:t>D</a:t>
            </a:r>
            <a:r>
              <a:rPr lang="en-US" dirty="0" err="1" smtClean="0"/>
              <a:t>(</a:t>
            </a:r>
            <a:r>
              <a:rPr lang="en-US" i="1" dirty="0" err="1" smtClean="0"/>
              <a:t>n</a:t>
            </a:r>
            <a:r>
              <a:rPr lang="en-US" dirty="0" smtClean="0"/>
              <a:t>) = Θ(1).</a:t>
            </a:r>
          </a:p>
          <a:p>
            <a:pPr lvl="1"/>
            <a:r>
              <a:rPr lang="en-US" b="1" dirty="0"/>
              <a:t>Conquer: </a:t>
            </a:r>
            <a:r>
              <a:rPr lang="en-US" dirty="0"/>
              <a:t>Recursively solve 2 </a:t>
            </a:r>
            <a:r>
              <a:rPr lang="en-US" dirty="0" err="1"/>
              <a:t>subproblems</a:t>
            </a:r>
            <a:r>
              <a:rPr lang="en-US" dirty="0"/>
              <a:t>, each of size </a:t>
            </a:r>
            <a:r>
              <a:rPr lang="en-US" i="1" dirty="0" smtClean="0"/>
              <a:t>n</a:t>
            </a:r>
            <a:r>
              <a:rPr lang="en-US" dirty="0" smtClean="0"/>
              <a:t>/2 ⇒ 2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/2).</a:t>
            </a:r>
          </a:p>
          <a:p>
            <a:pPr lvl="1"/>
            <a:r>
              <a:rPr lang="en-US" b="1" dirty="0"/>
              <a:t>Combine: </a:t>
            </a:r>
            <a:r>
              <a:rPr lang="en-US" dirty="0"/>
              <a:t>MERGE on an </a:t>
            </a:r>
            <a:r>
              <a:rPr lang="en-US" dirty="0" err="1"/>
              <a:t>n</a:t>
            </a:r>
            <a:r>
              <a:rPr lang="en-US" dirty="0"/>
              <a:t>-element </a:t>
            </a:r>
            <a:r>
              <a:rPr lang="en-US" dirty="0" err="1"/>
              <a:t>subarray</a:t>
            </a:r>
            <a:r>
              <a:rPr lang="en-US" dirty="0"/>
              <a:t> takes</a:t>
            </a:r>
            <a:r>
              <a:rPr lang="en-US" dirty="0" smtClean="0"/>
              <a:t> </a:t>
            </a:r>
            <a:r>
              <a:rPr lang="en-US" dirty="0" err="1" smtClean="0"/>
              <a:t>Θ(</a:t>
            </a:r>
            <a:r>
              <a:rPr lang="en-US" i="1" dirty="0" err="1" smtClean="0"/>
              <a:t>n</a:t>
            </a:r>
            <a:r>
              <a:rPr lang="en-US" dirty="0" smtClean="0"/>
              <a:t>) time ⇒ </a:t>
            </a:r>
            <a:r>
              <a:rPr lang="en-US" i="1" dirty="0" err="1" smtClean="0"/>
              <a:t>C</a:t>
            </a:r>
            <a:r>
              <a:rPr lang="en-US" dirty="0" err="1" smtClean="0"/>
              <a:t>(</a:t>
            </a:r>
            <a:r>
              <a:rPr lang="en-US" i="1" dirty="0" err="1" smtClean="0"/>
              <a:t>n</a:t>
            </a:r>
            <a:r>
              <a:rPr lang="en-US" dirty="0" smtClean="0"/>
              <a:t>) = </a:t>
            </a:r>
            <a:r>
              <a:rPr lang="en-US" dirty="0" err="1" smtClean="0"/>
              <a:t>Θ(</a:t>
            </a:r>
            <a:r>
              <a:rPr lang="en-US" i="1" dirty="0" err="1" smtClean="0"/>
              <a:t>n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Analyzing merge sort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Since </a:t>
            </a:r>
            <a:r>
              <a:rPr lang="en-US" i="1" dirty="0" err="1" smtClean="0"/>
              <a:t>D</a:t>
            </a:r>
            <a:r>
              <a:rPr lang="en-US" dirty="0" err="1" smtClean="0"/>
              <a:t>(</a:t>
            </a:r>
            <a:r>
              <a:rPr lang="en-US" i="1" dirty="0" err="1" smtClean="0"/>
              <a:t>n</a:t>
            </a:r>
            <a:r>
              <a:rPr lang="en-US" dirty="0" smtClean="0"/>
              <a:t>) = Θ(1) </a:t>
            </a:r>
            <a:r>
              <a:rPr lang="en-US" dirty="0"/>
              <a:t>and </a:t>
            </a:r>
            <a:r>
              <a:rPr lang="en-US" i="1" dirty="0" err="1" smtClean="0"/>
              <a:t>C</a:t>
            </a:r>
            <a:r>
              <a:rPr lang="en-US" dirty="0" err="1" smtClean="0"/>
              <a:t>(</a:t>
            </a:r>
            <a:r>
              <a:rPr lang="en-US" i="1" dirty="0" err="1" smtClean="0"/>
              <a:t>n</a:t>
            </a:r>
            <a:r>
              <a:rPr lang="en-US" dirty="0" smtClean="0"/>
              <a:t>) = </a:t>
            </a:r>
            <a:r>
              <a:rPr lang="en-US" dirty="0" err="1" smtClean="0"/>
              <a:t>Θ(n</a:t>
            </a:r>
            <a:r>
              <a:rPr lang="en-US" dirty="0" smtClean="0"/>
              <a:t>), </a:t>
            </a:r>
            <a:r>
              <a:rPr lang="en-US" dirty="0"/>
              <a:t>summed together they give a function </a:t>
            </a:r>
            <a:r>
              <a:rPr lang="en-US" dirty="0" smtClean="0"/>
              <a:t>that is </a:t>
            </a:r>
            <a:r>
              <a:rPr lang="en-US" dirty="0"/>
              <a:t>linear in </a:t>
            </a:r>
            <a:r>
              <a:rPr lang="en-US" i="1" dirty="0" err="1"/>
              <a:t>n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Θ(</a:t>
            </a:r>
            <a:r>
              <a:rPr lang="en-US" i="1" dirty="0" err="1" smtClean="0"/>
              <a:t>n</a:t>
            </a:r>
            <a:r>
              <a:rPr lang="en-US" dirty="0" smtClean="0"/>
              <a:t>) ⇒ recurrence </a:t>
            </a:r>
            <a:r>
              <a:rPr lang="en-US" dirty="0"/>
              <a:t>for merge sort running time </a:t>
            </a:r>
            <a:r>
              <a:rPr lang="en-US" dirty="0" smtClean="0"/>
              <a:t>is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Analyzing merge sort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8657" y="3862439"/>
            <a:ext cx="4864100" cy="9906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By the master theorem in Chapter 4, we can show that this recurrence has </a:t>
            </a:r>
            <a:r>
              <a:rPr lang="en-US" dirty="0" smtClean="0"/>
              <a:t>the solution </a:t>
            </a:r>
            <a:r>
              <a:rPr lang="en-US" i="1" dirty="0" err="1" smtClean="0"/>
              <a:t>T</a:t>
            </a:r>
            <a:r>
              <a:rPr lang="en-US" dirty="0" err="1" smtClean="0"/>
              <a:t>(</a:t>
            </a:r>
            <a:r>
              <a:rPr lang="en-US" i="1" dirty="0" err="1" smtClean="0"/>
              <a:t>n</a:t>
            </a:r>
            <a:r>
              <a:rPr lang="en-US" dirty="0" smtClean="0"/>
              <a:t>) =</a:t>
            </a:r>
            <a:r>
              <a:rPr lang="en-US" dirty="0" err="1" smtClean="0"/>
              <a:t>Θ(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err="1"/>
              <a:t>lg</a:t>
            </a:r>
            <a:r>
              <a:rPr lang="en-US" dirty="0"/>
              <a:t> </a:t>
            </a:r>
            <a:r>
              <a:rPr lang="en-US" i="1" dirty="0" err="1" smtClean="0"/>
              <a:t>n</a:t>
            </a:r>
            <a:r>
              <a:rPr lang="en-US" dirty="0" smtClean="0"/>
              <a:t>).</a:t>
            </a:r>
          </a:p>
          <a:p>
            <a:r>
              <a:rPr lang="en-US" dirty="0"/>
              <a:t>Compared to insertion sort</a:t>
            </a:r>
            <a:r>
              <a:rPr lang="en-US" dirty="0" smtClean="0"/>
              <a:t> Θ(</a:t>
            </a:r>
            <a:r>
              <a:rPr lang="en-US" i="1" dirty="0" smtClean="0"/>
              <a:t>n</a:t>
            </a:r>
            <a:r>
              <a:rPr lang="en-US" i="1" baseline="30000" dirty="0" smtClean="0"/>
              <a:t>2</a:t>
            </a:r>
            <a:r>
              <a:rPr lang="en-US" dirty="0" smtClean="0"/>
              <a:t>) </a:t>
            </a:r>
            <a:r>
              <a:rPr lang="en-US" dirty="0"/>
              <a:t>worst-case time), merge sort is faster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On </a:t>
            </a:r>
            <a:r>
              <a:rPr lang="en-US" dirty="0"/>
              <a:t>small inputs, insertion sort may be faster</a:t>
            </a:r>
            <a:r>
              <a:rPr lang="en-US" dirty="0" smtClean="0"/>
              <a:t>.</a:t>
            </a:r>
          </a:p>
          <a:p>
            <a:r>
              <a:rPr lang="en-US" dirty="0"/>
              <a:t>We can understand how to solve the merge-sort recurrence without the master theorem.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Solving the merge-sort recurrence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</a:t>
            </a:r>
            <a:r>
              <a:rPr lang="en-US" i="1" dirty="0" err="1"/>
              <a:t>c</a:t>
            </a:r>
            <a:r>
              <a:rPr lang="en-US" i="1" dirty="0"/>
              <a:t> </a:t>
            </a:r>
            <a:r>
              <a:rPr lang="en-US" dirty="0"/>
              <a:t>be a constant that describes the running time for the base case and </a:t>
            </a:r>
            <a:r>
              <a:rPr lang="en-US" dirty="0" smtClean="0"/>
              <a:t>also is </a:t>
            </a:r>
            <a:r>
              <a:rPr lang="en-US" dirty="0"/>
              <a:t>the time per array element for the divide and conquer steps</a:t>
            </a:r>
            <a:r>
              <a:rPr lang="en-US" dirty="0" smtClean="0"/>
              <a:t>.</a:t>
            </a:r>
          </a:p>
          <a:p>
            <a:r>
              <a:rPr lang="en-US" dirty="0"/>
              <a:t>We rewrite the recurrence </a:t>
            </a:r>
            <a:r>
              <a:rPr lang="en-US" dirty="0" smtClean="0"/>
              <a:t>as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Solving the merge-sort recurrence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1020" y="4005330"/>
            <a:ext cx="4737100" cy="9906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</a:t>
            </a:r>
            <a:r>
              <a:rPr lang="en-US" dirty="0"/>
              <a:t>a </a:t>
            </a:r>
            <a:r>
              <a:rPr lang="en-US" b="1" i="1" dirty="0"/>
              <a:t>recursion tree, </a:t>
            </a:r>
            <a:r>
              <a:rPr lang="en-US" dirty="0"/>
              <a:t>which shows successive expansions of the recurrence</a:t>
            </a:r>
            <a:r>
              <a:rPr lang="en-US" b="1" i="1" dirty="0" smtClean="0"/>
              <a:t>.</a:t>
            </a:r>
          </a:p>
          <a:p>
            <a:r>
              <a:rPr lang="en-US" dirty="0"/>
              <a:t>For the original problem, we have a cost of </a:t>
            </a:r>
            <a:r>
              <a:rPr lang="en-US" i="1" dirty="0" err="1"/>
              <a:t>cn</a:t>
            </a:r>
            <a:r>
              <a:rPr lang="en-US" dirty="0"/>
              <a:t>, plus the two </a:t>
            </a:r>
            <a:r>
              <a:rPr lang="en-US" dirty="0" err="1"/>
              <a:t>subproblems</a:t>
            </a:r>
            <a:r>
              <a:rPr lang="en-US" dirty="0"/>
              <a:t>, </a:t>
            </a:r>
            <a:r>
              <a:rPr lang="en-US" dirty="0" smtClean="0"/>
              <a:t>each costing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/2):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Solving the merge-sort recurrence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3325" y="3836903"/>
            <a:ext cx="2222500" cy="18034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each of the size-</a:t>
            </a:r>
            <a:r>
              <a:rPr lang="en-US" i="1" dirty="0" smtClean="0"/>
              <a:t>n</a:t>
            </a:r>
            <a:r>
              <a:rPr lang="en-US" dirty="0" smtClean="0"/>
              <a:t>/2 </a:t>
            </a:r>
            <a:r>
              <a:rPr lang="en-US" dirty="0" err="1"/>
              <a:t>subproblems</a:t>
            </a:r>
            <a:r>
              <a:rPr lang="en-US" dirty="0"/>
              <a:t>, we have a cost of </a:t>
            </a:r>
            <a:r>
              <a:rPr lang="en-US" i="1" dirty="0" err="1"/>
              <a:t>cn</a:t>
            </a:r>
            <a:r>
              <a:rPr lang="en-US" dirty="0"/>
              <a:t>=2, plus two </a:t>
            </a:r>
            <a:r>
              <a:rPr lang="en-US" dirty="0" err="1"/>
              <a:t>subproblems</a:t>
            </a:r>
            <a:r>
              <a:rPr lang="en-US" dirty="0" smtClean="0"/>
              <a:t>, each </a:t>
            </a:r>
            <a:r>
              <a:rPr lang="en-US" dirty="0"/>
              <a:t>costing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/4):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Solving the merge-sort recurrence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4466" y="2893977"/>
            <a:ext cx="4699000" cy="3378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</a:p>
          <a:p>
            <a:pPr lvl="1"/>
            <a:r>
              <a:rPr lang="en-US" dirty="0" smtClean="0"/>
              <a:t>Insertion Sort</a:t>
            </a:r>
          </a:p>
          <a:p>
            <a:pPr lvl="1"/>
            <a:r>
              <a:rPr lang="en-US" dirty="0" smtClean="0"/>
              <a:t>Complexity</a:t>
            </a:r>
          </a:p>
          <a:p>
            <a:pPr lvl="2"/>
            <a:r>
              <a:rPr lang="en-US" dirty="0" smtClean="0"/>
              <a:t>Θ(n</a:t>
            </a:r>
            <a:r>
              <a:rPr lang="en-US" baseline="30000" dirty="0" smtClean="0"/>
              <a:t>2</a:t>
            </a:r>
            <a:r>
              <a:rPr lang="en-US" dirty="0" smtClean="0"/>
              <a:t>) in the worst and in the average case (resp.)</a:t>
            </a:r>
          </a:p>
          <a:p>
            <a:pPr lvl="3"/>
            <a:r>
              <a:rPr lang="en-US" dirty="0" smtClean="0"/>
              <a:t>Sorted in the opposite direction and partly sorted (resp.)</a:t>
            </a:r>
            <a:endParaRPr lang="en-US" dirty="0" smtClean="0"/>
          </a:p>
          <a:p>
            <a:pPr lvl="2"/>
            <a:r>
              <a:rPr lang="en-US" dirty="0" smtClean="0"/>
              <a:t>Θ(n) </a:t>
            </a:r>
            <a:r>
              <a:rPr lang="en-US" dirty="0" smtClean="0"/>
              <a:t>in </a:t>
            </a:r>
            <a:r>
              <a:rPr lang="en-US" dirty="0" smtClean="0"/>
              <a:t>best case</a:t>
            </a:r>
          </a:p>
          <a:p>
            <a:pPr lvl="3"/>
            <a:r>
              <a:rPr lang="en-US" dirty="0" smtClean="0"/>
              <a:t>Already sorted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</a:t>
            </a:r>
            <a:r>
              <a:rPr lang="en-US" dirty="0"/>
              <a:t>expanding until the problem sizes get down to 1: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Solving the merge-sort recurrence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0476" y="2618435"/>
            <a:ext cx="4209825" cy="3999709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</a:t>
            </a:r>
            <a:r>
              <a:rPr lang="en-US" dirty="0"/>
              <a:t>level has cost </a:t>
            </a:r>
            <a:r>
              <a:rPr lang="en-US" i="1" dirty="0" err="1"/>
              <a:t>cn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The top level has cost </a:t>
            </a:r>
            <a:r>
              <a:rPr lang="en-US" i="1" dirty="0" err="1"/>
              <a:t>cn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next level down has 2 </a:t>
            </a:r>
            <a:r>
              <a:rPr lang="en-US" dirty="0" err="1"/>
              <a:t>subproblems</a:t>
            </a:r>
            <a:r>
              <a:rPr lang="en-US" dirty="0"/>
              <a:t>, each contributing cost </a:t>
            </a:r>
            <a:r>
              <a:rPr lang="en-US" i="1" dirty="0" smtClean="0"/>
              <a:t>cn</a:t>
            </a:r>
            <a:r>
              <a:rPr lang="en-US" dirty="0" smtClean="0"/>
              <a:t>/2.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/>
              <a:t>There are </a:t>
            </a:r>
            <a:r>
              <a:rPr lang="en-US" dirty="0" err="1"/>
              <a:t>lg</a:t>
            </a:r>
            <a:r>
              <a:rPr lang="en-US" dirty="0"/>
              <a:t> </a:t>
            </a:r>
            <a:r>
              <a:rPr lang="en-US" i="1" dirty="0" err="1"/>
              <a:t>n</a:t>
            </a:r>
            <a:r>
              <a:rPr lang="en-US" i="1" dirty="0" smtClean="0"/>
              <a:t> </a:t>
            </a:r>
            <a:r>
              <a:rPr lang="en-US" dirty="0" smtClean="0"/>
              <a:t>+ 1 </a:t>
            </a:r>
            <a:r>
              <a:rPr lang="en-US" dirty="0"/>
              <a:t>levels (height is </a:t>
            </a:r>
            <a:r>
              <a:rPr lang="en-US" dirty="0" err="1"/>
              <a:t>lg</a:t>
            </a:r>
            <a:r>
              <a:rPr lang="en-US" dirty="0"/>
              <a:t> </a:t>
            </a:r>
            <a:r>
              <a:rPr lang="en-US" i="1" dirty="0" err="1"/>
              <a:t>n</a:t>
            </a:r>
            <a:r>
              <a:rPr lang="en-US" dirty="0"/>
              <a:t>)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induction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Base case: </a:t>
            </a:r>
            <a:r>
              <a:rPr lang="en-US" i="1" dirty="0" err="1"/>
              <a:t>n</a:t>
            </a:r>
            <a:r>
              <a:rPr lang="en-US" dirty="0" smtClean="0"/>
              <a:t> = 1 ⇒ 1 </a:t>
            </a:r>
            <a:r>
              <a:rPr lang="en-US" dirty="0"/>
              <a:t>level, and </a:t>
            </a:r>
            <a:r>
              <a:rPr lang="en-US" dirty="0" err="1"/>
              <a:t>lg</a:t>
            </a:r>
            <a:r>
              <a:rPr lang="en-US" dirty="0"/>
              <a:t> 1</a:t>
            </a:r>
            <a:r>
              <a:rPr lang="en-US" dirty="0" smtClean="0"/>
              <a:t> = </a:t>
            </a:r>
            <a:r>
              <a:rPr lang="en-US" dirty="0"/>
              <a:t>1</a:t>
            </a:r>
            <a:r>
              <a:rPr lang="en-US" dirty="0" smtClean="0"/>
              <a:t> + </a:t>
            </a:r>
            <a:r>
              <a:rPr lang="en-US" dirty="0"/>
              <a:t>0</a:t>
            </a:r>
            <a:r>
              <a:rPr lang="en-US" dirty="0" smtClean="0"/>
              <a:t> + </a:t>
            </a:r>
            <a:r>
              <a:rPr lang="en-US" dirty="0"/>
              <a:t>1</a:t>
            </a:r>
            <a:r>
              <a:rPr lang="en-US" dirty="0" smtClean="0"/>
              <a:t> = </a:t>
            </a:r>
            <a:r>
              <a:rPr lang="en-US" dirty="0"/>
              <a:t>1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Inductive hypothesis is that a tree for a problem size of </a:t>
            </a:r>
            <a:r>
              <a:rPr lang="en-US" dirty="0" smtClean="0"/>
              <a:t>2</a:t>
            </a:r>
            <a:r>
              <a:rPr lang="en-US" i="1" baseline="30000" dirty="0" smtClean="0"/>
              <a:t>i</a:t>
            </a:r>
            <a:r>
              <a:rPr lang="en-US" dirty="0" smtClean="0"/>
              <a:t> </a:t>
            </a:r>
            <a:r>
              <a:rPr lang="en-US" sz="400" dirty="0" err="1" smtClean="0"/>
              <a:t>i</a:t>
            </a:r>
            <a:r>
              <a:rPr lang="en-US" sz="400" dirty="0" smtClean="0"/>
              <a:t>  I </a:t>
            </a:r>
            <a:r>
              <a:rPr lang="en-US" dirty="0" smtClean="0"/>
              <a:t>has </a:t>
            </a:r>
            <a:r>
              <a:rPr lang="en-US" dirty="0" err="1"/>
              <a:t>lg</a:t>
            </a:r>
            <a:r>
              <a:rPr lang="en-US" dirty="0" smtClean="0"/>
              <a:t> 2</a:t>
            </a:r>
            <a:r>
              <a:rPr lang="en-US" i="1" baseline="30000" dirty="0" smtClean="0"/>
              <a:t>i</a:t>
            </a:r>
            <a:r>
              <a:rPr lang="en-US" dirty="0" smtClean="0"/>
              <a:t> + 1 = I + 1 levels</a:t>
            </a:r>
            <a:r>
              <a:rPr lang="en-US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Solving the merge-sort recurrence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Because we assume that the problem size is a power of 2, the next </a:t>
            </a:r>
            <a:r>
              <a:rPr lang="en-US" dirty="0" smtClean="0"/>
              <a:t>problem size </a:t>
            </a:r>
            <a:r>
              <a:rPr lang="en-US" dirty="0"/>
              <a:t>up after</a:t>
            </a:r>
            <a:r>
              <a:rPr lang="en-US" dirty="0" smtClean="0"/>
              <a:t> 2</a:t>
            </a:r>
            <a:r>
              <a:rPr lang="en-US" i="1" baseline="30000" dirty="0" smtClean="0"/>
              <a:t>i</a:t>
            </a:r>
            <a:r>
              <a:rPr lang="en-US" dirty="0" smtClean="0"/>
              <a:t> is 2</a:t>
            </a:r>
            <a:r>
              <a:rPr lang="en-US" i="1" baseline="30000" dirty="0" smtClean="0"/>
              <a:t>i+1</a:t>
            </a:r>
          </a:p>
          <a:p>
            <a:pPr lvl="1"/>
            <a:r>
              <a:rPr lang="en-US" dirty="0"/>
              <a:t>A tree for a problem size </a:t>
            </a:r>
            <a:r>
              <a:rPr lang="en-US" dirty="0" smtClean="0"/>
              <a:t>of 2</a:t>
            </a:r>
            <a:r>
              <a:rPr lang="en-US" i="1" baseline="30000" dirty="0" smtClean="0"/>
              <a:t>i+1 </a:t>
            </a:r>
            <a:r>
              <a:rPr lang="en-US" dirty="0" smtClean="0"/>
              <a:t>has </a:t>
            </a:r>
            <a:r>
              <a:rPr lang="en-US" dirty="0"/>
              <a:t>has one more level than the size</a:t>
            </a:r>
            <a:r>
              <a:rPr lang="en-US" dirty="0" smtClean="0"/>
              <a:t>-2</a:t>
            </a:r>
            <a:r>
              <a:rPr lang="en-US" i="1" baseline="30000" dirty="0" smtClean="0"/>
              <a:t>i</a:t>
            </a:r>
            <a:r>
              <a:rPr lang="en-US" dirty="0" smtClean="0"/>
              <a:t> tree ⇒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+ 2 levels</a:t>
            </a:r>
          </a:p>
          <a:p>
            <a:pPr lvl="1"/>
            <a:r>
              <a:rPr lang="en-US" dirty="0"/>
              <a:t>Since </a:t>
            </a:r>
            <a:r>
              <a:rPr lang="en-US" dirty="0" err="1" smtClean="0"/>
              <a:t>lg</a:t>
            </a:r>
            <a:r>
              <a:rPr lang="en-US" dirty="0" smtClean="0"/>
              <a:t> 2</a:t>
            </a:r>
            <a:r>
              <a:rPr lang="en-US" i="1" baseline="30000" dirty="0" smtClean="0"/>
              <a:t>i+1 </a:t>
            </a:r>
            <a:r>
              <a:rPr lang="en-US" dirty="0" smtClean="0"/>
              <a:t>+ 1 =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+ 2, </a:t>
            </a:r>
            <a:r>
              <a:rPr lang="en-US" dirty="0"/>
              <a:t>we’re done with the inductive </a:t>
            </a:r>
            <a:r>
              <a:rPr lang="en-US" dirty="0" smtClean="0"/>
              <a:t>argument</a:t>
            </a:r>
          </a:p>
          <a:p>
            <a:pPr lvl="1"/>
            <a:r>
              <a:rPr lang="en-US" dirty="0"/>
              <a:t>Total cost is sum of costs at each level. Have </a:t>
            </a:r>
            <a:r>
              <a:rPr lang="en-US" dirty="0" err="1"/>
              <a:t>lg</a:t>
            </a:r>
            <a:r>
              <a:rPr lang="en-US" dirty="0"/>
              <a:t> </a:t>
            </a:r>
            <a:r>
              <a:rPr lang="en-US" i="1" dirty="0" err="1"/>
              <a:t>n</a:t>
            </a:r>
            <a:r>
              <a:rPr lang="en-US" i="1" dirty="0" smtClean="0"/>
              <a:t> </a:t>
            </a:r>
            <a:r>
              <a:rPr lang="en-US" dirty="0" smtClean="0"/>
              <a:t>+ </a:t>
            </a:r>
            <a:r>
              <a:rPr lang="en-US" dirty="0"/>
              <a:t>1 levels, each costing </a:t>
            </a:r>
            <a:r>
              <a:rPr lang="en-US" i="1" dirty="0" err="1" smtClean="0"/>
              <a:t>cn</a:t>
            </a:r>
            <a:r>
              <a:rPr lang="en-US" i="1" dirty="0" smtClean="0"/>
              <a:t> </a:t>
            </a:r>
            <a:r>
              <a:rPr lang="en-US" dirty="0" smtClean="0"/>
              <a:t>⇒ </a:t>
            </a:r>
            <a:r>
              <a:rPr lang="en-US" dirty="0"/>
              <a:t>total cost is </a:t>
            </a:r>
            <a:r>
              <a:rPr lang="en-US" i="1" dirty="0" err="1"/>
              <a:t>cn</a:t>
            </a:r>
            <a:r>
              <a:rPr lang="en-US" i="1" dirty="0"/>
              <a:t> </a:t>
            </a:r>
            <a:r>
              <a:rPr lang="en-US" dirty="0" err="1"/>
              <a:t>lg</a:t>
            </a:r>
            <a:r>
              <a:rPr lang="en-US" dirty="0"/>
              <a:t> </a:t>
            </a:r>
            <a:r>
              <a:rPr lang="en-US" i="1" dirty="0" err="1"/>
              <a:t>n</a:t>
            </a:r>
            <a:r>
              <a:rPr lang="en-US" i="1" dirty="0" smtClean="0"/>
              <a:t> </a:t>
            </a:r>
            <a:r>
              <a:rPr lang="en-US" dirty="0" smtClean="0"/>
              <a:t>+ </a:t>
            </a:r>
            <a:r>
              <a:rPr lang="en-US" i="1" dirty="0" err="1" smtClean="0"/>
              <a:t>cn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Ignore low-order term of </a:t>
            </a:r>
            <a:r>
              <a:rPr lang="en-US" i="1" dirty="0" err="1"/>
              <a:t>cn</a:t>
            </a:r>
            <a:r>
              <a:rPr lang="en-US" i="1" dirty="0"/>
              <a:t> </a:t>
            </a:r>
            <a:r>
              <a:rPr lang="en-US" dirty="0"/>
              <a:t>and constant coefficient </a:t>
            </a:r>
            <a:r>
              <a:rPr lang="en-US" i="1" dirty="0" smtClean="0"/>
              <a:t>c⇒ Θ(n </a:t>
            </a:r>
            <a:r>
              <a:rPr lang="en-US" dirty="0" err="1" smtClean="0"/>
              <a:t>lg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endParaRPr lang="en-US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Solving the merge-sort recurrence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417638"/>
            <a:ext cx="8229600" cy="4525963"/>
          </a:xfrm>
        </p:spPr>
        <p:txBody>
          <a:bodyPr/>
          <a:lstStyle/>
          <a:p>
            <a:r>
              <a:rPr lang="en-US" dirty="0" smtClean="0"/>
              <a:t>The computation: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Solving the merge-sort recurrence</a:t>
            </a:r>
            <a:endParaRPr lang="en-US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925570" y="1118553"/>
          <a:ext cx="4944110" cy="5580075"/>
        </p:xfrm>
        <a:graphic>
          <a:graphicData uri="http://schemas.openxmlformats.org/presentationml/2006/ole">
            <p:oleObj spid="_x0000_s1028" name="Equation" r:id="rId3" imgW="3060360" imgH="3454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Growth of functions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Reading:</a:t>
            </a:r>
          </a:p>
          <a:p>
            <a:pPr lvl="1"/>
            <a:r>
              <a:rPr lang="en-US" smtClean="0"/>
              <a:t>Read Chapter 3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sort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p</a:t>
            </a:r>
            <a:r>
              <a:rPr lang="en-US" dirty="0" smtClean="0"/>
              <a:t> .. </a:t>
            </a:r>
            <a:r>
              <a:rPr lang="en-US" i="1" dirty="0" err="1" smtClean="0"/>
              <a:t>r</a:t>
            </a:r>
            <a:r>
              <a:rPr lang="en-US" dirty="0" smtClean="0"/>
              <a:t>]:</a:t>
            </a:r>
            <a:endParaRPr lang="en-US" dirty="0"/>
          </a:p>
          <a:p>
            <a:pPr lvl="1"/>
            <a:r>
              <a:rPr lang="en-US" b="1" dirty="0"/>
              <a:t>Divide </a:t>
            </a:r>
            <a:r>
              <a:rPr lang="en-US" dirty="0"/>
              <a:t>by splitting into two </a:t>
            </a:r>
            <a:r>
              <a:rPr lang="en-US" dirty="0" err="1"/>
              <a:t>subarrays</a:t>
            </a:r>
            <a:r>
              <a:rPr lang="en-US" dirty="0"/>
              <a:t>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p</a:t>
            </a:r>
            <a:r>
              <a:rPr lang="en-US" i="1" dirty="0" smtClean="0"/>
              <a:t> </a:t>
            </a:r>
            <a:r>
              <a:rPr lang="en-US" dirty="0" smtClean="0"/>
              <a:t>..</a:t>
            </a:r>
            <a:r>
              <a:rPr lang="en-US" i="1" dirty="0" err="1" smtClean="0"/>
              <a:t>q</a:t>
            </a:r>
            <a:r>
              <a:rPr lang="en-US" dirty="0" smtClean="0"/>
              <a:t>] </a:t>
            </a:r>
            <a:r>
              <a:rPr lang="en-US" dirty="0"/>
              <a:t>and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q</a:t>
            </a:r>
            <a:r>
              <a:rPr lang="en-US" dirty="0" smtClean="0"/>
              <a:t> + </a:t>
            </a:r>
            <a:r>
              <a:rPr lang="en-US" dirty="0"/>
              <a:t>1</a:t>
            </a:r>
            <a:r>
              <a:rPr lang="en-US" dirty="0" smtClean="0"/>
              <a:t> .. </a:t>
            </a:r>
            <a:r>
              <a:rPr lang="en-US" i="1" dirty="0" err="1" smtClean="0"/>
              <a:t>r</a:t>
            </a:r>
            <a:r>
              <a:rPr lang="en-US" dirty="0" smtClean="0"/>
              <a:t>], </a:t>
            </a:r>
            <a:r>
              <a:rPr lang="en-US" dirty="0"/>
              <a:t>where </a:t>
            </a:r>
            <a:r>
              <a:rPr lang="en-US" i="1" dirty="0" err="1"/>
              <a:t>q</a:t>
            </a:r>
            <a:r>
              <a:rPr lang="en-US" dirty="0"/>
              <a:t> is </a:t>
            </a:r>
            <a:r>
              <a:rPr lang="en-US" dirty="0" smtClean="0"/>
              <a:t>the halfway </a:t>
            </a:r>
            <a:r>
              <a:rPr lang="en-US" dirty="0"/>
              <a:t>point of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p</a:t>
            </a:r>
            <a:r>
              <a:rPr lang="en-US" dirty="0" smtClean="0"/>
              <a:t> .. </a:t>
            </a:r>
            <a:r>
              <a:rPr lang="en-US" i="1" dirty="0" err="1" smtClean="0"/>
              <a:t>r</a:t>
            </a:r>
            <a:r>
              <a:rPr lang="en-US" dirty="0" smtClean="0"/>
              <a:t>].</a:t>
            </a:r>
            <a:endParaRPr lang="en-US" dirty="0"/>
          </a:p>
          <a:p>
            <a:pPr lvl="1"/>
            <a:r>
              <a:rPr lang="en-US" b="1" dirty="0"/>
              <a:t>Conquer </a:t>
            </a:r>
            <a:r>
              <a:rPr lang="en-US" dirty="0"/>
              <a:t>by recursively sorting the two </a:t>
            </a:r>
            <a:r>
              <a:rPr lang="en-US" dirty="0" err="1"/>
              <a:t>subarrays</a:t>
            </a:r>
            <a:r>
              <a:rPr lang="en-US" dirty="0"/>
              <a:t>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p</a:t>
            </a:r>
            <a:r>
              <a:rPr lang="en-US" dirty="0" smtClean="0"/>
              <a:t> .. </a:t>
            </a:r>
            <a:r>
              <a:rPr lang="en-US" i="1" dirty="0" err="1" smtClean="0"/>
              <a:t>q</a:t>
            </a:r>
            <a:r>
              <a:rPr lang="en-US" dirty="0" smtClean="0"/>
              <a:t>] </a:t>
            </a:r>
            <a:r>
              <a:rPr lang="en-US" dirty="0"/>
              <a:t>and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q</a:t>
            </a:r>
            <a:r>
              <a:rPr lang="en-US" dirty="0" smtClean="0"/>
              <a:t> + </a:t>
            </a:r>
            <a:r>
              <a:rPr lang="en-US" dirty="0"/>
              <a:t>1</a:t>
            </a:r>
            <a:r>
              <a:rPr lang="en-US" dirty="0" smtClean="0"/>
              <a:t> ..</a:t>
            </a:r>
            <a:r>
              <a:rPr lang="en-US" i="1" dirty="0" err="1" smtClean="0"/>
              <a:t>r</a:t>
            </a:r>
            <a:r>
              <a:rPr lang="en-US" dirty="0" smtClean="0"/>
              <a:t>].</a:t>
            </a:r>
            <a:endParaRPr lang="en-US" dirty="0"/>
          </a:p>
          <a:p>
            <a:pPr lvl="1"/>
            <a:r>
              <a:rPr lang="en-US" b="1" dirty="0"/>
              <a:t>Combine </a:t>
            </a:r>
            <a:r>
              <a:rPr lang="en-US" dirty="0"/>
              <a:t>by merging the two sorted </a:t>
            </a:r>
            <a:r>
              <a:rPr lang="en-US" dirty="0" err="1"/>
              <a:t>subarrays</a:t>
            </a:r>
            <a:r>
              <a:rPr lang="en-US" dirty="0"/>
              <a:t>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p</a:t>
            </a:r>
            <a:r>
              <a:rPr lang="en-US" dirty="0" smtClean="0"/>
              <a:t> .. </a:t>
            </a:r>
            <a:r>
              <a:rPr lang="en-US" i="1" dirty="0" err="1" smtClean="0"/>
              <a:t>q</a:t>
            </a:r>
            <a:r>
              <a:rPr lang="en-US" dirty="0" smtClean="0"/>
              <a:t>] </a:t>
            </a:r>
            <a:r>
              <a:rPr lang="en-US" dirty="0"/>
              <a:t>and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q</a:t>
            </a:r>
            <a:r>
              <a:rPr lang="en-US" dirty="0" smtClean="0"/>
              <a:t> + </a:t>
            </a:r>
            <a:r>
              <a:rPr lang="en-US" dirty="0"/>
              <a:t>1</a:t>
            </a:r>
            <a:r>
              <a:rPr lang="en-US" dirty="0" smtClean="0"/>
              <a:t> .. </a:t>
            </a:r>
            <a:r>
              <a:rPr lang="en-US" i="1" dirty="0" err="1" smtClean="0"/>
              <a:t>r</a:t>
            </a:r>
            <a:r>
              <a:rPr lang="en-US" dirty="0" smtClean="0"/>
              <a:t>] </a:t>
            </a:r>
            <a:r>
              <a:rPr lang="en-US" dirty="0"/>
              <a:t>to </a:t>
            </a:r>
            <a:r>
              <a:rPr lang="en-US" dirty="0" smtClean="0"/>
              <a:t>produce a </a:t>
            </a:r>
            <a:r>
              <a:rPr lang="en-US" dirty="0"/>
              <a:t>single sorted </a:t>
            </a:r>
            <a:r>
              <a:rPr lang="en-US" dirty="0" err="1"/>
              <a:t>subarray</a:t>
            </a:r>
            <a:r>
              <a:rPr lang="en-US" dirty="0"/>
              <a:t>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p</a:t>
            </a:r>
            <a:r>
              <a:rPr lang="en-US" i="1" dirty="0" smtClean="0"/>
              <a:t> </a:t>
            </a:r>
            <a:r>
              <a:rPr lang="en-US" dirty="0" smtClean="0"/>
              <a:t>.. </a:t>
            </a:r>
            <a:r>
              <a:rPr lang="en-US" i="1" dirty="0" err="1" smtClean="0"/>
              <a:t>r</a:t>
            </a:r>
            <a:r>
              <a:rPr lang="en-US" dirty="0" smtClean="0"/>
              <a:t>]. </a:t>
            </a:r>
            <a:r>
              <a:rPr lang="en-US" dirty="0"/>
              <a:t>To accomplish this step, we’ll define </a:t>
            </a:r>
            <a:r>
              <a:rPr lang="en-US" dirty="0" smtClean="0"/>
              <a:t>a procedure </a:t>
            </a:r>
            <a:r>
              <a:rPr lang="en-US" i="1" dirty="0" smtClean="0"/>
              <a:t>MERGE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err="1" smtClean="0"/>
              <a:t>p</a:t>
            </a:r>
            <a:r>
              <a:rPr lang="en-US" dirty="0" smtClean="0"/>
              <a:t>, </a:t>
            </a:r>
            <a:r>
              <a:rPr lang="en-US" i="1" dirty="0" err="1" smtClean="0"/>
              <a:t>q</a:t>
            </a:r>
            <a:r>
              <a:rPr lang="en-US" dirty="0" smtClean="0"/>
              <a:t>, </a:t>
            </a:r>
            <a:r>
              <a:rPr lang="en-US" i="1" dirty="0" err="1" smtClean="0"/>
              <a:t>r</a:t>
            </a:r>
            <a:r>
              <a:rPr lang="en-US" dirty="0" smtClean="0"/>
              <a:t>).</a:t>
            </a:r>
            <a:endParaRPr lang="en-US" dirty="0"/>
          </a:p>
          <a:p>
            <a:pPr lvl="1"/>
            <a:r>
              <a:rPr lang="en-US" dirty="0"/>
              <a:t>The recursion bottoms out when the </a:t>
            </a:r>
            <a:r>
              <a:rPr lang="en-US" dirty="0" err="1"/>
              <a:t>subarray</a:t>
            </a:r>
            <a:r>
              <a:rPr lang="en-US" dirty="0"/>
              <a:t> has just 1 element, so that it’s </a:t>
            </a:r>
            <a:r>
              <a:rPr lang="en-US" dirty="0" smtClean="0"/>
              <a:t>trivially </a:t>
            </a:r>
            <a:r>
              <a:rPr lang="en-US" dirty="0"/>
              <a:t>sorted.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Merge sort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Merge sort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" y="1059287"/>
            <a:ext cx="7950200" cy="2336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5404" y="3962400"/>
            <a:ext cx="4864100" cy="635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Bottom-up view for </a:t>
            </a:r>
            <a:r>
              <a:rPr lang="en-US" i="1" dirty="0" err="1"/>
              <a:t>n</a:t>
            </a:r>
            <a:r>
              <a:rPr lang="en-US" i="1" dirty="0" smtClean="0"/>
              <a:t> </a:t>
            </a:r>
            <a:r>
              <a:rPr lang="en-US" dirty="0" smtClean="0"/>
              <a:t>= </a:t>
            </a:r>
            <a:r>
              <a:rPr lang="en-US" dirty="0"/>
              <a:t>8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0366" y="1310084"/>
            <a:ext cx="3909596" cy="3888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Bottom-up view for </a:t>
            </a:r>
            <a:r>
              <a:rPr lang="en-US" i="1" dirty="0" err="1"/>
              <a:t>n</a:t>
            </a:r>
            <a:r>
              <a:rPr lang="en-US" i="1" dirty="0" smtClean="0"/>
              <a:t> </a:t>
            </a:r>
            <a:r>
              <a:rPr lang="en-US" dirty="0" smtClean="0"/>
              <a:t>= 11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0673" y="1141276"/>
            <a:ext cx="4132673" cy="440945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remains is the MERGE procedure</a:t>
            </a:r>
            <a:r>
              <a:rPr lang="en-US" dirty="0" smtClean="0"/>
              <a:t>.</a:t>
            </a:r>
          </a:p>
          <a:p>
            <a:r>
              <a:rPr lang="en-US" b="1" dirty="0"/>
              <a:t>Input: </a:t>
            </a:r>
            <a:r>
              <a:rPr lang="en-US" dirty="0"/>
              <a:t>Array </a:t>
            </a:r>
            <a:r>
              <a:rPr lang="en-US" i="1" dirty="0"/>
              <a:t>A </a:t>
            </a:r>
            <a:r>
              <a:rPr lang="en-US" dirty="0"/>
              <a:t>and indices </a:t>
            </a:r>
            <a:r>
              <a:rPr lang="en-US" i="1" dirty="0" err="1" smtClean="0"/>
              <a:t>p</a:t>
            </a:r>
            <a:r>
              <a:rPr lang="en-US" dirty="0" smtClean="0"/>
              <a:t>, </a:t>
            </a:r>
            <a:r>
              <a:rPr lang="en-US" i="1" dirty="0" err="1" smtClean="0"/>
              <a:t>q</a:t>
            </a:r>
            <a:r>
              <a:rPr lang="en-US" dirty="0" smtClean="0"/>
              <a:t>, </a:t>
            </a:r>
            <a:r>
              <a:rPr lang="en-US" i="1" dirty="0" err="1"/>
              <a:t>r</a:t>
            </a:r>
            <a:r>
              <a:rPr lang="en-US" i="1" dirty="0"/>
              <a:t> </a:t>
            </a:r>
            <a:r>
              <a:rPr lang="en-US" dirty="0"/>
              <a:t>such </a:t>
            </a:r>
            <a:r>
              <a:rPr lang="en-US" dirty="0" smtClean="0"/>
              <a:t>that</a:t>
            </a:r>
          </a:p>
          <a:p>
            <a:pPr lvl="1"/>
            <a:r>
              <a:rPr lang="en-US" i="1" dirty="0" err="1"/>
              <a:t>p</a:t>
            </a:r>
            <a:r>
              <a:rPr lang="en-US" dirty="0" smtClean="0"/>
              <a:t> ≤ </a:t>
            </a:r>
            <a:r>
              <a:rPr lang="en-US" i="1" dirty="0" err="1"/>
              <a:t>q</a:t>
            </a:r>
            <a:r>
              <a:rPr lang="en-US" dirty="0"/>
              <a:t> &lt; </a:t>
            </a:r>
            <a:r>
              <a:rPr lang="en-US" i="1" dirty="0" err="1"/>
              <a:t>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/>
              <a:t>Subarray</a:t>
            </a:r>
            <a:r>
              <a:rPr lang="en-US" dirty="0"/>
              <a:t>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p</a:t>
            </a:r>
            <a:r>
              <a:rPr lang="en-US" i="1" dirty="0" smtClean="0"/>
              <a:t> </a:t>
            </a:r>
            <a:r>
              <a:rPr lang="en-US" dirty="0" smtClean="0"/>
              <a:t>..</a:t>
            </a:r>
            <a:r>
              <a:rPr lang="en-US" i="1" dirty="0" err="1" smtClean="0"/>
              <a:t>q</a:t>
            </a:r>
            <a:r>
              <a:rPr lang="en-US" dirty="0" smtClean="0"/>
              <a:t>] </a:t>
            </a:r>
            <a:r>
              <a:rPr lang="en-US" dirty="0"/>
              <a:t>is sorted and </a:t>
            </a:r>
            <a:r>
              <a:rPr lang="en-US" dirty="0" err="1"/>
              <a:t>subarray</a:t>
            </a:r>
            <a:r>
              <a:rPr lang="en-US" dirty="0"/>
              <a:t>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q</a:t>
            </a:r>
            <a:r>
              <a:rPr lang="en-US" i="1" dirty="0" smtClean="0"/>
              <a:t> </a:t>
            </a:r>
            <a:r>
              <a:rPr lang="en-US" dirty="0" smtClean="0"/>
              <a:t>+ </a:t>
            </a:r>
            <a:r>
              <a:rPr lang="en-US" dirty="0"/>
              <a:t>1</a:t>
            </a:r>
            <a:r>
              <a:rPr lang="en-US" dirty="0" smtClean="0"/>
              <a:t> ..</a:t>
            </a:r>
            <a:r>
              <a:rPr lang="en-US" i="1" dirty="0" err="1" smtClean="0"/>
              <a:t>r</a:t>
            </a:r>
            <a:r>
              <a:rPr lang="en-US" dirty="0" smtClean="0"/>
              <a:t>] </a:t>
            </a:r>
            <a:r>
              <a:rPr lang="en-US" dirty="0"/>
              <a:t>is sorted. By </a:t>
            </a:r>
            <a:r>
              <a:rPr lang="en-US" dirty="0" smtClean="0"/>
              <a:t>the restrictions </a:t>
            </a:r>
            <a:r>
              <a:rPr lang="en-US" dirty="0"/>
              <a:t>on </a:t>
            </a:r>
            <a:r>
              <a:rPr lang="en-US" i="1" dirty="0" err="1" smtClean="0"/>
              <a:t>p</a:t>
            </a:r>
            <a:r>
              <a:rPr lang="en-US" dirty="0" smtClean="0"/>
              <a:t>, </a:t>
            </a:r>
            <a:r>
              <a:rPr lang="en-US" i="1" dirty="0" err="1" smtClean="0"/>
              <a:t>q</a:t>
            </a:r>
            <a:r>
              <a:rPr lang="en-US" dirty="0" smtClean="0"/>
              <a:t>, </a:t>
            </a:r>
            <a:r>
              <a:rPr lang="en-US" i="1" dirty="0" err="1"/>
              <a:t>r</a:t>
            </a:r>
            <a:r>
              <a:rPr lang="en-US" dirty="0"/>
              <a:t>, neither </a:t>
            </a:r>
            <a:r>
              <a:rPr lang="en-US" dirty="0" err="1"/>
              <a:t>subarray</a:t>
            </a:r>
            <a:r>
              <a:rPr lang="en-US" dirty="0"/>
              <a:t> is </a:t>
            </a:r>
            <a:r>
              <a:rPr lang="en-US" dirty="0" smtClean="0"/>
              <a:t>empty.</a:t>
            </a:r>
          </a:p>
          <a:p>
            <a:r>
              <a:rPr lang="en-US" b="1" dirty="0"/>
              <a:t>Output: </a:t>
            </a:r>
            <a:r>
              <a:rPr lang="en-US" dirty="0"/>
              <a:t>The two </a:t>
            </a:r>
            <a:r>
              <a:rPr lang="en-US" dirty="0" err="1"/>
              <a:t>subarrays</a:t>
            </a:r>
            <a:r>
              <a:rPr lang="en-US" dirty="0"/>
              <a:t> are merged into a single sorted </a:t>
            </a:r>
            <a:r>
              <a:rPr lang="en-US" dirty="0" err="1"/>
              <a:t>subarray</a:t>
            </a:r>
            <a:r>
              <a:rPr lang="en-US" dirty="0"/>
              <a:t> in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p</a:t>
            </a:r>
            <a:r>
              <a:rPr lang="en-US" i="1" dirty="0" smtClean="0"/>
              <a:t> </a:t>
            </a:r>
            <a:r>
              <a:rPr lang="en-US" dirty="0" smtClean="0"/>
              <a:t>.. </a:t>
            </a:r>
            <a:r>
              <a:rPr lang="en-US" i="1" dirty="0" err="1" smtClean="0"/>
              <a:t>r</a:t>
            </a:r>
            <a:r>
              <a:rPr lang="en-US" dirty="0" smtClean="0"/>
              <a:t>].</a:t>
            </a:r>
          </a:p>
          <a:p>
            <a:r>
              <a:rPr lang="en-US" dirty="0"/>
              <a:t>We implement it so that it takes</a:t>
            </a:r>
            <a:r>
              <a:rPr lang="en-US" dirty="0" smtClean="0"/>
              <a:t> </a:t>
            </a:r>
            <a:r>
              <a:rPr lang="en-US" dirty="0" err="1" smtClean="0"/>
              <a:t>Θ(</a:t>
            </a:r>
            <a:r>
              <a:rPr lang="en-US" i="1" dirty="0" err="1" smtClean="0"/>
              <a:t>n</a:t>
            </a:r>
            <a:r>
              <a:rPr lang="en-US" dirty="0" smtClean="0"/>
              <a:t>) </a:t>
            </a:r>
            <a:r>
              <a:rPr lang="en-US" dirty="0"/>
              <a:t>time, where </a:t>
            </a:r>
            <a:r>
              <a:rPr lang="en-US" i="1" dirty="0" err="1"/>
              <a:t>n</a:t>
            </a:r>
            <a:r>
              <a:rPr lang="en-US" i="1" dirty="0" smtClean="0"/>
              <a:t> </a:t>
            </a:r>
            <a:r>
              <a:rPr lang="en-US" dirty="0" smtClean="0"/>
              <a:t>= </a:t>
            </a:r>
            <a:r>
              <a:rPr lang="en-US" i="1" dirty="0" err="1" smtClean="0"/>
              <a:t>r</a:t>
            </a:r>
            <a:r>
              <a:rPr lang="en-US" i="1" dirty="0" smtClean="0"/>
              <a:t> </a:t>
            </a:r>
            <a:r>
              <a:rPr lang="en-US" dirty="0" smtClean="0"/>
              <a:t>- </a:t>
            </a:r>
            <a:r>
              <a:rPr lang="en-US" i="1" dirty="0" err="1" smtClean="0"/>
              <a:t>p</a:t>
            </a:r>
            <a:r>
              <a:rPr lang="en-US" i="1" dirty="0" smtClean="0"/>
              <a:t> </a:t>
            </a:r>
            <a:r>
              <a:rPr lang="en-US" dirty="0" smtClean="0"/>
              <a:t>+ 1 = </a:t>
            </a:r>
            <a:r>
              <a:rPr lang="en-US" dirty="0"/>
              <a:t>the number </a:t>
            </a:r>
            <a:r>
              <a:rPr lang="en-US" dirty="0" smtClean="0"/>
              <a:t>of elements </a:t>
            </a:r>
            <a:r>
              <a:rPr lang="en-US" dirty="0"/>
              <a:t>being merged.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Merging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5021" y="929310"/>
            <a:ext cx="5103358" cy="549277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Example - A </a:t>
            </a:r>
            <a:r>
              <a:rPr lang="en-US" sz="3200" dirty="0"/>
              <a:t>call </a:t>
            </a:r>
            <a:r>
              <a:rPr lang="en-US" sz="3200" dirty="0" smtClean="0"/>
              <a:t>of MERGE(9, 12, 16)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968" y="1481328"/>
            <a:ext cx="8679708" cy="430128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2188</TotalTime>
  <Words>1053</Words>
  <Application>Microsoft Office PowerPoint</Application>
  <PresentationFormat>On-screen Show (4:3)</PresentationFormat>
  <Paragraphs>102</Paragraphs>
  <Slides>24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Concourse</vt:lpstr>
      <vt:lpstr>Equation</vt:lpstr>
      <vt:lpstr>Introduction</vt:lpstr>
      <vt:lpstr>So far</vt:lpstr>
      <vt:lpstr>Merge sort</vt:lpstr>
      <vt:lpstr>Merge sort</vt:lpstr>
      <vt:lpstr>Example</vt:lpstr>
      <vt:lpstr>Example</vt:lpstr>
      <vt:lpstr>Merging</vt:lpstr>
      <vt:lpstr>Merging</vt:lpstr>
      <vt:lpstr>Example - A call of MERGE(9, 12, 16)</vt:lpstr>
      <vt:lpstr>Example - A call of MERGE(9, 12, 16)</vt:lpstr>
      <vt:lpstr>MERGE</vt:lpstr>
      <vt:lpstr>Analyzing divide-and-conquer algorithms</vt:lpstr>
      <vt:lpstr>Analyzing divide-and-conquer algorithms</vt:lpstr>
      <vt:lpstr>Analyzing merge sort</vt:lpstr>
      <vt:lpstr>Analyzing merge sort</vt:lpstr>
      <vt:lpstr>Solving the merge-sort recurrence</vt:lpstr>
      <vt:lpstr>Solving the merge-sort recurrence</vt:lpstr>
      <vt:lpstr>Solving the merge-sort recurrence</vt:lpstr>
      <vt:lpstr>Solving the merge-sort recurrence</vt:lpstr>
      <vt:lpstr>Solving the merge-sort recurrence</vt:lpstr>
      <vt:lpstr>Solving the merge-sort recurrence</vt:lpstr>
      <vt:lpstr>Solving the merge-sort recurrence</vt:lpstr>
      <vt:lpstr>Solving the merge-sort recurrence</vt:lpstr>
      <vt:lpstr>Next Time</vt:lpstr>
    </vt:vector>
  </TitlesOfParts>
  <Company>CSU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CS46101</dc:title>
  <dc:creator>Angela Guercio</dc:creator>
  <cp:lastModifiedBy>Stark Campus</cp:lastModifiedBy>
  <cp:revision>59</cp:revision>
  <dcterms:created xsi:type="dcterms:W3CDTF">2009-12-05T20:09:23Z</dcterms:created>
  <dcterms:modified xsi:type="dcterms:W3CDTF">2010-01-27T22:01:42Z</dcterms:modified>
</cp:coreProperties>
</file>