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21"/>
  </p:notesMasterIdLst>
  <p:sldIdLst>
    <p:sldId id="256" r:id="rId2"/>
    <p:sldId id="313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6" r:id="rId16"/>
    <p:sldId id="327" r:id="rId17"/>
    <p:sldId id="328" r:id="rId18"/>
    <p:sldId id="329" r:id="rId19"/>
    <p:sldId id="31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88E10-146C-1F41-911B-A881198CEF62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AA199-8651-AE41-A08B-8CD0A39C40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31C88CF-C6D8-3149-AD40-174704B892E3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1C88CF-C6D8-3149-AD40-174704B892E3}" type="datetimeFigureOut">
              <a:rPr lang="en-US" smtClean="0"/>
              <a:pPr/>
              <a:t>2/1/2010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D09BD64-5896-9549-8D9A-FB55EC84A9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Growth of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47939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CS 46101 Section 600</a:t>
            </a:r>
          </a:p>
          <a:p>
            <a:r>
              <a:rPr lang="en-US" dirty="0" smtClean="0"/>
              <a:t>CS 56101 Section 002</a:t>
            </a:r>
          </a:p>
          <a:p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Dr. Angela Guercio</a:t>
            </a:r>
          </a:p>
          <a:p>
            <a:pPr algn="ctr"/>
            <a:r>
              <a:rPr lang="en-US" dirty="0" smtClean="0"/>
              <a:t>Spring 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Asymptotic Notations in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Interpretation</a:t>
            </a:r>
          </a:p>
          <a:p>
            <a:pPr lvl="1"/>
            <a:r>
              <a:rPr lang="en-US" dirty="0" smtClean="0"/>
              <a:t>First equation: there exists </a:t>
            </a:r>
            <a:r>
              <a:rPr lang="en-US" i="1" dirty="0" smtClean="0"/>
              <a:t>f(n)</a:t>
            </a:r>
            <a:r>
              <a:rPr lang="en-US" dirty="0" smtClean="0"/>
              <a:t> ∈ </a:t>
            </a:r>
            <a:r>
              <a:rPr lang="en-US" i="1" dirty="0" smtClean="0"/>
              <a:t>Θ(n) </a:t>
            </a:r>
            <a:r>
              <a:rPr lang="en-US" dirty="0" smtClean="0"/>
              <a:t> such that </a:t>
            </a:r>
            <a:r>
              <a:rPr lang="en-US" i="1" dirty="0" smtClean="0"/>
              <a:t>2n</a:t>
            </a:r>
            <a:r>
              <a:rPr lang="en-US" i="1" baseline="30000" dirty="0" smtClean="0"/>
              <a:t>2</a:t>
            </a:r>
            <a:r>
              <a:rPr lang="en-US" i="1" dirty="0" smtClean="0"/>
              <a:t> + 3n + 1 = 2n</a:t>
            </a:r>
            <a:r>
              <a:rPr lang="en-US" i="1" baseline="30000" dirty="0" smtClean="0"/>
              <a:t>2 </a:t>
            </a:r>
            <a:r>
              <a:rPr lang="en-US" i="1" dirty="0" smtClean="0"/>
              <a:t>+ f(n</a:t>
            </a:r>
            <a:r>
              <a:rPr lang="en-US" i="1" dirty="0" smtClean="0"/>
              <a:t>).</a:t>
            </a:r>
          </a:p>
          <a:p>
            <a:pPr lvl="1"/>
            <a:endParaRPr lang="en-US" i="1" dirty="0" smtClean="0"/>
          </a:p>
          <a:p>
            <a:pPr lvl="1"/>
            <a:r>
              <a:rPr lang="en-US" dirty="0" smtClean="0"/>
              <a:t>Second equation: For all  </a:t>
            </a:r>
            <a:r>
              <a:rPr lang="en-US" i="1" dirty="0" err="1"/>
              <a:t>g</a:t>
            </a:r>
            <a:r>
              <a:rPr lang="en-US" i="1" dirty="0" err="1" smtClean="0"/>
              <a:t>(n</a:t>
            </a:r>
            <a:r>
              <a:rPr lang="en-US" i="1" dirty="0" smtClean="0"/>
              <a:t>)</a:t>
            </a:r>
            <a:r>
              <a:rPr lang="en-US" dirty="0" smtClean="0"/>
              <a:t> ∈ </a:t>
            </a:r>
            <a:r>
              <a:rPr lang="en-US" i="1" dirty="0" err="1" smtClean="0"/>
              <a:t>Θ(n</a:t>
            </a:r>
            <a:r>
              <a:rPr lang="en-US" i="1" dirty="0" smtClean="0"/>
              <a:t>) </a:t>
            </a:r>
            <a:r>
              <a:rPr lang="en-US" dirty="0" smtClean="0"/>
              <a:t>(such as the </a:t>
            </a:r>
            <a:r>
              <a:rPr lang="en-US" i="1" dirty="0" err="1" smtClean="0"/>
              <a:t>f(n</a:t>
            </a:r>
            <a:r>
              <a:rPr lang="en-US" i="1" dirty="0" smtClean="0"/>
              <a:t>) </a:t>
            </a:r>
            <a:r>
              <a:rPr lang="en-US" dirty="0" smtClean="0"/>
              <a:t>used to make the first equation hold), there exists </a:t>
            </a:r>
            <a:r>
              <a:rPr lang="en-US" i="1" dirty="0" err="1"/>
              <a:t>h</a:t>
            </a:r>
            <a:r>
              <a:rPr lang="en-US" i="1" dirty="0" err="1" smtClean="0"/>
              <a:t>(n</a:t>
            </a:r>
            <a:r>
              <a:rPr lang="en-US" i="1" dirty="0" smtClean="0"/>
              <a:t>)</a:t>
            </a:r>
            <a:r>
              <a:rPr lang="en-US" dirty="0" smtClean="0"/>
              <a:t> ∈ </a:t>
            </a:r>
            <a:r>
              <a:rPr lang="en-US" i="1" dirty="0" smtClean="0"/>
              <a:t>Θ(n</a:t>
            </a:r>
            <a:r>
              <a:rPr lang="en-US" i="1" baseline="30000" dirty="0" smtClean="0"/>
              <a:t>2</a:t>
            </a:r>
            <a:r>
              <a:rPr lang="en-US" i="1" dirty="0" smtClean="0"/>
              <a:t>) </a:t>
            </a:r>
            <a:r>
              <a:rPr lang="en-US" dirty="0" smtClean="0"/>
              <a:t>such that </a:t>
            </a:r>
            <a:r>
              <a:rPr lang="en-US" i="1" dirty="0" smtClean="0"/>
              <a:t>2n</a:t>
            </a:r>
            <a:r>
              <a:rPr lang="en-US" i="1" baseline="30000" dirty="0" smtClean="0"/>
              <a:t>2</a:t>
            </a:r>
            <a:r>
              <a:rPr lang="en-US" i="1" dirty="0" smtClean="0"/>
              <a:t> + </a:t>
            </a:r>
            <a:r>
              <a:rPr lang="en-US" i="1" dirty="0" err="1" smtClean="0"/>
              <a:t>g(n</a:t>
            </a:r>
            <a:r>
              <a:rPr lang="en-US" i="1" dirty="0" smtClean="0"/>
              <a:t>) = </a:t>
            </a:r>
            <a:r>
              <a:rPr lang="en-US" i="1" dirty="0" err="1"/>
              <a:t>h</a:t>
            </a:r>
            <a:r>
              <a:rPr lang="en-US" i="1" dirty="0" err="1" smtClean="0"/>
              <a:t>(n</a:t>
            </a:r>
            <a:r>
              <a:rPr lang="en-US" i="1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</a:t>
            </a:r>
            <a:r>
              <a:rPr lang="en-US" dirty="0" smtClean="0"/>
              <a:t>-notation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" y="1417638"/>
            <a:ext cx="8473440" cy="4960911"/>
          </a:xfrm>
        </p:spPr>
        <p:txBody>
          <a:bodyPr/>
          <a:lstStyle/>
          <a:p>
            <a:r>
              <a:rPr lang="en-US" dirty="0" smtClean="0"/>
              <a:t>O-notation may or may not be asymptotically tight</a:t>
            </a:r>
          </a:p>
          <a:p>
            <a:pPr lvl="1"/>
            <a:r>
              <a:rPr lang="en-US" dirty="0" smtClean="0"/>
              <a:t>o</a:t>
            </a:r>
            <a:r>
              <a:rPr lang="en-US" dirty="0" smtClean="0"/>
              <a:t>-notation is NOT asymptotically tight</a:t>
            </a:r>
          </a:p>
          <a:p>
            <a:r>
              <a:rPr lang="en-US" i="1" dirty="0" smtClean="0"/>
              <a:t>o(g(n</a:t>
            </a:r>
            <a:r>
              <a:rPr lang="en-US" i="1" dirty="0" smtClean="0"/>
              <a:t>)) = {f(n): </a:t>
            </a:r>
            <a:r>
              <a:rPr lang="en-US" dirty="0" smtClean="0"/>
              <a:t>for </a:t>
            </a:r>
            <a:r>
              <a:rPr lang="en-US" b="1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 constants </a:t>
            </a:r>
            <a:r>
              <a:rPr lang="en-US" i="1" dirty="0" smtClean="0"/>
              <a:t>c </a:t>
            </a:r>
            <a:r>
              <a:rPr lang="en-US" dirty="0" smtClean="0"/>
              <a:t>&gt; 0, there exists a constant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i="1" dirty="0" smtClean="0"/>
              <a:t> </a:t>
            </a:r>
            <a:r>
              <a:rPr lang="en-US" dirty="0" smtClean="0"/>
              <a:t>&gt; 0 such that </a:t>
            </a:r>
            <a:r>
              <a:rPr lang="en-US" i="1" dirty="0" smtClean="0"/>
              <a:t>0≤f(n)&lt;cg(n</a:t>
            </a:r>
            <a:r>
              <a:rPr lang="en-US" i="1" dirty="0" smtClean="0"/>
              <a:t>)</a:t>
            </a:r>
            <a:r>
              <a:rPr lang="en-US" dirty="0" smtClean="0"/>
              <a:t> for all </a:t>
            </a:r>
            <a:r>
              <a:rPr lang="en-US" i="1" dirty="0" smtClean="0"/>
              <a:t>n ≥ n</a:t>
            </a:r>
            <a:r>
              <a:rPr lang="en-US" i="1" baseline="-25000" dirty="0" smtClean="0"/>
              <a:t>0</a:t>
            </a:r>
            <a:r>
              <a:rPr lang="en-US" i="1" dirty="0" smtClean="0"/>
              <a:t> .</a:t>
            </a:r>
            <a:endParaRPr lang="en-US" dirty="0" smtClean="0"/>
          </a:p>
          <a:p>
            <a:r>
              <a:rPr lang="en-US" dirty="0" smtClean="0"/>
              <a:t>Another view, probably easier to use: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6100" y="3674909"/>
            <a:ext cx="2095500" cy="977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8694" y="4590579"/>
            <a:ext cx="4476319" cy="192513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ω</a:t>
            </a:r>
            <a:r>
              <a:rPr lang="en-US" dirty="0" smtClean="0"/>
              <a:t>-notation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" y="1417638"/>
            <a:ext cx="8671560" cy="4525963"/>
          </a:xfrm>
        </p:spPr>
        <p:txBody>
          <a:bodyPr/>
          <a:lstStyle/>
          <a:p>
            <a:r>
              <a:rPr lang="en-US" dirty="0" smtClean="0"/>
              <a:t>Analogously </a:t>
            </a:r>
            <a:r>
              <a:rPr lang="en-US" i="1" dirty="0" smtClean="0"/>
              <a:t>Ω</a:t>
            </a:r>
            <a:r>
              <a:rPr lang="en-US" dirty="0" smtClean="0"/>
              <a:t>-notation </a:t>
            </a:r>
            <a:r>
              <a:rPr lang="en-US" dirty="0" smtClean="0"/>
              <a:t>may or may not be asymptotically tight</a:t>
            </a:r>
          </a:p>
          <a:p>
            <a:pPr lvl="1"/>
            <a:r>
              <a:rPr lang="en-US" i="1" dirty="0" smtClean="0"/>
              <a:t>ω</a:t>
            </a:r>
            <a:r>
              <a:rPr lang="en-US" dirty="0" smtClean="0"/>
              <a:t>-notation denotes a lower bound NOT </a:t>
            </a:r>
            <a:r>
              <a:rPr lang="en-US" dirty="0" smtClean="0"/>
              <a:t>asymptotically tight</a:t>
            </a:r>
          </a:p>
          <a:p>
            <a:r>
              <a:rPr lang="en-US" i="1" dirty="0" smtClean="0"/>
              <a:t>ω(g(n</a:t>
            </a:r>
            <a:r>
              <a:rPr lang="en-US" i="1" dirty="0" smtClean="0"/>
              <a:t>))= </a:t>
            </a:r>
            <a:r>
              <a:rPr lang="en-US" dirty="0" smtClean="0"/>
              <a:t>{</a:t>
            </a:r>
            <a:r>
              <a:rPr lang="en-US" i="1" dirty="0" smtClean="0"/>
              <a:t>f(n)</a:t>
            </a:r>
            <a:r>
              <a:rPr lang="en-US" dirty="0" smtClean="0"/>
              <a:t>: for </a:t>
            </a:r>
            <a:r>
              <a:rPr lang="en-US" b="1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 constants </a:t>
            </a:r>
            <a:r>
              <a:rPr lang="en-US" i="1" dirty="0" smtClean="0"/>
              <a:t>c</a:t>
            </a:r>
            <a:r>
              <a:rPr lang="en-US" dirty="0" smtClean="0"/>
              <a:t> &gt; 0, there exists a constant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i="1" dirty="0" smtClean="0"/>
              <a:t> </a:t>
            </a:r>
            <a:r>
              <a:rPr lang="en-US" dirty="0" smtClean="0"/>
              <a:t>&gt; 0 such that </a:t>
            </a:r>
            <a:r>
              <a:rPr lang="en-US" dirty="0" smtClean="0"/>
              <a:t>0≤</a:t>
            </a:r>
            <a:r>
              <a:rPr lang="en-US" i="1" dirty="0" smtClean="0"/>
              <a:t>cg(n)&lt;f(n</a:t>
            </a:r>
            <a:r>
              <a:rPr lang="en-US" i="1" dirty="0" smtClean="0"/>
              <a:t>) </a:t>
            </a:r>
            <a:r>
              <a:rPr lang="en-US" dirty="0" smtClean="0"/>
              <a:t>for all </a:t>
            </a:r>
            <a:r>
              <a:rPr lang="en-US" i="1" dirty="0" smtClean="0"/>
              <a:t>n &gt; n</a:t>
            </a:r>
            <a:r>
              <a:rPr lang="en-US" i="1" baseline="-25000" dirty="0" smtClean="0"/>
              <a:t>0</a:t>
            </a:r>
            <a:r>
              <a:rPr lang="en-US" i="1" dirty="0" smtClean="0"/>
              <a:t> }.</a:t>
            </a:r>
          </a:p>
          <a:p>
            <a:r>
              <a:rPr lang="en-US" dirty="0" smtClean="0"/>
              <a:t>Another view, probably easier to use: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2920" y="4050983"/>
            <a:ext cx="2108200" cy="825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799" y="4906962"/>
            <a:ext cx="2955899" cy="175291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 of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Relational properties</a:t>
            </a:r>
          </a:p>
          <a:p>
            <a:pPr lvl="1"/>
            <a:r>
              <a:rPr lang="en-US" b="1" dirty="0" smtClean="0"/>
              <a:t>Transitivity</a:t>
            </a:r>
          </a:p>
          <a:p>
            <a:pPr lvl="2"/>
            <a:r>
              <a:rPr lang="en-US" i="1" dirty="0" err="1" smtClean="0"/>
              <a:t>f(n</a:t>
            </a:r>
            <a:r>
              <a:rPr lang="en-US" i="1" dirty="0" smtClean="0"/>
              <a:t>) </a:t>
            </a:r>
            <a:r>
              <a:rPr lang="en-US" dirty="0" smtClean="0"/>
              <a:t>= </a:t>
            </a:r>
            <a:r>
              <a:rPr lang="en-US" i="1" dirty="0" err="1" smtClean="0"/>
              <a:t>Θ(g(n</a:t>
            </a:r>
            <a:r>
              <a:rPr lang="en-US" i="1" dirty="0" smtClean="0"/>
              <a:t>)) </a:t>
            </a:r>
            <a:r>
              <a:rPr lang="en-US" dirty="0" smtClean="0"/>
              <a:t>and </a:t>
            </a:r>
            <a:r>
              <a:rPr lang="en-US" i="1" dirty="0" err="1" smtClean="0"/>
              <a:t>g(n</a:t>
            </a:r>
            <a:r>
              <a:rPr lang="en-US" i="1" dirty="0" smtClean="0"/>
              <a:t>) </a:t>
            </a:r>
            <a:r>
              <a:rPr lang="en-US" dirty="0" smtClean="0"/>
              <a:t>= </a:t>
            </a:r>
            <a:r>
              <a:rPr lang="en-US" i="1" dirty="0" err="1" smtClean="0"/>
              <a:t>Θ(h(n</a:t>
            </a:r>
            <a:r>
              <a:rPr lang="en-US" i="1" dirty="0" smtClean="0"/>
              <a:t>)) ⇒ </a:t>
            </a:r>
            <a:r>
              <a:rPr lang="en-US" i="1" dirty="0" err="1" smtClean="0"/>
              <a:t>f(n</a:t>
            </a:r>
            <a:r>
              <a:rPr lang="en-US" i="1" dirty="0" smtClean="0"/>
              <a:t>) </a:t>
            </a:r>
            <a:r>
              <a:rPr lang="en-US" dirty="0" smtClean="0"/>
              <a:t>= </a:t>
            </a:r>
            <a:r>
              <a:rPr lang="en-US" i="1" dirty="0" err="1" smtClean="0"/>
              <a:t>Θ(h(n</a:t>
            </a:r>
            <a:r>
              <a:rPr lang="en-US" i="1" dirty="0" smtClean="0"/>
              <a:t>)) </a:t>
            </a:r>
          </a:p>
          <a:p>
            <a:pPr lvl="2"/>
            <a:r>
              <a:rPr lang="en-US" dirty="0" smtClean="0"/>
              <a:t>Same for </a:t>
            </a:r>
            <a:r>
              <a:rPr lang="en-US" i="1" dirty="0" smtClean="0"/>
              <a:t>O, </a:t>
            </a:r>
            <a:r>
              <a:rPr lang="en-US" i="1" dirty="0" err="1" smtClean="0"/>
              <a:t>Ω</a:t>
            </a:r>
            <a:r>
              <a:rPr lang="en-US" i="1" dirty="0" smtClean="0"/>
              <a:t>, </a:t>
            </a:r>
            <a:r>
              <a:rPr lang="en-US" i="1" dirty="0" err="1" smtClean="0"/>
              <a:t>o</a:t>
            </a:r>
            <a:r>
              <a:rPr lang="en-US" i="1" dirty="0" smtClean="0"/>
              <a:t>, </a:t>
            </a:r>
            <a:r>
              <a:rPr lang="en-US" dirty="0" smtClean="0"/>
              <a:t>and </a:t>
            </a:r>
            <a:r>
              <a:rPr lang="en-US" i="1" dirty="0" err="1" smtClean="0"/>
              <a:t>ω</a:t>
            </a:r>
            <a:r>
              <a:rPr lang="en-US" i="1" dirty="0" smtClean="0"/>
              <a:t>.</a:t>
            </a:r>
          </a:p>
          <a:p>
            <a:pPr lvl="1"/>
            <a:r>
              <a:rPr lang="en-US" b="1" dirty="0" smtClean="0"/>
              <a:t>Reflexivity</a:t>
            </a:r>
          </a:p>
          <a:p>
            <a:pPr lvl="2"/>
            <a:r>
              <a:rPr lang="en-US" i="1" dirty="0" err="1" smtClean="0"/>
              <a:t>f(n</a:t>
            </a:r>
            <a:r>
              <a:rPr lang="en-US" i="1" dirty="0" smtClean="0"/>
              <a:t>) </a:t>
            </a:r>
            <a:r>
              <a:rPr lang="en-US" dirty="0" smtClean="0"/>
              <a:t>= </a:t>
            </a:r>
            <a:r>
              <a:rPr lang="en-US" i="1" dirty="0" err="1" smtClean="0"/>
              <a:t>Θ(f(n</a:t>
            </a:r>
            <a:r>
              <a:rPr lang="en-US" i="1" dirty="0" smtClean="0"/>
              <a:t>))</a:t>
            </a:r>
          </a:p>
          <a:p>
            <a:pPr lvl="2"/>
            <a:r>
              <a:rPr lang="en-US" dirty="0" smtClean="0"/>
              <a:t>Same for </a:t>
            </a:r>
            <a:r>
              <a:rPr lang="en-US" i="1" dirty="0" smtClean="0"/>
              <a:t>O, </a:t>
            </a:r>
            <a:r>
              <a:rPr lang="en-US" dirty="0" smtClean="0"/>
              <a:t>and </a:t>
            </a:r>
            <a:r>
              <a:rPr lang="en-US" i="1" dirty="0" err="1" smtClean="0"/>
              <a:t>Ω</a:t>
            </a:r>
            <a:r>
              <a:rPr lang="en-US" i="1" dirty="0" smtClean="0"/>
              <a:t>.	</a:t>
            </a:r>
          </a:p>
          <a:p>
            <a:pPr lvl="1"/>
            <a:r>
              <a:rPr lang="en-US" b="1" dirty="0" smtClean="0"/>
              <a:t>Symmetry</a:t>
            </a:r>
          </a:p>
          <a:p>
            <a:pPr lvl="2"/>
            <a:r>
              <a:rPr lang="en-US" i="1" dirty="0" err="1" smtClean="0"/>
              <a:t>f(n</a:t>
            </a:r>
            <a:r>
              <a:rPr lang="en-US" i="1" dirty="0" smtClean="0"/>
              <a:t>) </a:t>
            </a:r>
            <a:r>
              <a:rPr lang="en-US" dirty="0" smtClean="0"/>
              <a:t>= </a:t>
            </a:r>
            <a:r>
              <a:rPr lang="en-US" i="1" dirty="0" err="1" smtClean="0"/>
              <a:t>Θ(g(n</a:t>
            </a:r>
            <a:r>
              <a:rPr lang="en-US" i="1" dirty="0" smtClean="0"/>
              <a:t>)) </a:t>
            </a:r>
            <a:r>
              <a:rPr lang="en-US" dirty="0" smtClean="0"/>
              <a:t>if and only if </a:t>
            </a:r>
            <a:r>
              <a:rPr lang="en-US" i="1" dirty="0" err="1"/>
              <a:t>g</a:t>
            </a:r>
            <a:r>
              <a:rPr lang="en-US" i="1" dirty="0" err="1" smtClean="0"/>
              <a:t>(n</a:t>
            </a:r>
            <a:r>
              <a:rPr lang="en-US" i="1" dirty="0" smtClean="0"/>
              <a:t>) </a:t>
            </a:r>
            <a:r>
              <a:rPr lang="en-US" dirty="0" smtClean="0"/>
              <a:t>= </a:t>
            </a:r>
            <a:r>
              <a:rPr lang="en-US" i="1" dirty="0" err="1" smtClean="0"/>
              <a:t>Θ(f(n</a:t>
            </a:r>
            <a:r>
              <a:rPr lang="en-US" i="1" dirty="0" smtClean="0"/>
              <a:t>)) </a:t>
            </a:r>
          </a:p>
          <a:p>
            <a:pPr lvl="1"/>
            <a:r>
              <a:rPr lang="en-US" b="1" dirty="0" smtClean="0"/>
              <a:t>Transpose symmetry</a:t>
            </a:r>
          </a:p>
          <a:p>
            <a:pPr lvl="2"/>
            <a:r>
              <a:rPr lang="en-US" i="1" dirty="0" err="1" smtClean="0"/>
              <a:t>f(n</a:t>
            </a:r>
            <a:r>
              <a:rPr lang="en-US" i="1" dirty="0" smtClean="0"/>
              <a:t>) </a:t>
            </a:r>
            <a:r>
              <a:rPr lang="en-US" dirty="0" smtClean="0"/>
              <a:t>= </a:t>
            </a:r>
            <a:r>
              <a:rPr lang="en-US" i="1" dirty="0" err="1"/>
              <a:t>O</a:t>
            </a:r>
            <a:r>
              <a:rPr lang="en-US" i="1" dirty="0" err="1" smtClean="0"/>
              <a:t>(g(n</a:t>
            </a:r>
            <a:r>
              <a:rPr lang="en-US" i="1" dirty="0" smtClean="0"/>
              <a:t>)) </a:t>
            </a:r>
            <a:r>
              <a:rPr lang="en-US" dirty="0" smtClean="0"/>
              <a:t>if and only of </a:t>
            </a:r>
            <a:r>
              <a:rPr lang="en-US" i="1" dirty="0" err="1"/>
              <a:t>g</a:t>
            </a:r>
            <a:r>
              <a:rPr lang="en-US" i="1" dirty="0" err="1" smtClean="0"/>
              <a:t>(n</a:t>
            </a:r>
            <a:r>
              <a:rPr lang="en-US" i="1" dirty="0" smtClean="0"/>
              <a:t>) </a:t>
            </a:r>
            <a:r>
              <a:rPr lang="en-US" dirty="0" smtClean="0"/>
              <a:t>= </a:t>
            </a:r>
            <a:r>
              <a:rPr lang="en-US" i="1" dirty="0" err="1" smtClean="0"/>
              <a:t>Ω</a:t>
            </a:r>
            <a:r>
              <a:rPr lang="en-US" i="1" dirty="0" smtClean="0"/>
              <a:t> (</a:t>
            </a:r>
            <a:r>
              <a:rPr lang="en-US" i="1" dirty="0" err="1"/>
              <a:t>f</a:t>
            </a:r>
            <a:r>
              <a:rPr lang="en-US" i="1" dirty="0" err="1" smtClean="0"/>
              <a:t>(n</a:t>
            </a:r>
            <a:r>
              <a:rPr lang="en-US" i="1" dirty="0" smtClean="0"/>
              <a:t>))</a:t>
            </a:r>
          </a:p>
          <a:p>
            <a:pPr lvl="2"/>
            <a:r>
              <a:rPr lang="en-US" i="1" dirty="0" smtClean="0"/>
              <a:t> </a:t>
            </a:r>
            <a:r>
              <a:rPr lang="en-US" i="1" dirty="0" err="1" smtClean="0"/>
              <a:t>f(n</a:t>
            </a:r>
            <a:r>
              <a:rPr lang="en-US" i="1" dirty="0" smtClean="0"/>
              <a:t>) </a:t>
            </a:r>
            <a:r>
              <a:rPr lang="en-US" dirty="0" smtClean="0"/>
              <a:t>= </a:t>
            </a:r>
            <a:r>
              <a:rPr lang="en-US" i="1" dirty="0" err="1"/>
              <a:t>o</a:t>
            </a:r>
            <a:r>
              <a:rPr lang="en-US" i="1" dirty="0" err="1" smtClean="0"/>
              <a:t>(g(n</a:t>
            </a:r>
            <a:r>
              <a:rPr lang="en-US" i="1" dirty="0" smtClean="0"/>
              <a:t>)) </a:t>
            </a:r>
            <a:r>
              <a:rPr lang="en-US" dirty="0" smtClean="0"/>
              <a:t>if and only of </a:t>
            </a:r>
            <a:r>
              <a:rPr lang="en-US" i="1" dirty="0" err="1" smtClean="0"/>
              <a:t>g(n</a:t>
            </a:r>
            <a:r>
              <a:rPr lang="en-US" i="1" dirty="0" smtClean="0"/>
              <a:t>) </a:t>
            </a:r>
            <a:r>
              <a:rPr lang="en-US" dirty="0" smtClean="0"/>
              <a:t>= </a:t>
            </a:r>
            <a:r>
              <a:rPr lang="en-US" i="1" dirty="0" err="1" smtClean="0"/>
              <a:t>ω(f(n</a:t>
            </a:r>
            <a:r>
              <a:rPr lang="en-US" i="1" dirty="0" smtClean="0"/>
              <a:t>))</a:t>
            </a:r>
          </a:p>
          <a:p>
            <a:pPr lvl="2"/>
            <a:endParaRPr lang="en-US" b="1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Comparisons of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err="1" smtClean="0"/>
              <a:t>f(n</a:t>
            </a:r>
            <a:r>
              <a:rPr lang="en-US" i="1" dirty="0" smtClean="0"/>
              <a:t>)</a:t>
            </a:r>
            <a:r>
              <a:rPr lang="en-US" dirty="0" smtClean="0"/>
              <a:t> is </a:t>
            </a:r>
            <a:r>
              <a:rPr lang="en-US" b="1" dirty="0" smtClean="0"/>
              <a:t>asymptotically larger </a:t>
            </a:r>
            <a:r>
              <a:rPr lang="en-US" dirty="0" smtClean="0"/>
              <a:t>than </a:t>
            </a:r>
            <a:r>
              <a:rPr lang="en-US" i="1" dirty="0" err="1" smtClean="0"/>
              <a:t>g(n</a:t>
            </a:r>
            <a:r>
              <a:rPr lang="en-US" i="1" dirty="0" smtClean="0"/>
              <a:t>)</a:t>
            </a:r>
            <a:r>
              <a:rPr lang="en-US" dirty="0" smtClean="0"/>
              <a:t> if </a:t>
            </a:r>
            <a:r>
              <a:rPr lang="en-US" i="1" dirty="0" err="1" smtClean="0"/>
              <a:t>f(n</a:t>
            </a:r>
            <a:r>
              <a:rPr lang="en-US" i="1" dirty="0" smtClean="0"/>
              <a:t>)</a:t>
            </a:r>
            <a:r>
              <a:rPr lang="en-US" dirty="0" smtClean="0"/>
              <a:t> = </a:t>
            </a:r>
            <a:r>
              <a:rPr lang="en-US" i="1" dirty="0" err="1" smtClean="0"/>
              <a:t>ω(g(n</a:t>
            </a:r>
            <a:r>
              <a:rPr lang="en-US" i="1" dirty="0" smtClean="0"/>
              <a:t>))</a:t>
            </a:r>
          </a:p>
          <a:p>
            <a:r>
              <a:rPr lang="en-US" i="1" dirty="0" err="1" smtClean="0"/>
              <a:t>f(n</a:t>
            </a:r>
            <a:r>
              <a:rPr lang="en-US" i="1" dirty="0" smtClean="0"/>
              <a:t>)</a:t>
            </a:r>
            <a:r>
              <a:rPr lang="en-US" dirty="0" smtClean="0"/>
              <a:t> is </a:t>
            </a:r>
            <a:r>
              <a:rPr lang="en-US" b="1" dirty="0" smtClean="0"/>
              <a:t>asymptotically smaller </a:t>
            </a:r>
            <a:r>
              <a:rPr lang="en-US" dirty="0" smtClean="0"/>
              <a:t>than </a:t>
            </a:r>
            <a:r>
              <a:rPr lang="en-US" i="1" dirty="0" err="1" smtClean="0"/>
              <a:t>g(n</a:t>
            </a:r>
            <a:r>
              <a:rPr lang="en-US" i="1" dirty="0" smtClean="0"/>
              <a:t>)</a:t>
            </a:r>
            <a:r>
              <a:rPr lang="en-US" dirty="0" smtClean="0"/>
              <a:t> if </a:t>
            </a:r>
            <a:r>
              <a:rPr lang="en-US" i="1" dirty="0" err="1" smtClean="0"/>
              <a:t>f(n</a:t>
            </a:r>
            <a:r>
              <a:rPr lang="en-US" i="1" dirty="0" smtClean="0"/>
              <a:t>)</a:t>
            </a:r>
            <a:r>
              <a:rPr lang="en-US" dirty="0" smtClean="0"/>
              <a:t> = </a:t>
            </a:r>
            <a:r>
              <a:rPr lang="en-US" i="1" dirty="0" err="1" smtClean="0"/>
              <a:t>o(g(n</a:t>
            </a:r>
            <a:r>
              <a:rPr lang="en-US" i="1" dirty="0" smtClean="0"/>
              <a:t>))</a:t>
            </a:r>
          </a:p>
          <a:p>
            <a:r>
              <a:rPr lang="en-US" dirty="0" smtClean="0"/>
              <a:t>No </a:t>
            </a:r>
            <a:r>
              <a:rPr lang="en-US" dirty="0" err="1" smtClean="0"/>
              <a:t>trichotomy</a:t>
            </a:r>
            <a:r>
              <a:rPr lang="en-US" dirty="0" smtClean="0"/>
              <a:t>. Although intuitively we can liken </a:t>
            </a:r>
            <a:r>
              <a:rPr lang="en-US" i="1" dirty="0" smtClean="0"/>
              <a:t>O </a:t>
            </a:r>
            <a:r>
              <a:rPr lang="en-US" dirty="0" smtClean="0"/>
              <a:t>to ≤ and </a:t>
            </a:r>
            <a:r>
              <a:rPr lang="en-US" i="1" dirty="0" err="1" smtClean="0"/>
              <a:t>Ω</a:t>
            </a:r>
            <a:r>
              <a:rPr lang="en-US" i="1" dirty="0" smtClean="0"/>
              <a:t> </a:t>
            </a:r>
            <a:r>
              <a:rPr lang="en-US" dirty="0" smtClean="0"/>
              <a:t>to ≥, unlike real numbers where </a:t>
            </a:r>
            <a:r>
              <a:rPr lang="en-US" i="1" dirty="0" smtClean="0"/>
              <a:t>a &lt; </a:t>
            </a:r>
            <a:r>
              <a:rPr lang="en-US" i="1" dirty="0" err="1" smtClean="0"/>
              <a:t>b</a:t>
            </a:r>
            <a:r>
              <a:rPr lang="en-US" i="1" dirty="0" smtClean="0"/>
              <a:t>, a = </a:t>
            </a:r>
            <a:r>
              <a:rPr lang="en-US" i="1" dirty="0" err="1" smtClean="0"/>
              <a:t>b</a:t>
            </a:r>
            <a:r>
              <a:rPr lang="en-US" i="1" dirty="0" smtClean="0"/>
              <a:t>, </a:t>
            </a:r>
            <a:r>
              <a:rPr lang="en-US" dirty="0" smtClean="0"/>
              <a:t>or </a:t>
            </a:r>
            <a:r>
              <a:rPr lang="en-US" i="1" dirty="0" smtClean="0"/>
              <a:t>a &gt; </a:t>
            </a:r>
            <a:r>
              <a:rPr lang="en-US" i="1" dirty="0" err="1" smtClean="0"/>
              <a:t>b</a:t>
            </a:r>
            <a:r>
              <a:rPr lang="en-US" i="1" dirty="0" smtClean="0"/>
              <a:t>, </a:t>
            </a:r>
            <a:r>
              <a:rPr lang="en-US" dirty="0" smtClean="0"/>
              <a:t>we might not be able to compare functions</a:t>
            </a:r>
          </a:p>
          <a:p>
            <a:pPr lvl="1"/>
            <a:r>
              <a:rPr lang="en-US" b="1" dirty="0" smtClean="0"/>
              <a:t>Example: </a:t>
            </a:r>
            <a:r>
              <a:rPr lang="en-US" i="1" dirty="0" smtClean="0"/>
              <a:t>n</a:t>
            </a:r>
            <a:r>
              <a:rPr lang="en-US" i="1" baseline="30000" dirty="0" smtClean="0"/>
              <a:t>1+sin </a:t>
            </a:r>
            <a:r>
              <a:rPr lang="en-US" i="1" baseline="30000" dirty="0" err="1" smtClean="0"/>
              <a:t>n</a:t>
            </a:r>
            <a:r>
              <a:rPr lang="en-US" i="1" baseline="30000" dirty="0" smtClean="0"/>
              <a:t> </a:t>
            </a:r>
            <a:r>
              <a:rPr lang="en-US" dirty="0" smtClean="0"/>
              <a:t>and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since </a:t>
            </a:r>
            <a:r>
              <a:rPr lang="en-US" i="1" dirty="0" smtClean="0"/>
              <a:t>1 + sin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oscillates between 0 and 2.</a:t>
            </a:r>
            <a:endParaRPr lang="en-US" b="1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 Notations and Common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442960" cy="4525963"/>
          </a:xfrm>
        </p:spPr>
        <p:txBody>
          <a:bodyPr/>
          <a:lstStyle/>
          <a:p>
            <a:r>
              <a:rPr lang="en-US" b="1" dirty="0" err="1" smtClean="0"/>
              <a:t>Monotonicity</a:t>
            </a:r>
            <a:endParaRPr lang="en-US" b="1" dirty="0" smtClean="0"/>
          </a:p>
          <a:p>
            <a:endParaRPr lang="en-US" b="1" dirty="0" smtClean="0"/>
          </a:p>
          <a:p>
            <a:pPr lvl="1"/>
            <a:r>
              <a:rPr lang="en-US" i="1" dirty="0" smtClean="0"/>
              <a:t>f(n)</a:t>
            </a:r>
            <a:r>
              <a:rPr lang="en-US" dirty="0" smtClean="0"/>
              <a:t> is </a:t>
            </a:r>
            <a:r>
              <a:rPr lang="en-US" b="1" dirty="0" smtClean="0"/>
              <a:t>monotonically increasing </a:t>
            </a:r>
            <a:r>
              <a:rPr lang="en-US" dirty="0" smtClean="0"/>
              <a:t>if </a:t>
            </a:r>
            <a:r>
              <a:rPr lang="en-US" i="1" dirty="0" smtClean="0"/>
              <a:t>m ≤ n ⇒ f(m) ≤ </a:t>
            </a:r>
            <a:r>
              <a:rPr lang="en-US" i="1" dirty="0" smtClean="0"/>
              <a:t>f(n)</a:t>
            </a:r>
          </a:p>
          <a:p>
            <a:pPr lvl="1"/>
            <a:endParaRPr lang="en-US" i="1" dirty="0" smtClean="0"/>
          </a:p>
          <a:p>
            <a:pPr lvl="1"/>
            <a:r>
              <a:rPr lang="en-US" i="1" dirty="0" smtClean="0"/>
              <a:t>f(n)</a:t>
            </a:r>
            <a:r>
              <a:rPr lang="en-US" dirty="0" smtClean="0"/>
              <a:t> is </a:t>
            </a:r>
            <a:r>
              <a:rPr lang="en-US" b="1" dirty="0" smtClean="0"/>
              <a:t>monotonically decreasing </a:t>
            </a:r>
            <a:r>
              <a:rPr lang="en-US" dirty="0" smtClean="0"/>
              <a:t>if </a:t>
            </a:r>
            <a:r>
              <a:rPr lang="en-US" i="1" dirty="0" smtClean="0"/>
              <a:t>m ≥ n ⇒ f(m) </a:t>
            </a:r>
            <a:r>
              <a:rPr lang="en-US" i="1" dirty="0" smtClean="0"/>
              <a:t>≥f(n)</a:t>
            </a:r>
          </a:p>
          <a:p>
            <a:pPr lvl="1"/>
            <a:endParaRPr lang="en-US" i="1" dirty="0" smtClean="0"/>
          </a:p>
          <a:p>
            <a:pPr lvl="1"/>
            <a:r>
              <a:rPr lang="en-US" i="1" dirty="0" smtClean="0"/>
              <a:t>f(n)</a:t>
            </a:r>
            <a:r>
              <a:rPr lang="en-US" dirty="0" smtClean="0"/>
              <a:t> is </a:t>
            </a:r>
            <a:r>
              <a:rPr lang="en-US" b="1" dirty="0" smtClean="0"/>
              <a:t>strictly increasing </a:t>
            </a:r>
            <a:r>
              <a:rPr lang="en-US" dirty="0" smtClean="0"/>
              <a:t>if </a:t>
            </a:r>
            <a:r>
              <a:rPr lang="en-US" i="1" dirty="0" smtClean="0"/>
              <a:t>m &lt; n ⇒ f(m) &lt;  f(n</a:t>
            </a:r>
            <a:r>
              <a:rPr lang="en-US" i="1" dirty="0" smtClean="0"/>
              <a:t>)</a:t>
            </a:r>
          </a:p>
          <a:p>
            <a:pPr lvl="1"/>
            <a:endParaRPr lang="en-US" i="1" dirty="0" smtClean="0"/>
          </a:p>
          <a:p>
            <a:pPr lvl="1"/>
            <a:r>
              <a:rPr lang="en-US" i="1" dirty="0" err="1" smtClean="0"/>
              <a:t>f(n</a:t>
            </a:r>
            <a:r>
              <a:rPr lang="en-US" i="1" dirty="0" smtClean="0"/>
              <a:t>)</a:t>
            </a:r>
            <a:r>
              <a:rPr lang="en-US" dirty="0" smtClean="0"/>
              <a:t> is </a:t>
            </a:r>
            <a:r>
              <a:rPr lang="en-US" b="1" dirty="0" smtClean="0"/>
              <a:t>strictly decreasing </a:t>
            </a:r>
            <a:r>
              <a:rPr lang="en-US" dirty="0" smtClean="0"/>
              <a:t>if </a:t>
            </a:r>
            <a:r>
              <a:rPr lang="en-US" i="1" dirty="0" err="1" smtClean="0"/>
              <a:t>m</a:t>
            </a:r>
            <a:r>
              <a:rPr lang="en-US" i="1" dirty="0" smtClean="0"/>
              <a:t> &gt; </a:t>
            </a:r>
            <a:r>
              <a:rPr lang="en-US" i="1" dirty="0" err="1" smtClean="0"/>
              <a:t>n</a:t>
            </a:r>
            <a:r>
              <a:rPr lang="en-US" i="1" dirty="0" smtClean="0"/>
              <a:t> ⇒ </a:t>
            </a:r>
            <a:r>
              <a:rPr lang="en-US" i="1" dirty="0" err="1" smtClean="0"/>
              <a:t>f(m</a:t>
            </a:r>
            <a:r>
              <a:rPr lang="en-US" i="1" dirty="0" smtClean="0"/>
              <a:t>) &gt;  </a:t>
            </a:r>
            <a:r>
              <a:rPr lang="en-US" i="1" dirty="0" err="1" smtClean="0"/>
              <a:t>f(n</a:t>
            </a:r>
            <a:r>
              <a:rPr lang="en-US" i="1" dirty="0" smtClean="0"/>
              <a:t>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 Notations and Common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97552"/>
          </a:xfrm>
        </p:spPr>
        <p:txBody>
          <a:bodyPr>
            <a:normAutofit/>
          </a:bodyPr>
          <a:lstStyle/>
          <a:p>
            <a:r>
              <a:rPr lang="en-US" b="1" dirty="0" smtClean="0"/>
              <a:t>Exponentials</a:t>
            </a:r>
          </a:p>
          <a:p>
            <a:pPr lvl="1"/>
            <a:r>
              <a:rPr lang="en-US" dirty="0" smtClean="0"/>
              <a:t>Useful identities:</a:t>
            </a:r>
          </a:p>
          <a:p>
            <a:pPr lvl="2"/>
            <a:r>
              <a:rPr lang="en-US" i="1" dirty="0" smtClean="0"/>
              <a:t>a</a:t>
            </a:r>
            <a:r>
              <a:rPr lang="en-US" i="1" baseline="30000" dirty="0" smtClean="0"/>
              <a:t>-1</a:t>
            </a:r>
            <a:r>
              <a:rPr lang="en-US" i="1" dirty="0" smtClean="0"/>
              <a:t> = 1/a</a:t>
            </a:r>
          </a:p>
          <a:p>
            <a:pPr lvl="2"/>
            <a:r>
              <a:rPr lang="en-US" i="1" dirty="0" smtClean="0"/>
              <a:t>(</a:t>
            </a:r>
            <a:r>
              <a:rPr lang="en-US" i="1" dirty="0" err="1" smtClean="0"/>
              <a:t>a</a:t>
            </a:r>
            <a:r>
              <a:rPr lang="en-US" i="1" baseline="30000" dirty="0" err="1" smtClean="0"/>
              <a:t>m</a:t>
            </a:r>
            <a:r>
              <a:rPr lang="en-US" i="1" dirty="0" err="1" smtClean="0"/>
              <a:t>)</a:t>
            </a:r>
            <a:r>
              <a:rPr lang="en-US" i="1" baseline="30000" dirty="0" err="1" smtClean="0"/>
              <a:t>n</a:t>
            </a:r>
            <a:r>
              <a:rPr lang="en-US" i="1" dirty="0" smtClean="0"/>
              <a:t> = </a:t>
            </a:r>
            <a:r>
              <a:rPr lang="en-US" i="1" dirty="0" err="1" smtClean="0"/>
              <a:t>a</a:t>
            </a:r>
            <a:r>
              <a:rPr lang="en-US" i="1" baseline="30000" dirty="0" err="1" smtClean="0"/>
              <a:t>mn</a:t>
            </a:r>
            <a:endParaRPr lang="en-US" i="1" baseline="30000" dirty="0" smtClean="0"/>
          </a:p>
          <a:p>
            <a:pPr lvl="2"/>
            <a:r>
              <a:rPr lang="en-US" i="1" dirty="0" err="1" smtClean="0"/>
              <a:t>a</a:t>
            </a:r>
            <a:r>
              <a:rPr lang="en-US" i="1" baseline="30000" dirty="0" err="1" smtClean="0"/>
              <a:t>m</a:t>
            </a:r>
            <a:r>
              <a:rPr lang="en-US" i="1" dirty="0" err="1" smtClean="0"/>
              <a:t>a</a:t>
            </a:r>
            <a:r>
              <a:rPr lang="en-US" i="1" baseline="30000" dirty="0" err="1" smtClean="0"/>
              <a:t>n</a:t>
            </a:r>
            <a:r>
              <a:rPr lang="en-US" i="1" dirty="0" smtClean="0"/>
              <a:t> = </a:t>
            </a:r>
            <a:r>
              <a:rPr lang="en-US" i="1" dirty="0" err="1" smtClean="0"/>
              <a:t>a</a:t>
            </a:r>
            <a:r>
              <a:rPr lang="en-US" i="1" baseline="30000" dirty="0" err="1" smtClean="0"/>
              <a:t>m+n</a:t>
            </a:r>
            <a:endParaRPr lang="en-US" i="1" baseline="30000" dirty="0" smtClean="0"/>
          </a:p>
          <a:p>
            <a:pPr lvl="1"/>
            <a:r>
              <a:rPr lang="en-US" dirty="0" smtClean="0"/>
              <a:t>Can relate rates of growth of exponentials and polynomials: for </a:t>
            </a:r>
            <a:r>
              <a:rPr lang="en-US" b="1" dirty="0" smtClean="0"/>
              <a:t>all</a:t>
            </a:r>
            <a:r>
              <a:rPr lang="en-US" dirty="0" smtClean="0"/>
              <a:t> real constants </a:t>
            </a:r>
            <a:r>
              <a:rPr lang="en-US" i="1" dirty="0" smtClean="0"/>
              <a:t>a </a:t>
            </a:r>
            <a:r>
              <a:rPr lang="en-US" dirty="0" smtClean="0"/>
              <a:t>and </a:t>
            </a:r>
            <a:r>
              <a:rPr lang="en-US" i="1" dirty="0" err="1" smtClean="0"/>
              <a:t>b</a:t>
            </a:r>
            <a:r>
              <a:rPr lang="en-US" i="1" dirty="0" smtClean="0"/>
              <a:t> </a:t>
            </a:r>
            <a:r>
              <a:rPr lang="en-US" dirty="0" smtClean="0"/>
              <a:t>such that </a:t>
            </a:r>
            <a:r>
              <a:rPr lang="en-US" i="1" dirty="0" smtClean="0"/>
              <a:t>a &gt; 1</a:t>
            </a:r>
          </a:p>
          <a:p>
            <a:pPr lvl="1"/>
            <a:endParaRPr lang="en-US" i="1" dirty="0" smtClean="0"/>
          </a:p>
          <a:p>
            <a:pPr lvl="1"/>
            <a:endParaRPr lang="en-US" i="1" dirty="0" smtClean="0"/>
          </a:p>
          <a:p>
            <a:pPr lvl="2"/>
            <a:r>
              <a:rPr lang="en-US" dirty="0" smtClean="0"/>
              <a:t>Which implies that </a:t>
            </a:r>
            <a:r>
              <a:rPr lang="en-US" i="1" dirty="0" err="1" smtClean="0"/>
              <a:t>n</a:t>
            </a:r>
            <a:r>
              <a:rPr lang="en-US" i="1" baseline="30000" dirty="0" err="1" smtClean="0"/>
              <a:t>b</a:t>
            </a:r>
            <a:r>
              <a:rPr lang="en-US" i="1" dirty="0" smtClean="0"/>
              <a:t> = </a:t>
            </a:r>
            <a:r>
              <a:rPr lang="en-US" i="1" dirty="0" err="1" smtClean="0"/>
              <a:t>o(a</a:t>
            </a:r>
            <a:r>
              <a:rPr lang="en-US" i="1" baseline="30000" dirty="0" err="1" smtClean="0"/>
              <a:t>n</a:t>
            </a:r>
            <a:r>
              <a:rPr lang="en-US" i="1" dirty="0" smtClean="0"/>
              <a:t>)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 all real </a:t>
            </a:r>
            <a:r>
              <a:rPr lang="en-US" i="1" dirty="0" err="1" smtClean="0"/>
              <a:t>x</a:t>
            </a:r>
            <a:r>
              <a:rPr lang="en-US" dirty="0" smtClean="0"/>
              <a:t>, </a:t>
            </a:r>
            <a:r>
              <a:rPr lang="en-US" i="1" dirty="0" smtClean="0"/>
              <a:t>e</a:t>
            </a:r>
            <a:r>
              <a:rPr lang="en-US" i="1" baseline="30000" dirty="0" smtClean="0"/>
              <a:t>x</a:t>
            </a:r>
            <a:r>
              <a:rPr lang="en-US" i="1" dirty="0" smtClean="0"/>
              <a:t> ≥ 1 + </a:t>
            </a:r>
            <a:r>
              <a:rPr lang="en-US" i="1" dirty="0" err="1" smtClean="0"/>
              <a:t>x</a:t>
            </a:r>
            <a:r>
              <a:rPr lang="en-US" i="1" dirty="0" smtClean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5240" y="4376058"/>
            <a:ext cx="1714500" cy="8636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 Notations and Common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" y="1405128"/>
            <a:ext cx="8229600" cy="4525963"/>
          </a:xfrm>
        </p:spPr>
        <p:txBody>
          <a:bodyPr/>
          <a:lstStyle/>
          <a:p>
            <a:r>
              <a:rPr lang="en-US" b="1" dirty="0" smtClean="0"/>
              <a:t>Logarithms</a:t>
            </a:r>
            <a:endParaRPr lang="en-US" dirty="0" smtClean="0"/>
          </a:p>
          <a:p>
            <a:pPr lvl="1"/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 = log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(binary logarithm).</a:t>
            </a:r>
          </a:p>
          <a:p>
            <a:pPr lvl="1"/>
            <a:r>
              <a:rPr lang="en-US" dirty="0" err="1" smtClean="0"/>
              <a:t>ln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 = log</a:t>
            </a:r>
            <a:r>
              <a:rPr lang="en-US" baseline="-25000" dirty="0" smtClean="0"/>
              <a:t>e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(natural logarithm). </a:t>
            </a:r>
          </a:p>
          <a:p>
            <a:pPr lvl="1"/>
            <a:r>
              <a:rPr lang="en-US" dirty="0" err="1" smtClean="0"/>
              <a:t>lg</a:t>
            </a:r>
            <a:r>
              <a:rPr lang="en-US" i="1" baseline="30000" dirty="0" err="1" smtClean="0"/>
              <a:t>k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 = (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 err="1" smtClean="0"/>
              <a:t>)</a:t>
            </a:r>
            <a:r>
              <a:rPr lang="en-US" i="1" baseline="30000" dirty="0" err="1" smtClean="0"/>
              <a:t>k</a:t>
            </a:r>
            <a:r>
              <a:rPr lang="en-US" i="1" baseline="30000" dirty="0" smtClean="0"/>
              <a:t> </a:t>
            </a:r>
            <a:r>
              <a:rPr lang="en-US" dirty="0" smtClean="0"/>
              <a:t>(exponentiation).</a:t>
            </a:r>
          </a:p>
          <a:p>
            <a:pPr lvl="1"/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 = </a:t>
            </a:r>
            <a:r>
              <a:rPr lang="en-US" dirty="0" err="1" smtClean="0"/>
              <a:t>lg(lg</a:t>
            </a:r>
            <a:r>
              <a:rPr lang="en-US" dirty="0" smtClean="0"/>
              <a:t> </a:t>
            </a:r>
            <a:r>
              <a:rPr lang="en-US" i="1" dirty="0" err="1" smtClean="0"/>
              <a:t>n</a:t>
            </a:r>
            <a:r>
              <a:rPr lang="en-US" dirty="0" smtClean="0"/>
              <a:t>) (composition).</a:t>
            </a:r>
          </a:p>
          <a:p>
            <a:pPr lvl="1"/>
            <a:r>
              <a:rPr lang="en-US" dirty="0" smtClean="0"/>
              <a:t>Useful identities for all real </a:t>
            </a:r>
            <a:r>
              <a:rPr lang="en-US" i="1" dirty="0" smtClean="0"/>
              <a:t>a &gt; 0,  </a:t>
            </a:r>
            <a:r>
              <a:rPr lang="en-US" i="1" dirty="0" err="1" smtClean="0"/>
              <a:t>b</a:t>
            </a:r>
            <a:r>
              <a:rPr lang="en-US" i="1" dirty="0" smtClean="0"/>
              <a:t> &gt; 0, </a:t>
            </a:r>
            <a:r>
              <a:rPr lang="en-US" i="1" dirty="0" err="1" smtClean="0"/>
              <a:t>c</a:t>
            </a:r>
            <a:r>
              <a:rPr lang="en-US" i="1" dirty="0" smtClean="0"/>
              <a:t> &gt; 0 </a:t>
            </a:r>
            <a:r>
              <a:rPr lang="en-US" dirty="0" smtClean="0"/>
              <a:t>and logarithm bases not 0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3479" y="3810000"/>
            <a:ext cx="3393761" cy="3026868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Standard Notations and Common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Factorials</a:t>
            </a:r>
          </a:p>
          <a:p>
            <a:pPr lvl="2"/>
            <a:r>
              <a:rPr lang="en-US" i="1" dirty="0" err="1" smtClean="0"/>
              <a:t>n</a:t>
            </a:r>
            <a:r>
              <a:rPr lang="en-US" i="1" dirty="0" smtClean="0"/>
              <a:t>!</a:t>
            </a:r>
            <a:r>
              <a:rPr lang="en-US" dirty="0" smtClean="0"/>
              <a:t> = 1 ⋅ 2 ⋅ 3 ⋅ … ⋅ </a:t>
            </a:r>
            <a:r>
              <a:rPr lang="en-US" i="1" dirty="0" err="1" smtClean="0"/>
              <a:t>n</a:t>
            </a:r>
            <a:endParaRPr lang="en-US" i="1" dirty="0" smtClean="0"/>
          </a:p>
          <a:p>
            <a:pPr lvl="2"/>
            <a:r>
              <a:rPr lang="en-US" dirty="0" smtClean="0"/>
              <a:t>Special case 0! = 1.</a:t>
            </a:r>
          </a:p>
          <a:p>
            <a:pPr lvl="1"/>
            <a:r>
              <a:rPr lang="en-US" dirty="0" smtClean="0"/>
              <a:t>A weak upper bound on the factorial is </a:t>
            </a:r>
            <a:r>
              <a:rPr lang="en-US" i="1" dirty="0" smtClean="0"/>
              <a:t>n</a:t>
            </a:r>
            <a:r>
              <a:rPr lang="en-US" i="1" dirty="0" smtClean="0"/>
              <a:t>!</a:t>
            </a:r>
            <a:r>
              <a:rPr lang="en-US" i="1" dirty="0" smtClean="0"/>
              <a:t> ≤</a:t>
            </a:r>
            <a:r>
              <a:rPr lang="en-US" i="1" dirty="0" err="1" smtClean="0"/>
              <a:t>n</a:t>
            </a:r>
            <a:r>
              <a:rPr lang="en-US" i="1" baseline="30000" dirty="0" err="1" smtClean="0"/>
              <a:t>n</a:t>
            </a:r>
            <a:r>
              <a:rPr lang="en-US" dirty="0" smtClean="0"/>
              <a:t> </a:t>
            </a:r>
            <a:r>
              <a:rPr lang="en-US" dirty="0" smtClean="0"/>
              <a:t>since the </a:t>
            </a:r>
            <a:r>
              <a:rPr lang="en-US" b="1" dirty="0" err="1" smtClean="0"/>
              <a:t>Stirling’s</a:t>
            </a:r>
            <a:r>
              <a:rPr lang="en-US" b="1" dirty="0" smtClean="0"/>
              <a:t> approximation </a:t>
            </a:r>
            <a:r>
              <a:rPr lang="en-US" dirty="0" smtClean="0"/>
              <a:t>says that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i="1" dirty="0" smtClean="0"/>
              <a:t>n! </a:t>
            </a:r>
            <a:r>
              <a:rPr lang="en-US" i="1" dirty="0" smtClean="0"/>
              <a:t>≤ </a:t>
            </a:r>
            <a:r>
              <a:rPr lang="en-US" i="1" dirty="0" err="1" smtClean="0"/>
              <a:t>n</a:t>
            </a:r>
            <a:r>
              <a:rPr lang="en-US" i="1" baseline="30000" dirty="0" err="1" smtClean="0"/>
              <a:t>n</a:t>
            </a:r>
            <a:r>
              <a:rPr lang="en-US" dirty="0" smtClean="0"/>
              <a:t> the </a:t>
            </a:r>
            <a:r>
              <a:rPr lang="en-US" dirty="0" err="1" smtClean="0"/>
              <a:t>lg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!) </a:t>
            </a:r>
            <a:r>
              <a:rPr lang="en-US" i="1" dirty="0" smtClean="0"/>
              <a:t>≤ </a:t>
            </a:r>
            <a:r>
              <a:rPr lang="en-US" i="1" dirty="0" err="1" smtClean="0"/>
              <a:t>lg</a:t>
            </a:r>
            <a:r>
              <a:rPr lang="en-US" i="1" dirty="0" smtClean="0"/>
              <a:t> </a:t>
            </a:r>
            <a:r>
              <a:rPr lang="en-US" i="1" dirty="0" err="1" smtClean="0"/>
              <a:t>n</a:t>
            </a:r>
            <a:r>
              <a:rPr lang="en-US" i="1" baseline="30000" dirty="0" err="1" smtClean="0"/>
              <a:t>n</a:t>
            </a:r>
            <a:r>
              <a:rPr lang="en-US" dirty="0" smtClean="0"/>
              <a:t>  i.e. </a:t>
            </a:r>
            <a:r>
              <a:rPr lang="en-US" dirty="0" err="1" smtClean="0"/>
              <a:t>lg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!) </a:t>
            </a:r>
            <a:r>
              <a:rPr lang="en-US" dirty="0" smtClean="0"/>
              <a:t>= Θ </a:t>
            </a:r>
            <a:r>
              <a:rPr lang="en-US" dirty="0" smtClean="0"/>
              <a:t>(</a:t>
            </a:r>
            <a:r>
              <a:rPr lang="en-US" i="1" dirty="0" smtClean="0"/>
              <a:t>n </a:t>
            </a:r>
            <a:r>
              <a:rPr lang="en-US" dirty="0" err="1" smtClean="0"/>
              <a:t>lg</a:t>
            </a:r>
            <a:r>
              <a:rPr lang="en-US" dirty="0" smtClean="0"/>
              <a:t> </a:t>
            </a:r>
            <a:r>
              <a:rPr lang="en-US" i="1" dirty="0" smtClean="0"/>
              <a:t>n</a:t>
            </a:r>
            <a:r>
              <a:rPr lang="en-US" dirty="0" smtClean="0"/>
              <a:t>).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8961" y="3467341"/>
            <a:ext cx="5343360" cy="1165549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Divide and Conquer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Reading:</a:t>
            </a:r>
          </a:p>
          <a:p>
            <a:pPr lvl="1"/>
            <a:r>
              <a:rPr lang="en-US" dirty="0" smtClean="0"/>
              <a:t>Read Chapter 4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Asymptotic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O-notation</a:t>
            </a:r>
          </a:p>
          <a:p>
            <a:pPr lvl="1"/>
            <a:r>
              <a:rPr lang="en-US" i="1" dirty="0" err="1" smtClean="0"/>
              <a:t>O(g(n</a:t>
            </a:r>
            <a:r>
              <a:rPr lang="en-US" i="1" dirty="0" smtClean="0"/>
              <a:t>)) = { </a:t>
            </a:r>
            <a:r>
              <a:rPr lang="en-US" i="1" dirty="0" err="1" smtClean="0"/>
              <a:t>f(n</a:t>
            </a:r>
            <a:r>
              <a:rPr lang="en-US" i="1" dirty="0" smtClean="0"/>
              <a:t>)</a:t>
            </a:r>
            <a:r>
              <a:rPr lang="en-US" dirty="0" smtClean="0"/>
              <a:t>: there exist positive constants </a:t>
            </a:r>
            <a:r>
              <a:rPr lang="en-US" i="1" dirty="0" err="1" smtClean="0"/>
              <a:t>c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i="1" dirty="0" smtClean="0"/>
              <a:t> </a:t>
            </a:r>
            <a:r>
              <a:rPr lang="en-US" dirty="0" smtClean="0"/>
              <a:t>such that 0 ≤ </a:t>
            </a:r>
            <a:r>
              <a:rPr lang="en-US" i="1" dirty="0" err="1" smtClean="0"/>
              <a:t>f(n</a:t>
            </a:r>
            <a:r>
              <a:rPr lang="en-US" i="1" dirty="0" smtClean="0"/>
              <a:t>) ≤ </a:t>
            </a:r>
            <a:r>
              <a:rPr lang="en-US" i="1" dirty="0" err="1" smtClean="0"/>
              <a:t>c</a:t>
            </a:r>
            <a:r>
              <a:rPr lang="en-US" i="1" dirty="0" smtClean="0"/>
              <a:t> </a:t>
            </a:r>
            <a:r>
              <a:rPr lang="en-US" i="1" dirty="0" err="1" smtClean="0"/>
              <a:t>g(n</a:t>
            </a:r>
            <a:r>
              <a:rPr lang="en-US" i="1" dirty="0" smtClean="0"/>
              <a:t>) </a:t>
            </a:r>
            <a:r>
              <a:rPr lang="en-US" dirty="0" smtClean="0"/>
              <a:t>for all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≥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i="1" dirty="0" smtClean="0"/>
              <a:t> }.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3842" y="3275050"/>
            <a:ext cx="3556000" cy="34163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Asymptotic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g(n)</a:t>
            </a:r>
            <a:r>
              <a:rPr lang="en-US" dirty="0" smtClean="0"/>
              <a:t> is an </a:t>
            </a:r>
            <a:r>
              <a:rPr lang="en-US" b="1" dirty="0" smtClean="0"/>
              <a:t>asymptotic upper bound </a:t>
            </a:r>
            <a:r>
              <a:rPr lang="en-US" dirty="0" smtClean="0"/>
              <a:t>for </a:t>
            </a:r>
            <a:r>
              <a:rPr lang="en-US" i="1" dirty="0" smtClean="0"/>
              <a:t>f(n</a:t>
            </a:r>
            <a:r>
              <a:rPr lang="en-US" i="1" dirty="0" smtClean="0"/>
              <a:t>)</a:t>
            </a:r>
          </a:p>
          <a:p>
            <a:r>
              <a:rPr lang="en-US" dirty="0" smtClean="0"/>
              <a:t>If </a:t>
            </a:r>
            <a:r>
              <a:rPr lang="en-US" i="1" dirty="0" smtClean="0"/>
              <a:t>f(n)</a:t>
            </a:r>
            <a:r>
              <a:rPr lang="en-US" dirty="0" smtClean="0"/>
              <a:t> ∈</a:t>
            </a:r>
            <a:r>
              <a:rPr lang="en-US" i="1" dirty="0" smtClean="0"/>
              <a:t>O(g(n))</a:t>
            </a:r>
            <a:r>
              <a:rPr lang="en-US" dirty="0" smtClean="0"/>
              <a:t>, we write </a:t>
            </a:r>
            <a:r>
              <a:rPr lang="en-US" i="1" dirty="0" smtClean="0"/>
              <a:t>f(n)</a:t>
            </a:r>
            <a:r>
              <a:rPr lang="en-US" dirty="0" smtClean="0"/>
              <a:t> = </a:t>
            </a:r>
            <a:r>
              <a:rPr lang="en-US" i="1" dirty="0" smtClean="0"/>
              <a:t>O(g(n</a:t>
            </a:r>
            <a:r>
              <a:rPr lang="en-US" i="1" dirty="0" smtClean="0"/>
              <a:t>))</a:t>
            </a:r>
          </a:p>
          <a:p>
            <a:pPr marL="603504" lvl="2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i="1" dirty="0" smtClean="0"/>
              <a:t>There is no claim how tight the </a:t>
            </a:r>
            <a:r>
              <a:rPr lang="en-US" i="1" dirty="0" smtClean="0"/>
              <a:t>upper bound </a:t>
            </a:r>
            <a:r>
              <a:rPr lang="en-US" i="1" dirty="0" smtClean="0"/>
              <a:t>is</a:t>
            </a:r>
            <a:r>
              <a:rPr lang="en-US" i="1" dirty="0" smtClean="0"/>
              <a:t>!</a:t>
            </a:r>
          </a:p>
          <a:p>
            <a:pPr marL="603504" lvl="2" indent="-256032">
              <a:spcBef>
                <a:spcPts val="400"/>
              </a:spcBef>
              <a:buSzPct val="68000"/>
              <a:buNone/>
            </a:pPr>
            <a:endParaRPr lang="en-US" i="1" dirty="0" smtClean="0"/>
          </a:p>
          <a:p>
            <a:r>
              <a:rPr lang="en-US" dirty="0" smtClean="0"/>
              <a:t>Example</a:t>
            </a:r>
          </a:p>
          <a:p>
            <a:pPr lvl="1"/>
            <a:r>
              <a:rPr lang="en-US" i="1" dirty="0" smtClean="0"/>
              <a:t>2n</a:t>
            </a:r>
            <a:r>
              <a:rPr lang="en-US" i="1" baseline="30000" dirty="0" smtClean="0"/>
              <a:t>2</a:t>
            </a:r>
            <a:r>
              <a:rPr lang="en-US" dirty="0" smtClean="0"/>
              <a:t> = </a:t>
            </a:r>
            <a:r>
              <a:rPr lang="en-US" i="1" dirty="0" smtClean="0"/>
              <a:t>O(n</a:t>
            </a:r>
            <a:r>
              <a:rPr lang="en-US" i="1" baseline="30000" dirty="0" smtClean="0"/>
              <a:t>3</a:t>
            </a:r>
            <a:r>
              <a:rPr lang="en-US" i="1" dirty="0" smtClean="0"/>
              <a:t>) </a:t>
            </a:r>
            <a:r>
              <a:rPr lang="en-US" dirty="0" smtClean="0"/>
              <a:t>with </a:t>
            </a:r>
            <a:r>
              <a:rPr lang="en-US" i="1" dirty="0" err="1" smtClean="0"/>
              <a:t>c</a:t>
            </a:r>
            <a:r>
              <a:rPr lang="en-US" dirty="0" smtClean="0"/>
              <a:t> = 1 and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dirty="0" smtClean="0"/>
              <a:t> = 2.</a:t>
            </a:r>
          </a:p>
          <a:p>
            <a:r>
              <a:rPr lang="en-US" dirty="0" smtClean="0"/>
              <a:t>Examples of functions in </a:t>
            </a:r>
            <a:r>
              <a:rPr lang="en-US" i="1" dirty="0" smtClean="0"/>
              <a:t>O(n</a:t>
            </a:r>
            <a:r>
              <a:rPr lang="en-US" i="1" baseline="30000" dirty="0" smtClean="0"/>
              <a:t>2</a:t>
            </a:r>
            <a:r>
              <a:rPr lang="en-US" i="1" dirty="0" smtClean="0"/>
              <a:t>)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371" y="4729163"/>
            <a:ext cx="2413000" cy="1397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4729163"/>
            <a:ext cx="1765300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Ω</a:t>
            </a:r>
            <a:r>
              <a:rPr lang="en-US" dirty="0" smtClean="0"/>
              <a:t>-Notation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Ω(g(n</a:t>
            </a:r>
            <a:r>
              <a:rPr lang="en-US" i="1" dirty="0" smtClean="0"/>
              <a:t>)) = { </a:t>
            </a:r>
            <a:r>
              <a:rPr lang="en-US" i="1" dirty="0" err="1" smtClean="0"/>
              <a:t>f(n</a:t>
            </a:r>
            <a:r>
              <a:rPr lang="en-US" i="1" dirty="0" smtClean="0"/>
              <a:t>)</a:t>
            </a:r>
            <a:r>
              <a:rPr lang="en-US" dirty="0" smtClean="0"/>
              <a:t>: there exist positive constants </a:t>
            </a:r>
            <a:r>
              <a:rPr lang="en-US" i="1" dirty="0" err="1" smtClean="0"/>
              <a:t>c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i="1" dirty="0" smtClean="0"/>
              <a:t> </a:t>
            </a:r>
            <a:r>
              <a:rPr lang="en-US" dirty="0" smtClean="0"/>
              <a:t>such that 0 ≤ </a:t>
            </a:r>
            <a:r>
              <a:rPr lang="en-US" i="1" dirty="0" err="1" smtClean="0"/>
              <a:t>c</a:t>
            </a:r>
            <a:r>
              <a:rPr lang="en-US" i="1" dirty="0" smtClean="0"/>
              <a:t> </a:t>
            </a:r>
            <a:r>
              <a:rPr lang="en-US" i="1" dirty="0" err="1" smtClean="0"/>
              <a:t>g(n</a:t>
            </a:r>
            <a:r>
              <a:rPr lang="en-US" i="1" dirty="0" smtClean="0"/>
              <a:t>) ≤ </a:t>
            </a:r>
            <a:r>
              <a:rPr lang="en-US" i="1" dirty="0" err="1" smtClean="0"/>
              <a:t>f(n</a:t>
            </a:r>
            <a:r>
              <a:rPr lang="en-US" i="1" dirty="0" smtClean="0"/>
              <a:t>) </a:t>
            </a:r>
            <a:r>
              <a:rPr lang="en-US" dirty="0" smtClean="0"/>
              <a:t>for all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≥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i="1" dirty="0" smtClean="0"/>
              <a:t> }.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785" y="3087352"/>
            <a:ext cx="3517900" cy="3454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Ω</a:t>
            </a:r>
            <a:r>
              <a:rPr lang="en-US" dirty="0" smtClean="0"/>
              <a:t>-Notation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g(n</a:t>
            </a:r>
            <a:r>
              <a:rPr lang="en-US" i="1" dirty="0" smtClean="0"/>
              <a:t>)</a:t>
            </a:r>
            <a:r>
              <a:rPr lang="en-US" dirty="0" smtClean="0"/>
              <a:t> is an </a:t>
            </a:r>
            <a:r>
              <a:rPr lang="en-US" b="1" dirty="0" smtClean="0"/>
              <a:t>asymptotic lower bound </a:t>
            </a:r>
            <a:r>
              <a:rPr lang="en-US" dirty="0" smtClean="0"/>
              <a:t>for </a:t>
            </a:r>
            <a:r>
              <a:rPr lang="en-US" i="1" dirty="0" err="1" smtClean="0"/>
              <a:t>f(n</a:t>
            </a:r>
            <a:r>
              <a:rPr lang="en-US" i="1" dirty="0" smtClean="0"/>
              <a:t>).</a:t>
            </a:r>
          </a:p>
          <a:p>
            <a:r>
              <a:rPr lang="en-US" b="1" dirty="0" smtClean="0"/>
              <a:t>Example</a:t>
            </a:r>
          </a:p>
          <a:p>
            <a:pPr lvl="1"/>
            <a:r>
              <a:rPr lang="en-US" i="1" dirty="0" smtClean="0"/>
              <a:t>√</a:t>
            </a:r>
            <a:r>
              <a:rPr lang="en-US" i="1" dirty="0" err="1" smtClean="0"/>
              <a:t>n</a:t>
            </a:r>
            <a:r>
              <a:rPr lang="en-US" i="1" dirty="0" smtClean="0"/>
              <a:t> = </a:t>
            </a:r>
            <a:r>
              <a:rPr lang="en-US" i="1" dirty="0" err="1" smtClean="0"/>
              <a:t>Ω(lg</a:t>
            </a:r>
            <a:r>
              <a:rPr lang="en-US" i="1" dirty="0" smtClean="0"/>
              <a:t> </a:t>
            </a:r>
            <a:r>
              <a:rPr lang="en-US" i="1" dirty="0" err="1" smtClean="0"/>
              <a:t>n</a:t>
            </a:r>
            <a:r>
              <a:rPr lang="en-US" i="1" dirty="0" smtClean="0"/>
              <a:t>) </a:t>
            </a:r>
            <a:r>
              <a:rPr lang="en-US" dirty="0" smtClean="0"/>
              <a:t>with </a:t>
            </a:r>
            <a:r>
              <a:rPr lang="en-US" i="1" dirty="0" err="1" smtClean="0"/>
              <a:t>c</a:t>
            </a:r>
            <a:r>
              <a:rPr lang="en-US" dirty="0" smtClean="0"/>
              <a:t> = 1 and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dirty="0" smtClean="0"/>
              <a:t> = 16.</a:t>
            </a:r>
          </a:p>
          <a:p>
            <a:r>
              <a:rPr lang="en-US" dirty="0" smtClean="0"/>
              <a:t>Examples of functions in </a:t>
            </a:r>
            <a:r>
              <a:rPr lang="en-US" i="1" dirty="0" smtClean="0"/>
              <a:t>Ω(n</a:t>
            </a:r>
            <a:r>
              <a:rPr lang="en-US" i="1" baseline="30000" dirty="0" smtClean="0"/>
              <a:t>2</a:t>
            </a:r>
            <a:r>
              <a:rPr lang="en-US" i="1" dirty="0" smtClean="0"/>
              <a:t>)</a:t>
            </a:r>
            <a:endParaRPr lang="en-US" dirty="0" smtClean="0"/>
          </a:p>
          <a:p>
            <a:pPr lvl="1"/>
            <a:endParaRPr lang="en-US" i="1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134" y="4127417"/>
            <a:ext cx="2146300" cy="17399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6247" y="4419517"/>
            <a:ext cx="1739900" cy="1447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Θ</a:t>
            </a:r>
            <a:r>
              <a:rPr lang="en-US" dirty="0" smtClean="0"/>
              <a:t>-Notation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Θ</a:t>
            </a:r>
            <a:r>
              <a:rPr lang="en-US" dirty="0" smtClean="0"/>
              <a:t>-notation: </a:t>
            </a:r>
            <a:r>
              <a:rPr lang="en-US" dirty="0" err="1" smtClean="0"/>
              <a:t>Θ</a:t>
            </a:r>
            <a:r>
              <a:rPr lang="en-US" i="1" dirty="0" err="1" smtClean="0"/>
              <a:t>(g(n</a:t>
            </a:r>
            <a:r>
              <a:rPr lang="en-US" i="1" dirty="0" smtClean="0"/>
              <a:t>)) = { </a:t>
            </a:r>
            <a:r>
              <a:rPr lang="en-US" i="1" dirty="0" err="1" smtClean="0"/>
              <a:t>f(n</a:t>
            </a:r>
            <a:r>
              <a:rPr lang="en-US" i="1" dirty="0" smtClean="0"/>
              <a:t>)</a:t>
            </a:r>
            <a:r>
              <a:rPr lang="en-US" dirty="0" smtClean="0"/>
              <a:t>: there exist positive constants </a:t>
            </a:r>
            <a:r>
              <a:rPr lang="en-US" i="1" dirty="0" smtClean="0"/>
              <a:t>c</a:t>
            </a:r>
            <a:r>
              <a:rPr lang="en-US" i="1" baseline="-25000" dirty="0" smtClean="0"/>
              <a:t>1</a:t>
            </a:r>
            <a:r>
              <a:rPr lang="en-US" i="1" dirty="0" smtClean="0"/>
              <a:t>, c</a:t>
            </a:r>
            <a:r>
              <a:rPr lang="en-US" i="1" baseline="-25000" dirty="0" smtClean="0"/>
              <a:t>2</a:t>
            </a:r>
            <a:r>
              <a:rPr lang="en-US" i="1" dirty="0" smtClean="0"/>
              <a:t> </a:t>
            </a:r>
            <a:r>
              <a:rPr lang="en-US" dirty="0" smtClean="0"/>
              <a:t>and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i="1" dirty="0" smtClean="0"/>
              <a:t> </a:t>
            </a:r>
            <a:r>
              <a:rPr lang="en-US" dirty="0" smtClean="0"/>
              <a:t>such that 0 ≤ </a:t>
            </a:r>
            <a:r>
              <a:rPr lang="en-US" i="1" dirty="0" smtClean="0"/>
              <a:t>c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i="1" dirty="0" err="1" smtClean="0"/>
              <a:t>g(n</a:t>
            </a:r>
            <a:r>
              <a:rPr lang="en-US" i="1" dirty="0" smtClean="0"/>
              <a:t>) ≤ </a:t>
            </a:r>
            <a:r>
              <a:rPr lang="en-US" i="1" dirty="0" err="1" smtClean="0"/>
              <a:t>f(n</a:t>
            </a:r>
            <a:r>
              <a:rPr lang="en-US" i="1" dirty="0" smtClean="0"/>
              <a:t>) </a:t>
            </a:r>
            <a:r>
              <a:rPr lang="en-US" dirty="0" smtClean="0"/>
              <a:t>≤ </a:t>
            </a:r>
            <a:r>
              <a:rPr lang="en-US" i="1" dirty="0" smtClean="0"/>
              <a:t>c</a:t>
            </a:r>
            <a:r>
              <a:rPr lang="en-US" i="1" baseline="-25000" dirty="0" smtClean="0"/>
              <a:t>2</a:t>
            </a:r>
            <a:r>
              <a:rPr lang="en-US" i="1" dirty="0" smtClean="0"/>
              <a:t> </a:t>
            </a:r>
            <a:r>
              <a:rPr lang="en-US" i="1" dirty="0" err="1" smtClean="0"/>
              <a:t>g(n</a:t>
            </a:r>
            <a:r>
              <a:rPr lang="en-US" i="1" dirty="0" smtClean="0"/>
              <a:t>) </a:t>
            </a:r>
            <a:r>
              <a:rPr lang="en-US" dirty="0" smtClean="0"/>
              <a:t>for all </a:t>
            </a:r>
            <a:r>
              <a:rPr lang="en-US" i="1" dirty="0" err="1" smtClean="0"/>
              <a:t>n</a:t>
            </a:r>
            <a:r>
              <a:rPr lang="en-US" i="1" dirty="0" smtClean="0"/>
              <a:t> </a:t>
            </a:r>
            <a:r>
              <a:rPr lang="en-US" dirty="0" smtClean="0"/>
              <a:t>≥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i="1" dirty="0" smtClean="0"/>
              <a:t> }.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2922" y="3180492"/>
            <a:ext cx="3606800" cy="3479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Θ</a:t>
            </a:r>
            <a:r>
              <a:rPr lang="en-US" dirty="0" smtClean="0"/>
              <a:t>-Notation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473440" cy="4767072"/>
          </a:xfrm>
        </p:spPr>
        <p:txBody>
          <a:bodyPr>
            <a:normAutofit lnSpcReduction="10000"/>
          </a:bodyPr>
          <a:lstStyle/>
          <a:p>
            <a:r>
              <a:rPr lang="en-US" i="1" dirty="0" err="1" smtClean="0"/>
              <a:t>g(n</a:t>
            </a:r>
            <a:r>
              <a:rPr lang="en-US" i="1" dirty="0" smtClean="0"/>
              <a:t>)</a:t>
            </a:r>
            <a:r>
              <a:rPr lang="en-US" dirty="0" smtClean="0"/>
              <a:t> is an </a:t>
            </a:r>
            <a:r>
              <a:rPr lang="en-US" b="1" dirty="0" smtClean="0"/>
              <a:t>asymptotically tight bound </a:t>
            </a:r>
            <a:r>
              <a:rPr lang="en-US" dirty="0" smtClean="0"/>
              <a:t>for </a:t>
            </a:r>
            <a:r>
              <a:rPr lang="en-US" i="1" dirty="0" err="1" smtClean="0"/>
              <a:t>f(n</a:t>
            </a:r>
            <a:r>
              <a:rPr lang="en-US" i="1" dirty="0" smtClean="0"/>
              <a:t>).</a:t>
            </a:r>
          </a:p>
          <a:p>
            <a:r>
              <a:rPr lang="en-US" b="1" dirty="0" smtClean="0"/>
              <a:t>Example</a:t>
            </a:r>
          </a:p>
          <a:p>
            <a:pPr lvl="1"/>
            <a:r>
              <a:rPr lang="en-US" i="1" dirty="0" smtClean="0"/>
              <a:t>½ n</a:t>
            </a:r>
            <a:r>
              <a:rPr lang="en-US" i="1" baseline="30000" dirty="0" smtClean="0"/>
              <a:t>2</a:t>
            </a:r>
            <a:r>
              <a:rPr lang="en-US" i="1" dirty="0" smtClean="0"/>
              <a:t>  </a:t>
            </a:r>
            <a:r>
              <a:rPr lang="en-US" dirty="0" smtClean="0"/>
              <a:t>- </a:t>
            </a:r>
            <a:r>
              <a:rPr lang="en-US" i="1" dirty="0" smtClean="0"/>
              <a:t>3</a:t>
            </a:r>
            <a:r>
              <a:rPr lang="en-US" i="1" dirty="0" smtClean="0"/>
              <a:t>n </a:t>
            </a:r>
            <a:r>
              <a:rPr lang="en-US" i="1" dirty="0" smtClean="0"/>
              <a:t>= Θ(n</a:t>
            </a:r>
            <a:r>
              <a:rPr lang="en-US" i="1" baseline="30000" dirty="0" smtClean="0"/>
              <a:t>2</a:t>
            </a:r>
            <a:r>
              <a:rPr lang="en-US" i="1" dirty="0" smtClean="0"/>
              <a:t>) </a:t>
            </a:r>
            <a:r>
              <a:rPr lang="en-US" dirty="0" smtClean="0"/>
              <a:t>with </a:t>
            </a:r>
            <a:r>
              <a:rPr lang="en-US" i="1" dirty="0" smtClean="0"/>
              <a:t>c</a:t>
            </a:r>
            <a:r>
              <a:rPr lang="en-US" i="1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/>
              <a:t>≤ 1/14, </a:t>
            </a:r>
            <a:r>
              <a:rPr lang="en-US" i="1" dirty="0" smtClean="0"/>
              <a:t>c</a:t>
            </a:r>
            <a:r>
              <a:rPr lang="en-US" i="1" baseline="-25000" dirty="0" smtClean="0"/>
              <a:t>2</a:t>
            </a:r>
            <a:r>
              <a:rPr lang="en-US" dirty="0" smtClean="0"/>
              <a:t> = ½ and </a:t>
            </a:r>
            <a:r>
              <a:rPr lang="en-US" i="1" dirty="0" smtClean="0"/>
              <a:t>n</a:t>
            </a:r>
            <a:r>
              <a:rPr lang="en-US" i="1" baseline="-25000" dirty="0" smtClean="0"/>
              <a:t>0</a:t>
            </a:r>
            <a:r>
              <a:rPr lang="en-US" dirty="0" smtClean="0"/>
              <a:t> </a:t>
            </a:r>
            <a:r>
              <a:rPr lang="en-US" dirty="0" smtClean="0"/>
              <a:t>= 7.</a:t>
            </a:r>
          </a:p>
          <a:p>
            <a:pPr lvl="2"/>
            <a:r>
              <a:rPr lang="en-US" i="1" dirty="0" smtClean="0"/>
              <a:t>½ n</a:t>
            </a:r>
            <a:r>
              <a:rPr lang="en-US" i="1" baseline="30000" dirty="0" smtClean="0"/>
              <a:t>2</a:t>
            </a:r>
            <a:r>
              <a:rPr lang="en-US" i="1" dirty="0" smtClean="0"/>
              <a:t>  </a:t>
            </a:r>
            <a:r>
              <a:rPr lang="en-US" dirty="0" smtClean="0"/>
              <a:t>- </a:t>
            </a:r>
            <a:r>
              <a:rPr lang="en-US" i="1" dirty="0" smtClean="0"/>
              <a:t>3n</a:t>
            </a:r>
            <a:r>
              <a:rPr lang="en-US" dirty="0" smtClean="0"/>
              <a:t> </a:t>
            </a:r>
            <a:r>
              <a:rPr lang="en-US" dirty="0" smtClean="0"/>
              <a:t>≤ </a:t>
            </a:r>
            <a:r>
              <a:rPr lang="en-US" i="1" dirty="0" smtClean="0"/>
              <a:t>c</a:t>
            </a:r>
            <a:r>
              <a:rPr lang="en-US" i="1" baseline="-25000" dirty="0" smtClean="0"/>
              <a:t>2</a:t>
            </a:r>
            <a:r>
              <a:rPr lang="en-US" i="1" dirty="0" smtClean="0"/>
              <a:t>n</a:t>
            </a:r>
            <a:r>
              <a:rPr lang="en-US" i="1" baseline="30000" dirty="0" smtClean="0"/>
              <a:t>2    </a:t>
            </a:r>
            <a:r>
              <a:rPr lang="en-US" dirty="0" smtClean="0"/>
              <a:t>for</a:t>
            </a:r>
            <a:r>
              <a:rPr lang="en-US" i="1" dirty="0" smtClean="0"/>
              <a:t> c</a:t>
            </a:r>
            <a:r>
              <a:rPr lang="en-US" i="1" baseline="-25000" dirty="0" smtClean="0"/>
              <a:t>2</a:t>
            </a:r>
            <a:r>
              <a:rPr lang="en-US" dirty="0" smtClean="0"/>
              <a:t> = ½ is true for all </a:t>
            </a:r>
            <a:r>
              <a:rPr lang="en-US" i="1" dirty="0" smtClean="0"/>
              <a:t>n.</a:t>
            </a:r>
            <a:endParaRPr lang="en-US" i="1" baseline="30000" dirty="0" smtClean="0"/>
          </a:p>
          <a:p>
            <a:pPr lvl="2"/>
            <a:r>
              <a:rPr lang="en-US" i="1" dirty="0" smtClean="0"/>
              <a:t>c</a:t>
            </a:r>
            <a:r>
              <a:rPr lang="en-US" i="1" baseline="-25000" dirty="0" smtClean="0"/>
              <a:t>1</a:t>
            </a:r>
            <a:r>
              <a:rPr lang="en-US" i="1" dirty="0" smtClean="0"/>
              <a:t>n</a:t>
            </a:r>
            <a:r>
              <a:rPr lang="en-US" i="1" baseline="30000" dirty="0" smtClean="0"/>
              <a:t>2 </a:t>
            </a:r>
            <a:r>
              <a:rPr lang="en-US" dirty="0" smtClean="0"/>
              <a:t>≤</a:t>
            </a:r>
            <a:r>
              <a:rPr lang="en-US" i="1" baseline="30000" dirty="0" smtClean="0"/>
              <a:t> </a:t>
            </a:r>
            <a:r>
              <a:rPr lang="en-US" i="1" dirty="0" smtClean="0"/>
              <a:t>½ </a:t>
            </a:r>
            <a:r>
              <a:rPr lang="en-US" i="1" dirty="0" smtClean="0"/>
              <a:t>n</a:t>
            </a:r>
            <a:r>
              <a:rPr lang="en-US" i="1" baseline="30000" dirty="0" smtClean="0"/>
              <a:t>2</a:t>
            </a:r>
            <a:r>
              <a:rPr lang="en-US" i="1" dirty="0" smtClean="0"/>
              <a:t>  </a:t>
            </a:r>
            <a:r>
              <a:rPr lang="en-US" dirty="0" smtClean="0"/>
              <a:t>- </a:t>
            </a:r>
            <a:r>
              <a:rPr lang="en-US" i="1" dirty="0" smtClean="0"/>
              <a:t>3n   </a:t>
            </a:r>
            <a:r>
              <a:rPr lang="en-US" dirty="0" smtClean="0"/>
              <a:t>for</a:t>
            </a:r>
            <a:r>
              <a:rPr lang="en-US" i="1" dirty="0" smtClean="0"/>
              <a:t> c</a:t>
            </a:r>
            <a:r>
              <a:rPr lang="en-US" i="1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/>
              <a:t>= </a:t>
            </a:r>
            <a:r>
              <a:rPr lang="en-US" dirty="0" smtClean="0"/>
              <a:t>1/14 </a:t>
            </a:r>
            <a:r>
              <a:rPr lang="en-US" dirty="0" smtClean="0"/>
              <a:t>is true for </a:t>
            </a:r>
            <a:r>
              <a:rPr lang="en-US" i="1" dirty="0" smtClean="0"/>
              <a:t>n=7</a:t>
            </a:r>
          </a:p>
          <a:p>
            <a:pPr lvl="3"/>
            <a:r>
              <a:rPr lang="en-US" i="1" dirty="0" smtClean="0"/>
              <a:t>Remember that the constants MUST be positive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b="1" dirty="0" smtClean="0"/>
              <a:t>Theorem</a:t>
            </a:r>
          </a:p>
          <a:p>
            <a:pPr lvl="2"/>
            <a:r>
              <a:rPr lang="en-US" dirty="0" smtClean="0"/>
              <a:t>For any two </a:t>
            </a:r>
            <a:r>
              <a:rPr lang="en-US" dirty="0" smtClean="0"/>
              <a:t>functions </a:t>
            </a:r>
            <a:r>
              <a:rPr lang="en-US" i="1" dirty="0" smtClean="0"/>
              <a:t>f(n) </a:t>
            </a:r>
            <a:r>
              <a:rPr lang="en-US" dirty="0" smtClean="0"/>
              <a:t>and </a:t>
            </a:r>
            <a:r>
              <a:rPr lang="en-US" i="1" dirty="0" smtClean="0"/>
              <a:t>g(n), f(n</a:t>
            </a:r>
            <a:r>
              <a:rPr lang="en-US" i="1" dirty="0" smtClean="0"/>
              <a:t>) = Θ(g(n)) </a:t>
            </a:r>
            <a:r>
              <a:rPr lang="en-US" dirty="0" smtClean="0"/>
              <a:t>if and only if </a:t>
            </a:r>
            <a:r>
              <a:rPr lang="en-US" i="1" dirty="0" smtClean="0"/>
              <a:t>f = O(g(n)) </a:t>
            </a:r>
            <a:r>
              <a:rPr lang="en-US" dirty="0" smtClean="0"/>
              <a:t>and </a:t>
            </a:r>
            <a:r>
              <a:rPr lang="en-US" i="1" dirty="0" smtClean="0"/>
              <a:t>f = Ω(g(n)).</a:t>
            </a:r>
          </a:p>
          <a:p>
            <a:pPr lvl="3"/>
            <a:r>
              <a:rPr lang="en-US" dirty="0" smtClean="0"/>
              <a:t>Leading constants and low order terms don’t matter</a:t>
            </a:r>
            <a:r>
              <a:rPr lang="en-US" dirty="0" smtClean="0"/>
              <a:t>.</a:t>
            </a:r>
          </a:p>
          <a:p>
            <a:pPr lvl="3"/>
            <a:r>
              <a:rPr lang="en-US" dirty="0" smtClean="0"/>
              <a:t>Ex. </a:t>
            </a:r>
            <a:r>
              <a:rPr lang="en-US" i="1" dirty="0" smtClean="0"/>
              <a:t>an</a:t>
            </a:r>
            <a:r>
              <a:rPr lang="en-US" i="1" baseline="30000" dirty="0" smtClean="0"/>
              <a:t>2</a:t>
            </a:r>
            <a:r>
              <a:rPr lang="en-US" i="1" dirty="0" smtClean="0"/>
              <a:t>+bn+c= Θ(n</a:t>
            </a:r>
            <a:r>
              <a:rPr lang="en-US" i="1" baseline="30000" dirty="0" smtClean="0"/>
              <a:t>2</a:t>
            </a:r>
            <a:r>
              <a:rPr lang="en-US" i="1" dirty="0" smtClean="0"/>
              <a:t>) </a:t>
            </a:r>
            <a:r>
              <a:rPr lang="en-US" dirty="0" smtClean="0"/>
              <a:t>for any constant</a:t>
            </a:r>
            <a:r>
              <a:rPr lang="en-US" i="1" dirty="0" smtClean="0"/>
              <a:t> a&gt;0, b, </a:t>
            </a:r>
            <a:r>
              <a:rPr lang="en-US" dirty="0" smtClean="0"/>
              <a:t>and</a:t>
            </a:r>
            <a:r>
              <a:rPr lang="en-US" i="1" dirty="0" smtClean="0"/>
              <a:t> c </a:t>
            </a:r>
            <a:r>
              <a:rPr lang="en-US" dirty="0" smtClean="0"/>
              <a:t>implies that </a:t>
            </a:r>
            <a:r>
              <a:rPr lang="en-US" i="1" dirty="0" smtClean="0"/>
              <a:t>an</a:t>
            </a:r>
            <a:r>
              <a:rPr lang="en-US" i="1" baseline="30000" dirty="0" smtClean="0"/>
              <a:t>2</a:t>
            </a:r>
            <a:r>
              <a:rPr lang="en-US" i="1" dirty="0" smtClean="0"/>
              <a:t>+bn+c= </a:t>
            </a:r>
            <a:r>
              <a:rPr lang="en-US" i="1" dirty="0" smtClean="0"/>
              <a:t>O(n</a:t>
            </a:r>
            <a:r>
              <a:rPr lang="en-US" i="1" baseline="30000" dirty="0" smtClean="0"/>
              <a:t>2</a:t>
            </a:r>
            <a:r>
              <a:rPr lang="en-US" i="1" dirty="0" smtClean="0"/>
              <a:t>) </a:t>
            </a:r>
            <a:r>
              <a:rPr lang="en-US" dirty="0" smtClean="0"/>
              <a:t>and </a:t>
            </a:r>
            <a:r>
              <a:rPr lang="en-US" i="1" dirty="0" smtClean="0"/>
              <a:t>an</a:t>
            </a:r>
            <a:r>
              <a:rPr lang="en-US" i="1" baseline="30000" dirty="0" smtClean="0"/>
              <a:t>2</a:t>
            </a:r>
            <a:r>
              <a:rPr lang="en-US" i="1" dirty="0" smtClean="0"/>
              <a:t>+bn+c= Ω </a:t>
            </a:r>
            <a:r>
              <a:rPr lang="en-US" i="1" dirty="0" smtClean="0"/>
              <a:t>(</a:t>
            </a:r>
            <a:r>
              <a:rPr lang="en-US" i="1" dirty="0" smtClean="0"/>
              <a:t>n</a:t>
            </a:r>
            <a:r>
              <a:rPr lang="en-US" i="1" baseline="30000" dirty="0" smtClean="0"/>
              <a:t>2</a:t>
            </a:r>
            <a:r>
              <a:rPr lang="en-US" i="1" dirty="0" smtClean="0"/>
              <a:t>)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Asymptotic Notations in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When on right-hand side</a:t>
            </a:r>
          </a:p>
          <a:p>
            <a:pPr lvl="1"/>
            <a:r>
              <a:rPr lang="en-US" i="1" dirty="0" smtClean="0"/>
              <a:t>O(n</a:t>
            </a:r>
            <a:r>
              <a:rPr lang="en-US" i="1" baseline="30000" dirty="0" smtClean="0"/>
              <a:t>2</a:t>
            </a:r>
            <a:r>
              <a:rPr lang="en-US" i="1" dirty="0" smtClean="0"/>
              <a:t>) </a:t>
            </a:r>
            <a:r>
              <a:rPr lang="en-US" dirty="0" smtClean="0"/>
              <a:t>stands for some function in the set </a:t>
            </a:r>
            <a:r>
              <a:rPr lang="en-US" i="1" dirty="0" smtClean="0"/>
              <a:t>O(n</a:t>
            </a:r>
            <a:r>
              <a:rPr lang="en-US" i="1" baseline="30000" dirty="0" smtClean="0"/>
              <a:t>2</a:t>
            </a:r>
            <a:r>
              <a:rPr lang="en-US" i="1" dirty="0" smtClean="0"/>
              <a:t>).</a:t>
            </a:r>
          </a:p>
          <a:p>
            <a:pPr lvl="1"/>
            <a:r>
              <a:rPr lang="en-US" i="1" dirty="0" smtClean="0"/>
              <a:t>2n</a:t>
            </a:r>
            <a:r>
              <a:rPr lang="en-US" i="1" baseline="30000" dirty="0" smtClean="0"/>
              <a:t>2</a:t>
            </a:r>
            <a:r>
              <a:rPr lang="en-US" i="1" dirty="0" smtClean="0"/>
              <a:t> + 3n + 1 = 2n</a:t>
            </a:r>
            <a:r>
              <a:rPr lang="en-US" i="1" baseline="30000" dirty="0" smtClean="0"/>
              <a:t>2 </a:t>
            </a:r>
            <a:r>
              <a:rPr lang="en-US" i="1" dirty="0" smtClean="0"/>
              <a:t>+ </a:t>
            </a:r>
            <a:r>
              <a:rPr lang="en-US" i="1" dirty="0" err="1" smtClean="0"/>
              <a:t>Θ(n</a:t>
            </a:r>
            <a:r>
              <a:rPr lang="en-US" i="1" dirty="0" smtClean="0"/>
              <a:t>) </a:t>
            </a:r>
            <a:r>
              <a:rPr lang="en-US" dirty="0" smtClean="0"/>
              <a:t>for some </a:t>
            </a:r>
            <a:r>
              <a:rPr lang="en-US" i="1" dirty="0" err="1" smtClean="0"/>
              <a:t>f(n</a:t>
            </a:r>
            <a:r>
              <a:rPr lang="en-US" i="1" dirty="0" smtClean="0"/>
              <a:t>) </a:t>
            </a:r>
            <a:r>
              <a:rPr lang="en-US" dirty="0" smtClean="0"/>
              <a:t>in </a:t>
            </a:r>
            <a:r>
              <a:rPr lang="en-US" i="1" dirty="0" err="1" smtClean="0"/>
              <a:t>Θ(n</a:t>
            </a:r>
            <a:r>
              <a:rPr lang="en-US" i="1" dirty="0" smtClean="0"/>
              <a:t>)</a:t>
            </a:r>
            <a:endParaRPr lang="en-US" dirty="0" smtClean="0"/>
          </a:p>
          <a:p>
            <a:pPr lvl="2"/>
            <a:r>
              <a:rPr lang="en-US" dirty="0" smtClean="0"/>
              <a:t>In particular </a:t>
            </a:r>
            <a:r>
              <a:rPr lang="en-US" i="1" dirty="0" smtClean="0"/>
              <a:t>f(n) = 3n + </a:t>
            </a:r>
            <a:r>
              <a:rPr lang="en-US" i="1" dirty="0" smtClean="0"/>
              <a:t>1.</a:t>
            </a:r>
          </a:p>
          <a:p>
            <a:pPr lvl="2"/>
            <a:r>
              <a:rPr lang="en-US" dirty="0" smtClean="0"/>
              <a:t>Ex. </a:t>
            </a:r>
            <a:r>
              <a:rPr lang="en-US" i="1" dirty="0" smtClean="0"/>
              <a:t>T(n)= T(n/2) + </a:t>
            </a:r>
            <a:r>
              <a:rPr lang="en-US" i="1" dirty="0" smtClean="0"/>
              <a:t>Θ(n) </a:t>
            </a:r>
            <a:endParaRPr lang="en-US" i="1" dirty="0" smtClean="0"/>
          </a:p>
          <a:p>
            <a:pPr lvl="2"/>
            <a:endParaRPr lang="en-US" dirty="0"/>
          </a:p>
          <a:p>
            <a:r>
              <a:rPr lang="en-US" b="1" dirty="0" smtClean="0"/>
              <a:t>When on left-hand side</a:t>
            </a:r>
            <a:endParaRPr lang="en-US" dirty="0" smtClean="0"/>
          </a:p>
          <a:p>
            <a:pPr lvl="1"/>
            <a:r>
              <a:rPr lang="en-US" dirty="0"/>
              <a:t>No matter how the anonymous functions are chosen on the left-hand side, </a:t>
            </a:r>
            <a:r>
              <a:rPr lang="en-US" dirty="0" smtClean="0"/>
              <a:t>there is </a:t>
            </a:r>
            <a:r>
              <a:rPr lang="en-US" dirty="0"/>
              <a:t>a way to choose the anonymous functions on the right-hand side to make </a:t>
            </a:r>
            <a:r>
              <a:rPr lang="en-US" dirty="0" smtClean="0"/>
              <a:t>the equation valid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Ex. </a:t>
            </a:r>
            <a:r>
              <a:rPr lang="en-US" i="1" dirty="0" smtClean="0"/>
              <a:t>2n</a:t>
            </a:r>
            <a:r>
              <a:rPr lang="en-US" i="1" baseline="30000" dirty="0" smtClean="0"/>
              <a:t>2</a:t>
            </a:r>
            <a:r>
              <a:rPr lang="en-US" i="1" dirty="0" smtClean="0"/>
              <a:t> + Θ(n) </a:t>
            </a:r>
            <a:r>
              <a:rPr lang="en-US" i="1" dirty="0" smtClean="0"/>
              <a:t> = Θ(n</a:t>
            </a:r>
            <a:r>
              <a:rPr lang="en-US" i="1" baseline="30000" dirty="0" smtClean="0"/>
              <a:t>2</a:t>
            </a:r>
            <a:r>
              <a:rPr lang="en-US" i="1" dirty="0" smtClean="0"/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Asymptotic Notations in Equations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Interpret </a:t>
            </a:r>
            <a:r>
              <a:rPr lang="en-US" i="1" dirty="0" smtClean="0"/>
              <a:t>2n</a:t>
            </a:r>
            <a:r>
              <a:rPr lang="en-US" i="1" baseline="30000" dirty="0" smtClean="0"/>
              <a:t>2 </a:t>
            </a:r>
            <a:r>
              <a:rPr lang="en-US" i="1" dirty="0" smtClean="0"/>
              <a:t>+ Θ(n) </a:t>
            </a:r>
            <a:r>
              <a:rPr lang="en-US" dirty="0" smtClean="0"/>
              <a:t>= </a:t>
            </a:r>
            <a:r>
              <a:rPr lang="en-US" i="1" dirty="0" smtClean="0"/>
              <a:t>Θ(n</a:t>
            </a:r>
            <a:r>
              <a:rPr lang="en-US" i="1" baseline="30000" dirty="0" smtClean="0"/>
              <a:t>2</a:t>
            </a:r>
            <a:r>
              <a:rPr lang="en-US" i="1" dirty="0" smtClean="0"/>
              <a:t>) </a:t>
            </a:r>
            <a:r>
              <a:rPr lang="en-US" dirty="0" smtClean="0"/>
              <a:t> </a:t>
            </a:r>
            <a:r>
              <a:rPr lang="en-US" dirty="0" smtClean="0"/>
              <a:t>as meaning </a:t>
            </a:r>
            <a:r>
              <a:rPr lang="en-US" i="1" dirty="0" smtClean="0"/>
              <a:t>for all </a:t>
            </a:r>
            <a:r>
              <a:rPr lang="en-US" dirty="0" smtClean="0"/>
              <a:t>functions </a:t>
            </a:r>
            <a:r>
              <a:rPr lang="en-US" i="1" dirty="0" smtClean="0"/>
              <a:t>f(n)</a:t>
            </a:r>
            <a:r>
              <a:rPr lang="en-US" dirty="0" smtClean="0"/>
              <a:t> ∈ </a:t>
            </a:r>
            <a:r>
              <a:rPr lang="en-US" i="1" dirty="0" smtClean="0"/>
              <a:t>Θ(n</a:t>
            </a:r>
            <a:r>
              <a:rPr lang="en-US" i="1" baseline="30000" dirty="0" smtClean="0"/>
              <a:t>2</a:t>
            </a:r>
            <a:r>
              <a:rPr lang="en-US" i="1" dirty="0" smtClean="0"/>
              <a:t>) </a:t>
            </a:r>
            <a:r>
              <a:rPr lang="en-US" dirty="0" smtClean="0"/>
              <a:t>there exists a function </a:t>
            </a:r>
            <a:r>
              <a:rPr lang="en-US" i="1" dirty="0" smtClean="0"/>
              <a:t>g(n</a:t>
            </a:r>
            <a:r>
              <a:rPr lang="en-US" i="1" dirty="0" smtClean="0"/>
              <a:t>)</a:t>
            </a:r>
            <a:r>
              <a:rPr lang="en-US" dirty="0" smtClean="0"/>
              <a:t> ∈ </a:t>
            </a:r>
            <a:r>
              <a:rPr lang="en-US" i="1" dirty="0" smtClean="0"/>
              <a:t>Θ(n</a:t>
            </a:r>
            <a:r>
              <a:rPr lang="en-US" i="1" baseline="30000" dirty="0" smtClean="0"/>
              <a:t>2</a:t>
            </a:r>
            <a:r>
              <a:rPr lang="en-US" i="1" dirty="0" smtClean="0"/>
              <a:t>) </a:t>
            </a:r>
            <a:r>
              <a:rPr lang="en-US" dirty="0" smtClean="0"/>
              <a:t>such that </a:t>
            </a:r>
            <a:r>
              <a:rPr lang="en-US" i="1" dirty="0" smtClean="0"/>
              <a:t>2n</a:t>
            </a:r>
            <a:r>
              <a:rPr lang="en-US" i="1" baseline="30000" dirty="0" smtClean="0"/>
              <a:t>2 </a:t>
            </a:r>
            <a:r>
              <a:rPr lang="en-US" i="1" dirty="0" smtClean="0"/>
              <a:t>+ f(n) = g(n)</a:t>
            </a:r>
            <a:r>
              <a:rPr lang="en-US" dirty="0" smtClean="0"/>
              <a:t>.</a:t>
            </a:r>
          </a:p>
          <a:p>
            <a:r>
              <a:rPr lang="en-US" dirty="0" smtClean="0"/>
              <a:t>Can chain together</a:t>
            </a:r>
          </a:p>
          <a:p>
            <a:pPr lvl="1"/>
            <a:r>
              <a:rPr lang="en-US" i="1" dirty="0" smtClean="0"/>
              <a:t>2n</a:t>
            </a:r>
            <a:r>
              <a:rPr lang="en-US" i="1" baseline="30000" dirty="0" smtClean="0"/>
              <a:t>2</a:t>
            </a:r>
            <a:r>
              <a:rPr lang="en-US" i="1" dirty="0" smtClean="0"/>
              <a:t> + 3n + 1 = 2n</a:t>
            </a:r>
            <a:r>
              <a:rPr lang="en-US" i="1" baseline="30000" dirty="0" smtClean="0"/>
              <a:t>2 </a:t>
            </a:r>
            <a:r>
              <a:rPr lang="en-US" i="1" dirty="0" smtClean="0"/>
              <a:t>+ </a:t>
            </a:r>
            <a:r>
              <a:rPr lang="en-US" i="1" dirty="0" err="1" smtClean="0"/>
              <a:t>Θ(n</a:t>
            </a:r>
            <a:r>
              <a:rPr lang="en-US" i="1" dirty="0" smtClean="0"/>
              <a:t>) </a:t>
            </a:r>
          </a:p>
          <a:p>
            <a:pPr lvl="1">
              <a:buNone/>
            </a:pPr>
            <a:r>
              <a:rPr lang="en-US" i="1" dirty="0" smtClean="0"/>
              <a:t>                      = Θ(n</a:t>
            </a:r>
            <a:r>
              <a:rPr lang="en-US" i="1" baseline="30000" dirty="0" smtClean="0"/>
              <a:t>2</a:t>
            </a:r>
            <a:r>
              <a:rPr lang="en-US" i="1" dirty="0" smtClean="0"/>
              <a:t>) </a:t>
            </a:r>
          </a:p>
          <a:p>
            <a:pPr lvl="1">
              <a:buFont typeface="Wingdings" charset="2"/>
              <a:buChar char="§"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2254</TotalTime>
  <Words>1079</Words>
  <Application>Microsoft Office PowerPoint</Application>
  <PresentationFormat>On-screen Show (4:3)</PresentationFormat>
  <Paragraphs>129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Concourse</vt:lpstr>
      <vt:lpstr>Growth of Functions</vt:lpstr>
      <vt:lpstr>Asymptotic Notation</vt:lpstr>
      <vt:lpstr>Asymptotic Notation</vt:lpstr>
      <vt:lpstr>Ω-Notation</vt:lpstr>
      <vt:lpstr>Ω-Notation</vt:lpstr>
      <vt:lpstr>Θ-Notation</vt:lpstr>
      <vt:lpstr>Θ-Notation</vt:lpstr>
      <vt:lpstr>Asymptotic Notations in Equations</vt:lpstr>
      <vt:lpstr>Asymptotic Notations in Equations</vt:lpstr>
      <vt:lpstr>Asymptotic Notations in Equations</vt:lpstr>
      <vt:lpstr>o-notation</vt:lpstr>
      <vt:lpstr>ω-notation</vt:lpstr>
      <vt:lpstr>Comparisons of Functions</vt:lpstr>
      <vt:lpstr>Comparisons of Functions</vt:lpstr>
      <vt:lpstr>Standard Notations and Common Functions</vt:lpstr>
      <vt:lpstr>Standard Notations and Common Functions</vt:lpstr>
      <vt:lpstr>Standard Notations and Common Functions</vt:lpstr>
      <vt:lpstr>Standard Notations and Common Functions</vt:lpstr>
      <vt:lpstr>Next Time</vt:lpstr>
    </vt:vector>
  </TitlesOfParts>
  <Company>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CS46101</dc:title>
  <dc:creator>Angela Guercio</dc:creator>
  <cp:lastModifiedBy>Stark Campus</cp:lastModifiedBy>
  <cp:revision>72</cp:revision>
  <dcterms:created xsi:type="dcterms:W3CDTF">2009-12-05T20:09:23Z</dcterms:created>
  <dcterms:modified xsi:type="dcterms:W3CDTF">2010-02-01T06:26:34Z</dcterms:modified>
</cp:coreProperties>
</file>