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29"/>
  </p:notesMasterIdLst>
  <p:sldIdLst>
    <p:sldId id="256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8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Divide-and-Conquer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Solving by divide-and-conquer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Divide </a:t>
            </a:r>
            <a:r>
              <a:rPr lang="en-US" dirty="0"/>
              <a:t>the </a:t>
            </a:r>
            <a:r>
              <a:rPr lang="en-US" dirty="0" err="1"/>
              <a:t>subarray</a:t>
            </a:r>
            <a:r>
              <a:rPr lang="en-US" dirty="0"/>
              <a:t> into two </a:t>
            </a:r>
            <a:r>
              <a:rPr lang="en-US" dirty="0" err="1"/>
              <a:t>subarrays</a:t>
            </a:r>
            <a:r>
              <a:rPr lang="en-US" dirty="0"/>
              <a:t> of as equal size as possible. Find </a:t>
            </a:r>
            <a:r>
              <a:rPr lang="en-US" dirty="0" smtClean="0"/>
              <a:t>the midpoint </a:t>
            </a:r>
            <a:r>
              <a:rPr lang="en-US" i="1" dirty="0"/>
              <a:t>mid </a:t>
            </a:r>
            <a:r>
              <a:rPr lang="en-US" dirty="0"/>
              <a:t>of the </a:t>
            </a:r>
            <a:r>
              <a:rPr lang="en-US" dirty="0" err="1"/>
              <a:t>subarrays</a:t>
            </a:r>
            <a:r>
              <a:rPr lang="en-US" dirty="0"/>
              <a:t>, and consider the </a:t>
            </a:r>
            <a:r>
              <a:rPr lang="en-US" dirty="0" err="1"/>
              <a:t>subarrays</a:t>
            </a:r>
            <a:r>
              <a:rPr lang="en-US" dirty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low..mid</a:t>
            </a:r>
            <a:r>
              <a:rPr lang="en-US" dirty="0" smtClean="0"/>
              <a:t>]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mid</a:t>
            </a:r>
            <a:r>
              <a:rPr lang="en-US" i="1" dirty="0" smtClean="0"/>
              <a:t> </a:t>
            </a:r>
            <a:r>
              <a:rPr lang="en-US" dirty="0" smtClean="0"/>
              <a:t>+</a:t>
            </a:r>
            <a:r>
              <a:rPr lang="en-US" i="1" dirty="0" smtClean="0"/>
              <a:t> </a:t>
            </a:r>
            <a:r>
              <a:rPr lang="en-US" dirty="0" smtClean="0"/>
              <a:t>1</a:t>
            </a:r>
            <a:r>
              <a:rPr lang="en-US" i="1" dirty="0" smtClean="0"/>
              <a:t>..high</a:t>
            </a:r>
            <a:r>
              <a:rPr lang="en-US" dirty="0" smtClean="0"/>
              <a:t>]</a:t>
            </a:r>
            <a:r>
              <a:rPr lang="en-US" i="1" dirty="0" smtClean="0"/>
              <a:t>.</a:t>
            </a:r>
            <a:endParaRPr lang="en-US" i="1" dirty="0"/>
          </a:p>
          <a:p>
            <a:r>
              <a:rPr lang="en-US" b="1" dirty="0"/>
              <a:t>Conquer </a:t>
            </a:r>
            <a:r>
              <a:rPr lang="en-US" dirty="0"/>
              <a:t>by </a:t>
            </a:r>
            <a:r>
              <a:rPr lang="en-US" dirty="0" smtClean="0"/>
              <a:t>finding </a:t>
            </a:r>
            <a:r>
              <a:rPr lang="en-US" dirty="0"/>
              <a:t>maximum </a:t>
            </a:r>
            <a:r>
              <a:rPr lang="en-US" dirty="0" err="1"/>
              <a:t>subarrays</a:t>
            </a:r>
            <a:r>
              <a:rPr lang="en-US" dirty="0"/>
              <a:t> of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low..mid</a:t>
            </a:r>
            <a:r>
              <a:rPr lang="en-US" dirty="0" smtClean="0"/>
              <a:t>]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mid</a:t>
            </a:r>
            <a:r>
              <a:rPr lang="en-US" i="1" dirty="0" smtClean="0"/>
              <a:t> </a:t>
            </a:r>
            <a:r>
              <a:rPr lang="en-US" dirty="0" smtClean="0"/>
              <a:t>+</a:t>
            </a:r>
            <a:r>
              <a:rPr lang="en-US" i="1" dirty="0" smtClean="0"/>
              <a:t> </a:t>
            </a:r>
            <a:r>
              <a:rPr lang="en-US" dirty="0" smtClean="0"/>
              <a:t>1</a:t>
            </a:r>
            <a:r>
              <a:rPr lang="en-US" i="1" dirty="0" smtClean="0"/>
              <a:t>..high</a:t>
            </a:r>
            <a:r>
              <a:rPr lang="en-US" dirty="0" smtClean="0"/>
              <a:t>]</a:t>
            </a:r>
            <a:r>
              <a:rPr lang="en-US" i="1" dirty="0" smtClean="0"/>
              <a:t>.</a:t>
            </a:r>
          </a:p>
          <a:p>
            <a:r>
              <a:rPr lang="en-US" b="1" dirty="0"/>
              <a:t>Combine </a:t>
            </a:r>
            <a:r>
              <a:rPr lang="en-US" dirty="0"/>
              <a:t>by finding a maximum </a:t>
            </a:r>
            <a:r>
              <a:rPr lang="en-US" dirty="0" err="1"/>
              <a:t>subarray</a:t>
            </a:r>
            <a:r>
              <a:rPr lang="en-US" dirty="0"/>
              <a:t> that crosses the midpoint, and using </a:t>
            </a:r>
            <a:r>
              <a:rPr lang="en-US" dirty="0" smtClean="0"/>
              <a:t>the best </a:t>
            </a:r>
            <a:r>
              <a:rPr lang="en-US" dirty="0"/>
              <a:t>solution out of the three (the </a:t>
            </a:r>
            <a:r>
              <a:rPr lang="en-US" dirty="0" err="1"/>
              <a:t>subarray</a:t>
            </a:r>
            <a:r>
              <a:rPr lang="en-US" dirty="0"/>
              <a:t> crossing the midpoint and the </a:t>
            </a:r>
            <a:r>
              <a:rPr lang="en-US" dirty="0" smtClean="0"/>
              <a:t>two solutions </a:t>
            </a:r>
            <a:r>
              <a:rPr lang="en-US" dirty="0"/>
              <a:t>found in the conquer step).</a:t>
            </a:r>
          </a:p>
          <a:p>
            <a:r>
              <a:rPr lang="en-US" dirty="0"/>
              <a:t>This strategy works because any </a:t>
            </a:r>
            <a:r>
              <a:rPr lang="en-US" dirty="0" err="1"/>
              <a:t>subarray</a:t>
            </a:r>
            <a:r>
              <a:rPr lang="en-US" dirty="0"/>
              <a:t> must either lie entirely on one side of </a:t>
            </a:r>
            <a:r>
              <a:rPr lang="en-US" dirty="0" smtClean="0"/>
              <a:t>the midpoint </a:t>
            </a:r>
            <a:r>
              <a:rPr lang="en-US" dirty="0"/>
              <a:t>or cross the midpoint.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Solving by divide-and-conquer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Finding the maximum </a:t>
            </a:r>
            <a:r>
              <a:rPr lang="en-US" b="1" i="1" dirty="0" err="1"/>
              <a:t>subarray</a:t>
            </a:r>
            <a:r>
              <a:rPr lang="en-US" b="1" i="1" dirty="0"/>
              <a:t> that crosses the </a:t>
            </a:r>
            <a:r>
              <a:rPr lang="en-US" b="1" i="1" dirty="0" smtClean="0"/>
              <a:t>midpoint</a:t>
            </a:r>
          </a:p>
          <a:p>
            <a:pPr lvl="1"/>
            <a:r>
              <a:rPr lang="en-US" i="1" dirty="0"/>
              <a:t>Not </a:t>
            </a:r>
            <a:r>
              <a:rPr lang="en-US" dirty="0"/>
              <a:t>a smaller instance of the original problem: has the added restriction that </a:t>
            </a:r>
            <a:r>
              <a:rPr lang="en-US" dirty="0" smtClean="0"/>
              <a:t>the </a:t>
            </a:r>
            <a:r>
              <a:rPr lang="en-US" dirty="0" err="1" smtClean="0"/>
              <a:t>subarray</a:t>
            </a:r>
            <a:r>
              <a:rPr lang="en-US" dirty="0" smtClean="0"/>
              <a:t> </a:t>
            </a:r>
            <a:r>
              <a:rPr lang="en-US" dirty="0"/>
              <a:t>must cross the midpoint.</a:t>
            </a:r>
          </a:p>
          <a:p>
            <a:pPr lvl="1"/>
            <a:r>
              <a:rPr lang="en-US" dirty="0"/>
              <a:t>Again, could use brute force. If size </a:t>
            </a:r>
            <a:r>
              <a:rPr lang="en-US" dirty="0" smtClean="0"/>
              <a:t>of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low..mid</a:t>
            </a:r>
            <a:r>
              <a:rPr lang="en-US" dirty="0" smtClean="0"/>
              <a:t>]</a:t>
            </a:r>
            <a:r>
              <a:rPr lang="en-US" i="1" dirty="0" smtClean="0"/>
              <a:t>  </a:t>
            </a:r>
            <a:r>
              <a:rPr lang="en-US" dirty="0" smtClean="0"/>
              <a:t>is </a:t>
            </a:r>
            <a:r>
              <a:rPr lang="en-US" i="1" dirty="0" err="1" smtClean="0"/>
              <a:t>n</a:t>
            </a:r>
            <a:r>
              <a:rPr lang="en-US" dirty="0" smtClean="0"/>
              <a:t>, would have </a:t>
            </a:r>
            <a:r>
              <a:rPr lang="en-US" i="1" dirty="0" smtClean="0"/>
              <a:t>n</a:t>
            </a:r>
            <a:r>
              <a:rPr lang="en-US" dirty="0" smtClean="0"/>
              <a:t>/2 choices for </a:t>
            </a:r>
            <a:r>
              <a:rPr lang="en-US" dirty="0"/>
              <a:t>left endpoint </a:t>
            </a:r>
            <a:r>
              <a:rPr lang="en-US" dirty="0" smtClean="0"/>
              <a:t>and </a:t>
            </a:r>
            <a:r>
              <a:rPr lang="en-US" i="1" dirty="0" smtClean="0"/>
              <a:t>n</a:t>
            </a:r>
            <a:r>
              <a:rPr lang="en-US" dirty="0" smtClean="0"/>
              <a:t>/2 choices for right endpoint, </a:t>
            </a:r>
            <a:r>
              <a:rPr lang="en-US" dirty="0"/>
              <a:t>so would </a:t>
            </a:r>
            <a:r>
              <a:rPr lang="en-US" dirty="0" smtClean="0"/>
              <a:t>have 		Θ(n</a:t>
            </a:r>
            <a:r>
              <a:rPr lang="en-US" baseline="30000" dirty="0" smtClean="0"/>
              <a:t>2</a:t>
            </a:r>
            <a:r>
              <a:rPr lang="en-US" dirty="0" smtClean="0"/>
              <a:t>) combinations altogether.</a:t>
            </a:r>
          </a:p>
          <a:p>
            <a:pPr lvl="1"/>
            <a:r>
              <a:rPr lang="en-US" dirty="0"/>
              <a:t>Can solve in linear time.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Solving by divide-and-conquer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Any </a:t>
            </a:r>
            <a:r>
              <a:rPr lang="en-US" dirty="0" err="1"/>
              <a:t>subarray</a:t>
            </a:r>
            <a:r>
              <a:rPr lang="en-US" dirty="0"/>
              <a:t> crossing </a:t>
            </a:r>
            <a:r>
              <a:rPr lang="en-US" dirty="0" smtClean="0"/>
              <a:t>the midpoint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mid</a:t>
            </a:r>
            <a:r>
              <a:rPr lang="en-US" dirty="0" smtClean="0"/>
              <a:t>] </a:t>
            </a:r>
            <a:r>
              <a:rPr lang="en-US" dirty="0"/>
              <a:t>is made of two </a:t>
            </a:r>
            <a:r>
              <a:rPr lang="en-US" dirty="0" err="1"/>
              <a:t>subarrays</a:t>
            </a:r>
            <a:r>
              <a:rPr lang="en-US" i="1" dirty="0"/>
              <a:t> </a:t>
            </a:r>
            <a:r>
              <a:rPr lang="en-US" i="1" dirty="0" err="1" smtClean="0"/>
              <a:t>A[i..mid</a:t>
            </a:r>
            <a:r>
              <a:rPr lang="en-US" dirty="0" smtClean="0"/>
              <a:t>] 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mid</a:t>
            </a:r>
            <a:r>
              <a:rPr lang="en-US" i="1" dirty="0" smtClean="0"/>
              <a:t> + 1.. </a:t>
            </a:r>
            <a:r>
              <a:rPr lang="en-US" i="1" dirty="0" err="1" smtClean="0"/>
              <a:t>j</a:t>
            </a:r>
            <a:r>
              <a:rPr lang="en-US" dirty="0" smtClean="0"/>
              <a:t>]</a:t>
            </a:r>
            <a:r>
              <a:rPr lang="en-US" i="1" dirty="0" smtClean="0"/>
              <a:t>, </a:t>
            </a:r>
            <a:r>
              <a:rPr lang="en-US" i="1" dirty="0"/>
              <a:t>where low</a:t>
            </a:r>
            <a:r>
              <a:rPr lang="en-US" i="1" dirty="0" smtClean="0"/>
              <a:t> ≤ </a:t>
            </a:r>
            <a:r>
              <a:rPr lang="en-US" i="1" dirty="0" err="1"/>
              <a:t>i</a:t>
            </a:r>
            <a:r>
              <a:rPr lang="en-US" i="1" dirty="0" smtClean="0"/>
              <a:t> ≤ </a:t>
            </a:r>
            <a:r>
              <a:rPr lang="en-US" i="1" dirty="0"/>
              <a:t>mid </a:t>
            </a:r>
            <a:r>
              <a:rPr lang="en-US" dirty="0"/>
              <a:t>and </a:t>
            </a:r>
            <a:r>
              <a:rPr lang="en-US" i="1" dirty="0"/>
              <a:t>mid &lt; </a:t>
            </a:r>
            <a:r>
              <a:rPr lang="en-US" i="1" dirty="0" err="1"/>
              <a:t>j</a:t>
            </a:r>
            <a:r>
              <a:rPr lang="en-US" i="1" dirty="0" smtClean="0"/>
              <a:t> ≤ </a:t>
            </a:r>
            <a:r>
              <a:rPr lang="en-US" i="1" dirty="0"/>
              <a:t>high.</a:t>
            </a:r>
            <a:endParaRPr lang="en-US" i="1" dirty="0" smtClean="0"/>
          </a:p>
          <a:p>
            <a:r>
              <a:rPr lang="en-US" dirty="0" smtClean="0"/>
              <a:t>Find </a:t>
            </a:r>
            <a:r>
              <a:rPr lang="en-US" dirty="0"/>
              <a:t>maximum </a:t>
            </a:r>
            <a:r>
              <a:rPr lang="en-US" dirty="0" err="1"/>
              <a:t>subarrays</a:t>
            </a:r>
            <a:r>
              <a:rPr lang="en-US" dirty="0"/>
              <a:t> of the form</a:t>
            </a:r>
            <a:r>
              <a:rPr lang="en-US" dirty="0" smtClean="0"/>
              <a:t> </a:t>
            </a:r>
            <a:r>
              <a:rPr lang="en-US" i="1" dirty="0" err="1" smtClean="0"/>
              <a:t>A[i..mid</a:t>
            </a:r>
            <a:r>
              <a:rPr lang="en-US" dirty="0" smtClean="0"/>
              <a:t>] 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mid</a:t>
            </a:r>
            <a:r>
              <a:rPr lang="en-US" i="1" dirty="0" smtClean="0"/>
              <a:t> + 1.. </a:t>
            </a:r>
            <a:r>
              <a:rPr lang="en-US" i="1" dirty="0" err="1" smtClean="0"/>
              <a:t>j</a:t>
            </a:r>
            <a:r>
              <a:rPr lang="en-US" dirty="0" smtClean="0"/>
              <a:t>]</a:t>
            </a:r>
            <a:r>
              <a:rPr lang="en-US" i="1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then combine </a:t>
            </a:r>
            <a:r>
              <a:rPr lang="en-US" dirty="0"/>
              <a:t>them.</a:t>
            </a:r>
          </a:p>
          <a:p>
            <a:r>
              <a:rPr lang="en-US" dirty="0"/>
              <a:t>Procedure to take array </a:t>
            </a:r>
            <a:r>
              <a:rPr lang="en-US" i="1" dirty="0"/>
              <a:t>A</a:t>
            </a:r>
            <a:r>
              <a:rPr lang="en-US" dirty="0"/>
              <a:t> and indices </a:t>
            </a:r>
            <a:r>
              <a:rPr lang="en-US" i="1" dirty="0"/>
              <a:t>low, mid, high </a:t>
            </a:r>
            <a:r>
              <a:rPr lang="en-US" dirty="0"/>
              <a:t>and return a </a:t>
            </a:r>
            <a:r>
              <a:rPr lang="en-US" dirty="0" err="1"/>
              <a:t>tuple</a:t>
            </a:r>
            <a:r>
              <a:rPr lang="en-US" dirty="0"/>
              <a:t> </a:t>
            </a:r>
            <a:r>
              <a:rPr lang="en-US" dirty="0" smtClean="0"/>
              <a:t>giving indices </a:t>
            </a:r>
            <a:r>
              <a:rPr lang="en-US" dirty="0"/>
              <a:t>of maximum </a:t>
            </a:r>
            <a:r>
              <a:rPr lang="en-US" dirty="0" err="1"/>
              <a:t>subarray</a:t>
            </a:r>
            <a:r>
              <a:rPr lang="en-US" dirty="0"/>
              <a:t> that crosses the midpoint, along with the </a:t>
            </a:r>
            <a:r>
              <a:rPr lang="en-US" dirty="0" smtClean="0"/>
              <a:t>sum in this maximum </a:t>
            </a:r>
            <a:r>
              <a:rPr lang="en-US" dirty="0" err="1"/>
              <a:t>subarray</a:t>
            </a:r>
            <a:r>
              <a:rPr lang="en-US" dirty="0"/>
              <a:t>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Solving by divide-and-conquer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646" y="868680"/>
            <a:ext cx="5826154" cy="5595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257" y="167640"/>
            <a:ext cx="7696543" cy="5959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Solving by divide-and-conquer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 by computing </a:t>
            </a:r>
            <a:r>
              <a:rPr lang="en-US" i="1" dirty="0"/>
              <a:t>mid.</a:t>
            </a:r>
            <a:endParaRPr lang="en-US" i="1" dirty="0" smtClean="0"/>
          </a:p>
          <a:p>
            <a:r>
              <a:rPr lang="en-US" dirty="0" smtClean="0"/>
              <a:t>Conquer </a:t>
            </a:r>
            <a:r>
              <a:rPr lang="en-US" dirty="0"/>
              <a:t>by the two recursive calls to FIND-MAXIMUM-SUBARRAY.</a:t>
            </a:r>
            <a:endParaRPr lang="en-US" dirty="0" smtClean="0"/>
          </a:p>
          <a:p>
            <a:r>
              <a:rPr lang="en-US" dirty="0" smtClean="0"/>
              <a:t>Combine </a:t>
            </a:r>
            <a:r>
              <a:rPr lang="en-US" dirty="0"/>
              <a:t>by calling FIND-MAX-CROSSING-SUBARRAY and then </a:t>
            </a:r>
            <a:r>
              <a:rPr lang="en-US" dirty="0" smtClean="0"/>
              <a:t>determining which </a:t>
            </a:r>
            <a:r>
              <a:rPr lang="en-US" dirty="0"/>
              <a:t>of the three results gives the maximum sum.</a:t>
            </a:r>
            <a:endParaRPr lang="en-US" dirty="0" smtClean="0"/>
          </a:p>
          <a:p>
            <a:r>
              <a:rPr lang="en-US" dirty="0" smtClean="0"/>
              <a:t>Base </a:t>
            </a:r>
            <a:r>
              <a:rPr lang="en-US" dirty="0"/>
              <a:t>case is when the </a:t>
            </a:r>
            <a:r>
              <a:rPr lang="en-US" dirty="0" err="1"/>
              <a:t>subarray</a:t>
            </a:r>
            <a:r>
              <a:rPr lang="en-US" dirty="0"/>
              <a:t> has only 1 element.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i="1" dirty="0"/>
              <a:t>Simplifying assumption: </a:t>
            </a:r>
            <a:r>
              <a:rPr lang="en-US" dirty="0"/>
              <a:t>Original problem size is a power of 2, so that all </a:t>
            </a:r>
            <a:r>
              <a:rPr lang="en-US" dirty="0" err="1" smtClean="0"/>
              <a:t>subproblem</a:t>
            </a:r>
            <a:r>
              <a:rPr lang="en-US" dirty="0" smtClean="0"/>
              <a:t> sizes </a:t>
            </a:r>
            <a:r>
              <a:rPr lang="en-US" dirty="0"/>
              <a:t>are integer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Let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denote the running time of FIND-MAXIMUM-SUBARRAY on a </a:t>
            </a:r>
            <a:r>
              <a:rPr lang="en-US" dirty="0" err="1" smtClean="0"/>
              <a:t>subarray</a:t>
            </a:r>
            <a:r>
              <a:rPr lang="en-US" dirty="0" smtClean="0"/>
              <a:t> of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elements</a:t>
            </a:r>
            <a:r>
              <a:rPr lang="en-US" dirty="0" smtClean="0"/>
              <a:t>.</a:t>
            </a:r>
          </a:p>
          <a:p>
            <a:pPr lvl="1"/>
            <a:r>
              <a:rPr lang="en-US" b="1" i="1" dirty="0"/>
              <a:t>Base case: </a:t>
            </a:r>
            <a:r>
              <a:rPr lang="en-US" dirty="0"/>
              <a:t>Occurs when </a:t>
            </a:r>
            <a:r>
              <a:rPr lang="en-US" i="1" dirty="0"/>
              <a:t>high </a:t>
            </a:r>
            <a:r>
              <a:rPr lang="en-US" dirty="0"/>
              <a:t>equals </a:t>
            </a:r>
            <a:r>
              <a:rPr lang="en-US" i="1" dirty="0"/>
              <a:t>low</a:t>
            </a:r>
            <a:r>
              <a:rPr lang="en-US" dirty="0"/>
              <a:t>, so that </a:t>
            </a:r>
            <a:r>
              <a:rPr lang="en-US" i="1" dirty="0" err="1"/>
              <a:t>n</a:t>
            </a:r>
            <a:r>
              <a:rPr lang="en-US" i="1" dirty="0" smtClean="0"/>
              <a:t> </a:t>
            </a:r>
            <a:r>
              <a:rPr lang="en-US" dirty="0" smtClean="0"/>
              <a:t>= 1</a:t>
            </a:r>
            <a:r>
              <a:rPr lang="en-US" dirty="0"/>
              <a:t>. The procedure </a:t>
            </a:r>
            <a:r>
              <a:rPr lang="en-US" dirty="0" smtClean="0"/>
              <a:t>just returns ⇒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= Θ(1).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Recursive case: </a:t>
            </a:r>
            <a:r>
              <a:rPr lang="en-US" dirty="0"/>
              <a:t>Occurs when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&gt; 1.</a:t>
            </a:r>
            <a:endParaRPr lang="en-US" dirty="0" smtClean="0"/>
          </a:p>
          <a:p>
            <a:pPr lvl="1"/>
            <a:r>
              <a:rPr lang="en-US" dirty="0" smtClean="0"/>
              <a:t>Dividing </a:t>
            </a:r>
            <a:r>
              <a:rPr lang="en-US" dirty="0"/>
              <a:t>takes</a:t>
            </a:r>
            <a:r>
              <a:rPr lang="en-US" dirty="0" smtClean="0"/>
              <a:t> Θ(1) time.</a:t>
            </a:r>
            <a:endParaRPr lang="en-US" dirty="0"/>
          </a:p>
          <a:p>
            <a:pPr lvl="1"/>
            <a:r>
              <a:rPr lang="en-US" dirty="0" smtClean="0"/>
              <a:t>Conquering </a:t>
            </a:r>
            <a:r>
              <a:rPr lang="en-US" dirty="0"/>
              <a:t>solves two </a:t>
            </a:r>
            <a:r>
              <a:rPr lang="en-US" dirty="0" err="1"/>
              <a:t>subproblems</a:t>
            </a:r>
            <a:r>
              <a:rPr lang="en-US" dirty="0"/>
              <a:t>, each on a </a:t>
            </a:r>
            <a:r>
              <a:rPr lang="en-US" dirty="0" err="1"/>
              <a:t>subarray</a:t>
            </a:r>
            <a:r>
              <a:rPr lang="en-US" dirty="0"/>
              <a:t> of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/ 2 </a:t>
            </a:r>
            <a:r>
              <a:rPr lang="en-US" dirty="0"/>
              <a:t>elements. </a:t>
            </a:r>
            <a:r>
              <a:rPr lang="en-US" dirty="0" smtClean="0"/>
              <a:t>Takes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/2) </a:t>
            </a:r>
            <a:r>
              <a:rPr lang="en-US" dirty="0"/>
              <a:t>time for each </a:t>
            </a:r>
            <a:r>
              <a:rPr lang="en-US" dirty="0" err="1"/>
              <a:t>subproblem</a:t>
            </a:r>
            <a:r>
              <a:rPr lang="en-US" dirty="0" smtClean="0"/>
              <a:t> ⇒ 2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/2) </a:t>
            </a:r>
            <a:r>
              <a:rPr lang="en-US" dirty="0"/>
              <a:t>time for conquering.</a:t>
            </a:r>
            <a:endParaRPr lang="en-US" dirty="0" smtClean="0"/>
          </a:p>
          <a:p>
            <a:pPr lvl="1"/>
            <a:r>
              <a:rPr lang="en-US" dirty="0" smtClean="0"/>
              <a:t>Combining </a:t>
            </a:r>
            <a:r>
              <a:rPr lang="en-US" dirty="0"/>
              <a:t>consists of calling FIND-MAX-CROSSING-SUBARRAY, </a:t>
            </a:r>
            <a:r>
              <a:rPr lang="en-US" dirty="0" smtClean="0"/>
              <a:t>which takes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time, and a constant number of constant-time </a:t>
            </a:r>
            <a:r>
              <a:rPr lang="en-US" dirty="0" smtClean="0"/>
              <a:t>tests ⇒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 + Θ(1</a:t>
            </a:r>
            <a:r>
              <a:rPr lang="en-US" dirty="0"/>
              <a:t>)</a:t>
            </a:r>
            <a:r>
              <a:rPr lang="en-US" dirty="0" smtClean="0"/>
              <a:t> time </a:t>
            </a:r>
            <a:r>
              <a:rPr lang="en-US" dirty="0"/>
              <a:t>for combining.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1" y="1295718"/>
            <a:ext cx="8686799" cy="414496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Recurrence Relation Solution: 	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/>
              <a:t>1) Substitution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Guess the solution.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induction to find the constants and show that the solution works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Example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290" y="4095064"/>
            <a:ext cx="4394200" cy="1054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Divide-and-Conquer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320"/>
            <a:ext cx="8229600" cy="4525963"/>
          </a:xfrm>
        </p:spPr>
        <p:txBody>
          <a:bodyPr/>
          <a:lstStyle/>
          <a:p>
            <a:r>
              <a:rPr lang="en-US" dirty="0"/>
              <a:t>Use a recurrence to characterize the running time of a divide-and-conquer algorithm.</a:t>
            </a:r>
          </a:p>
          <a:p>
            <a:pPr lvl="1"/>
            <a:r>
              <a:rPr lang="en-US" dirty="0"/>
              <a:t>Solving the recurrence gives us the asymptotic running time</a:t>
            </a:r>
            <a:r>
              <a:rPr lang="en-US" dirty="0" smtClean="0"/>
              <a:t>.</a:t>
            </a:r>
          </a:p>
          <a:p>
            <a:r>
              <a:rPr lang="en-US" dirty="0"/>
              <a:t>A </a:t>
            </a:r>
            <a:r>
              <a:rPr lang="en-US" b="1" i="1" dirty="0"/>
              <a:t>recurrence </a:t>
            </a:r>
            <a:r>
              <a:rPr lang="en-US" dirty="0"/>
              <a:t>is a function is defined in terms </a:t>
            </a:r>
            <a:r>
              <a:rPr lang="en-US" dirty="0" smtClean="0"/>
              <a:t>of</a:t>
            </a:r>
            <a:r>
              <a:rPr lang="en-US" dirty="0"/>
              <a:t> </a:t>
            </a:r>
            <a:r>
              <a:rPr lang="en-US" sz="800" dirty="0" smtClean="0"/>
              <a:t> 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or more base cases, </a:t>
            </a:r>
            <a:r>
              <a:rPr lang="en-US" dirty="0" smtClean="0"/>
              <a:t>and </a:t>
            </a:r>
            <a:r>
              <a:rPr lang="en-US" sz="400" dirty="0" smtClean="0"/>
              <a:t>! </a:t>
            </a:r>
          </a:p>
          <a:p>
            <a:pPr lvl="1"/>
            <a:r>
              <a:rPr lang="en-US" dirty="0" smtClean="0"/>
              <a:t>itself</a:t>
            </a:r>
            <a:r>
              <a:rPr lang="en-US" dirty="0"/>
              <a:t>, with smaller arguments.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i="1" dirty="0"/>
              <a:t>Guess: </a:t>
            </a:r>
            <a:r>
              <a:rPr lang="en-US" i="1" dirty="0" err="1" smtClean="0"/>
              <a:t>T(n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 err="1"/>
              <a:t>lg</a:t>
            </a:r>
            <a:r>
              <a:rPr lang="en-US" dirty="0"/>
              <a:t> </a:t>
            </a:r>
            <a:r>
              <a:rPr lang="en-US" i="1" dirty="0" err="1"/>
              <a:t>n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err="1"/>
              <a:t>n</a:t>
            </a:r>
            <a:r>
              <a:rPr lang="en-US" i="1" dirty="0" smtClean="0"/>
              <a:t>.</a:t>
            </a:r>
          </a:p>
          <a:p>
            <a:r>
              <a:rPr lang="en-US" i="1" dirty="0"/>
              <a:t>Induction</a:t>
            </a:r>
            <a:r>
              <a:rPr lang="en-US" i="1" dirty="0" smtClean="0"/>
              <a:t>:</a:t>
            </a:r>
          </a:p>
          <a:p>
            <a:pPr lvl="1"/>
            <a:r>
              <a:rPr lang="en-US" b="1" dirty="0"/>
              <a:t>Basis: </a:t>
            </a:r>
            <a:r>
              <a:rPr lang="en-US" i="1" dirty="0" err="1"/>
              <a:t>n</a:t>
            </a:r>
            <a:r>
              <a:rPr lang="en-US" i="1" dirty="0" smtClean="0"/>
              <a:t>  </a:t>
            </a:r>
            <a:r>
              <a:rPr lang="en-US" dirty="0" smtClean="0"/>
              <a:t>=1 ⇒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 +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= 1 =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b="1" dirty="0"/>
              <a:t>Inductive step</a:t>
            </a:r>
            <a:r>
              <a:rPr lang="en-US" dirty="0"/>
              <a:t>: Inductive hypothesis is </a:t>
            </a:r>
            <a:r>
              <a:rPr lang="en-US" dirty="0" smtClean="0"/>
              <a:t>that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= </a:t>
            </a:r>
            <a:r>
              <a:rPr lang="en-US" i="1" dirty="0" err="1" smtClean="0"/>
              <a:t>k</a:t>
            </a:r>
            <a:r>
              <a:rPr lang="en-US" i="1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 + </a:t>
            </a:r>
            <a:r>
              <a:rPr lang="en-US" i="1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for all </a:t>
            </a:r>
            <a:r>
              <a:rPr lang="en-US" i="1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&lt; </a:t>
            </a:r>
            <a:r>
              <a:rPr lang="en-US" i="1" dirty="0" err="1" smtClean="0"/>
              <a:t>n</a:t>
            </a:r>
            <a:r>
              <a:rPr lang="en-US" i="1" dirty="0"/>
              <a:t>.</a:t>
            </a:r>
            <a:r>
              <a:rPr lang="en-US" i="1" dirty="0" smtClean="0"/>
              <a:t> </a:t>
            </a:r>
            <a:r>
              <a:rPr lang="en-US" dirty="0"/>
              <a:t>We’ll use this inductive hypothesis </a:t>
            </a:r>
            <a:r>
              <a:rPr lang="en-US" dirty="0" smtClean="0"/>
              <a:t>for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i="1" dirty="0" smtClean="0"/>
              <a:t> / 2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642" y="3886200"/>
            <a:ext cx="4929759" cy="208182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Generally, we use asymptotic notation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We would </a:t>
            </a:r>
            <a:r>
              <a:rPr lang="en-US" dirty="0" smtClean="0"/>
              <a:t>write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 2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n / 2</a:t>
            </a:r>
            <a:r>
              <a:rPr lang="en-US" dirty="0" smtClean="0"/>
              <a:t>) +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We assume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smtClean="0"/>
              <a:t>O</a:t>
            </a:r>
            <a:r>
              <a:rPr lang="en-US" dirty="0" smtClean="0"/>
              <a:t>(1) </a:t>
            </a:r>
            <a:r>
              <a:rPr lang="en-US" dirty="0"/>
              <a:t>for sufficiently small </a:t>
            </a:r>
            <a:r>
              <a:rPr lang="en-US" i="1" dirty="0" err="1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We express the solution by asymptotic notation</a:t>
            </a:r>
            <a:r>
              <a:rPr lang="en-US" dirty="0" smtClean="0"/>
              <a:t>: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We don’t worry about boundary cases, nor do we show base cases in the </a:t>
            </a:r>
            <a:r>
              <a:rPr lang="en-US" dirty="0" smtClean="0"/>
              <a:t>substitution proof.</a:t>
            </a:r>
          </a:p>
          <a:p>
            <a:pPr lvl="1"/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always constant for any constant </a:t>
            </a:r>
            <a:r>
              <a:rPr lang="en-US" i="1" dirty="0" err="1"/>
              <a:t>n</a:t>
            </a:r>
            <a:r>
              <a:rPr lang="en-US" dirty="0" smtClean="0"/>
              <a:t>.</a:t>
            </a:r>
          </a:p>
          <a:p>
            <a:r>
              <a:rPr lang="en-US" dirty="0"/>
              <a:t>Since we are ultimately interested in an asymptotic solution to a recurrence</a:t>
            </a:r>
            <a:r>
              <a:rPr lang="en-US" dirty="0" smtClean="0"/>
              <a:t>, it </a:t>
            </a:r>
            <a:r>
              <a:rPr lang="en-US" dirty="0"/>
              <a:t>will always be possible to choose base cases that work.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we want an asymptotic solution to a recurrence, we don’t worry </a:t>
            </a:r>
            <a:r>
              <a:rPr lang="en-US" dirty="0" smtClean="0"/>
              <a:t>about the </a:t>
            </a:r>
            <a:r>
              <a:rPr lang="en-US" dirty="0"/>
              <a:t>base cases in our </a:t>
            </a:r>
            <a:r>
              <a:rPr lang="en-US" dirty="0" smtClean="0"/>
              <a:t>proofs.</a:t>
            </a:r>
          </a:p>
          <a:p>
            <a:r>
              <a:rPr lang="en-US" sz="800" dirty="0" smtClean="0"/>
              <a:t>! </a:t>
            </a:r>
            <a:r>
              <a:rPr lang="en-US" dirty="0"/>
              <a:t>When we want an exact solution, then we have to deal with base cases.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substitution method:</a:t>
            </a:r>
          </a:p>
          <a:p>
            <a:pPr lvl="1"/>
            <a:r>
              <a:rPr lang="en-US" dirty="0" smtClean="0"/>
              <a:t>Name the constant in the additive term.</a:t>
            </a:r>
          </a:p>
          <a:p>
            <a:pPr lvl="1"/>
            <a:r>
              <a:rPr lang="en-US" dirty="0" smtClean="0"/>
              <a:t>Show the upper (</a:t>
            </a:r>
            <a:r>
              <a:rPr lang="en-US" i="1" dirty="0" smtClean="0"/>
              <a:t>O</a:t>
            </a:r>
            <a:r>
              <a:rPr lang="en-US" dirty="0" smtClean="0"/>
              <a:t>) and lower (</a:t>
            </a:r>
            <a:r>
              <a:rPr lang="en-US" dirty="0" err="1" smtClean="0"/>
              <a:t>Ω</a:t>
            </a:r>
            <a:r>
              <a:rPr lang="en-US" dirty="0" smtClean="0"/>
              <a:t>) bounds separately. Might need to use different constants for each.</a:t>
            </a:r>
          </a:p>
          <a:p>
            <a:r>
              <a:rPr lang="en-US" b="1" i="1" dirty="0" smtClean="0"/>
              <a:t>Example</a:t>
            </a:r>
          </a:p>
          <a:p>
            <a:pPr lvl="1"/>
            <a:r>
              <a:rPr lang="en-US" i="1" dirty="0" err="1" smtClean="0"/>
              <a:t>T(n</a:t>
            </a:r>
            <a:r>
              <a:rPr lang="en-US" i="1" dirty="0" smtClean="0"/>
              <a:t>) = 2 </a:t>
            </a:r>
            <a:r>
              <a:rPr lang="en-US" i="1" dirty="0" err="1" smtClean="0"/>
              <a:t>T(n</a:t>
            </a:r>
            <a:r>
              <a:rPr lang="en-US" i="1" dirty="0" smtClean="0"/>
              <a:t> / 2) + </a:t>
            </a:r>
            <a:r>
              <a:rPr lang="en-US" i="1" dirty="0" err="1" smtClean="0"/>
              <a:t>Θ(n</a:t>
            </a:r>
            <a:r>
              <a:rPr lang="en-US" i="1" dirty="0" smtClean="0"/>
              <a:t>)</a:t>
            </a:r>
            <a:r>
              <a:rPr lang="en-US" dirty="0" smtClean="0"/>
              <a:t>. If we want to show an upper bound of </a:t>
            </a:r>
            <a:r>
              <a:rPr lang="en-US" i="1" dirty="0" err="1" smtClean="0"/>
              <a:t>T(n</a:t>
            </a:r>
            <a:r>
              <a:rPr lang="en-US" i="1" dirty="0" smtClean="0"/>
              <a:t>) = 2 </a:t>
            </a:r>
            <a:r>
              <a:rPr lang="en-US" i="1" dirty="0" err="1" smtClean="0"/>
              <a:t>T(n</a:t>
            </a:r>
            <a:r>
              <a:rPr lang="en-US" i="1" dirty="0" smtClean="0"/>
              <a:t> / 2) + </a:t>
            </a:r>
            <a:r>
              <a:rPr lang="en-US" i="1" dirty="0" err="1" smtClean="0"/>
              <a:t>Θ(n</a:t>
            </a:r>
            <a:r>
              <a:rPr lang="en-US" i="1" dirty="0" smtClean="0"/>
              <a:t>), </a:t>
            </a:r>
            <a:r>
              <a:rPr lang="en-US" dirty="0" smtClean="0"/>
              <a:t>we write   </a:t>
            </a:r>
            <a:r>
              <a:rPr lang="en-US" i="1" dirty="0" err="1" smtClean="0"/>
              <a:t>T(n</a:t>
            </a:r>
            <a:r>
              <a:rPr lang="en-US" i="1" dirty="0" smtClean="0"/>
              <a:t>) ≤ 2 </a:t>
            </a:r>
            <a:r>
              <a:rPr lang="en-US" i="1" dirty="0" err="1" smtClean="0"/>
              <a:t>T(n</a:t>
            </a:r>
            <a:r>
              <a:rPr lang="en-US" i="1" dirty="0" smtClean="0"/>
              <a:t> / 2) + </a:t>
            </a:r>
            <a:r>
              <a:rPr lang="en-US" i="1" dirty="0" err="1" smtClean="0"/>
              <a:t>cn</a:t>
            </a:r>
            <a:r>
              <a:rPr lang="en-US" i="1" dirty="0" smtClean="0"/>
              <a:t> </a:t>
            </a:r>
            <a:r>
              <a:rPr lang="en-US" dirty="0" smtClean="0"/>
              <a:t>for some positive constant </a:t>
            </a:r>
            <a:r>
              <a:rPr lang="en-US" i="1" dirty="0" err="1" smtClean="0"/>
              <a:t>c</a:t>
            </a:r>
            <a:r>
              <a:rPr lang="en-US" dirty="0" smtClean="0"/>
              <a:t>. </a:t>
            </a:r>
            <a:endParaRPr lang="en-US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760"/>
            <a:ext cx="8229600" cy="4525963"/>
          </a:xfrm>
        </p:spPr>
        <p:txBody>
          <a:bodyPr/>
          <a:lstStyle/>
          <a:p>
            <a:r>
              <a:rPr lang="en-US" b="1" i="1" dirty="0" smtClean="0"/>
              <a:t>Upper bound:</a:t>
            </a:r>
          </a:p>
          <a:p>
            <a:pPr lvl="1"/>
            <a:r>
              <a:rPr lang="en-US" i="1" dirty="0" smtClean="0"/>
              <a:t>Guess: </a:t>
            </a:r>
            <a:r>
              <a:rPr lang="en-US" i="1" dirty="0" err="1" smtClean="0"/>
              <a:t>T(n</a:t>
            </a:r>
            <a:r>
              <a:rPr lang="en-US" i="1" dirty="0" smtClean="0"/>
              <a:t>) ≤ </a:t>
            </a:r>
            <a:r>
              <a:rPr lang="en-US" i="1" dirty="0" err="1" smtClean="0"/>
              <a:t>d</a:t>
            </a:r>
            <a:r>
              <a:rPr lang="en-US" i="1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for some positive constant </a:t>
            </a:r>
            <a:r>
              <a:rPr lang="en-US" i="1" dirty="0" err="1" smtClean="0"/>
              <a:t>d</a:t>
            </a:r>
            <a:r>
              <a:rPr lang="en-US" dirty="0" smtClean="0"/>
              <a:t>. We are given </a:t>
            </a:r>
            <a:r>
              <a:rPr lang="en-US" i="1" dirty="0" err="1" smtClean="0"/>
              <a:t>c</a:t>
            </a:r>
            <a:r>
              <a:rPr lang="en-US" dirty="0" smtClean="0"/>
              <a:t> in the recurrence, and we get to choose </a:t>
            </a:r>
            <a:r>
              <a:rPr lang="en-US" i="1" dirty="0" err="1" smtClean="0"/>
              <a:t>d</a:t>
            </a:r>
            <a:r>
              <a:rPr lang="en-US" dirty="0" smtClean="0"/>
              <a:t> as any positive constant. It’s OK for </a:t>
            </a:r>
            <a:r>
              <a:rPr lang="en-US" i="1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to depend on </a:t>
            </a:r>
            <a:r>
              <a:rPr lang="en-US" i="1" dirty="0" err="1" smtClean="0"/>
              <a:t>c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138" y="3254192"/>
            <a:ext cx="4974942" cy="319666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78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Lower bound: </a:t>
            </a:r>
            <a:r>
              <a:rPr lang="en-US" dirty="0" smtClean="0"/>
              <a:t>Write </a:t>
            </a:r>
            <a:r>
              <a:rPr lang="en-US" i="1" dirty="0" err="1" smtClean="0"/>
              <a:t>T(n</a:t>
            </a:r>
            <a:r>
              <a:rPr lang="en-US" i="1" dirty="0" smtClean="0"/>
              <a:t>) ≥ 2 </a:t>
            </a:r>
            <a:r>
              <a:rPr lang="en-US" i="1" dirty="0" err="1" smtClean="0"/>
              <a:t>T(n</a:t>
            </a:r>
            <a:r>
              <a:rPr lang="en-US" i="1" dirty="0" smtClean="0"/>
              <a:t> / 2) + </a:t>
            </a:r>
            <a:r>
              <a:rPr lang="en-US" i="1" dirty="0" err="1" smtClean="0"/>
              <a:t>cn</a:t>
            </a:r>
            <a:r>
              <a:rPr lang="en-US" i="1" dirty="0" smtClean="0"/>
              <a:t> </a:t>
            </a:r>
            <a:r>
              <a:rPr lang="en-US" dirty="0" smtClean="0"/>
              <a:t>for some positive constant </a:t>
            </a:r>
            <a:r>
              <a:rPr lang="en-US" i="1" dirty="0" err="1" smtClean="0"/>
              <a:t>c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Guess: </a:t>
            </a:r>
            <a:r>
              <a:rPr lang="en-US" i="1" dirty="0" err="1" smtClean="0"/>
              <a:t>T(n</a:t>
            </a:r>
            <a:r>
              <a:rPr lang="en-US" i="1" dirty="0" smtClean="0"/>
              <a:t>) ≥ </a:t>
            </a:r>
            <a:r>
              <a:rPr lang="en-US" i="1" dirty="0" err="1" smtClean="0"/>
              <a:t>d</a:t>
            </a:r>
            <a:r>
              <a:rPr lang="en-US" i="1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for some positive constant </a:t>
            </a:r>
            <a:r>
              <a:rPr lang="en-US" i="1" dirty="0" err="1" smtClean="0"/>
              <a:t>d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Therefore,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</a:t>
            </a:r>
            <a:r>
              <a:rPr lang="en-US" i="1" dirty="0" smtClean="0"/>
              <a:t>Θ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4156" y="2969870"/>
            <a:ext cx="4095746" cy="252093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237" y="1417638"/>
            <a:ext cx="7889831" cy="458965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680" y="1097479"/>
            <a:ext cx="8145120" cy="490981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Divide and Conquer</a:t>
            </a:r>
          </a:p>
          <a:p>
            <a:pPr lvl="1"/>
            <a:r>
              <a:rPr lang="en-US" dirty="0" err="1" smtClean="0"/>
              <a:t>Strassen’s</a:t>
            </a:r>
            <a:r>
              <a:rPr lang="en-US" dirty="0" smtClean="0"/>
              <a:t> algorithm for matrix multiplication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Reading:</a:t>
            </a:r>
          </a:p>
          <a:p>
            <a:pPr lvl="1"/>
            <a:r>
              <a:rPr lang="en-US" dirty="0" smtClean="0"/>
              <a:t>Read </a:t>
            </a:r>
            <a:r>
              <a:rPr lang="en-US" smtClean="0"/>
              <a:t>Chapter 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Divide-and-Conquer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999" y="1047173"/>
            <a:ext cx="3978898" cy="37080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6999" y="4755256"/>
            <a:ext cx="5113947" cy="13386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Divide-and-Conquer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688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Many technical </a:t>
            </a:r>
            <a:r>
              <a:rPr lang="en-US" dirty="0" smtClean="0"/>
              <a:t>issues:</a:t>
            </a:r>
            <a:endParaRPr lang="en-US" dirty="0"/>
          </a:p>
          <a:p>
            <a:pPr lvl="1"/>
            <a:r>
              <a:rPr lang="en-US" dirty="0" smtClean="0"/>
              <a:t>Floors </a:t>
            </a:r>
            <a:r>
              <a:rPr lang="en-US" dirty="0"/>
              <a:t>and </a:t>
            </a:r>
            <a:r>
              <a:rPr lang="en-US" dirty="0" smtClean="0"/>
              <a:t>ceilings - ARE OMITTED</a:t>
            </a:r>
          </a:p>
          <a:p>
            <a:pPr lvl="1"/>
            <a:r>
              <a:rPr lang="en-US" dirty="0" smtClean="0"/>
              <a:t>Boundary conditions - ARE OMITTED</a:t>
            </a:r>
          </a:p>
          <a:p>
            <a:pPr lvl="1"/>
            <a:r>
              <a:rPr lang="en-US" dirty="0" smtClean="0"/>
              <a:t>Exact vs. asymptotic functions</a:t>
            </a:r>
          </a:p>
          <a:p>
            <a:pPr lvl="1"/>
            <a:endParaRPr lang="en-US" dirty="0"/>
          </a:p>
          <a:p>
            <a:r>
              <a:rPr lang="en-US" dirty="0"/>
              <a:t>In algorithm analysis, we usually express both the recurrence and its solution </a:t>
            </a:r>
            <a:r>
              <a:rPr lang="en-US" dirty="0" smtClean="0"/>
              <a:t>using asymptotic </a:t>
            </a:r>
            <a:r>
              <a:rPr lang="en-US" dirty="0"/>
              <a:t>notation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/>
              <a:t>)</a:t>
            </a:r>
            <a:r>
              <a:rPr lang="en-US" dirty="0" smtClean="0"/>
              <a:t> = </a:t>
            </a:r>
            <a:r>
              <a:rPr lang="en-US" i="1" dirty="0" smtClean="0"/>
              <a:t>2T</a:t>
            </a:r>
            <a:r>
              <a:rPr lang="en-US" dirty="0" smtClean="0"/>
              <a:t>(</a:t>
            </a:r>
            <a:r>
              <a:rPr lang="en-US" i="1" dirty="0" smtClean="0"/>
              <a:t>n/2</a:t>
            </a:r>
            <a:r>
              <a:rPr lang="en-US" dirty="0" smtClean="0"/>
              <a:t>) +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/>
              <a:t>)</a:t>
            </a:r>
            <a:r>
              <a:rPr lang="en-US" dirty="0" smtClean="0"/>
              <a:t> </a:t>
            </a:r>
            <a:r>
              <a:rPr lang="en-US" dirty="0"/>
              <a:t>with solution</a:t>
            </a:r>
            <a:r>
              <a:rPr lang="en-US" dirty="0" smtClean="0"/>
              <a:t>   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=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Divide-and-Conquer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boundary conditions are usually expressed as “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Θ(1) </a:t>
            </a:r>
            <a:r>
              <a:rPr lang="en-US" dirty="0"/>
              <a:t>for </a:t>
            </a:r>
            <a:r>
              <a:rPr lang="en-US" dirty="0" smtClean="0"/>
              <a:t>sufficiently small </a:t>
            </a:r>
            <a:r>
              <a:rPr lang="en-US" i="1" dirty="0"/>
              <a:t>n</a:t>
            </a:r>
            <a:r>
              <a:rPr lang="en-US" dirty="0"/>
              <a:t>.”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we desire an exact, rather than an asymptotic, solution, we need to </a:t>
            </a:r>
            <a:r>
              <a:rPr lang="en-US" dirty="0" smtClean="0"/>
              <a:t>deal with </a:t>
            </a:r>
            <a:r>
              <a:rPr lang="en-US" dirty="0"/>
              <a:t>boundary conditions.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practice, we just use </a:t>
            </a:r>
            <a:r>
              <a:rPr lang="en-US" dirty="0" smtClean="0"/>
              <a:t>asymptotic </a:t>
            </a:r>
            <a:r>
              <a:rPr lang="en-US" dirty="0"/>
              <a:t>most of the time, and we ignore </a:t>
            </a:r>
            <a:r>
              <a:rPr lang="en-US" dirty="0" smtClean="0"/>
              <a:t>boundary conditions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</a:t>
            </a:r>
            <a:r>
              <a:rPr lang="en-US" dirty="0" smtClean="0"/>
              <a:t>-</a:t>
            </a:r>
            <a:r>
              <a:rPr lang="en-US" dirty="0" err="1" smtClean="0"/>
              <a:t>Subarray</a:t>
            </a:r>
            <a:r>
              <a:rPr lang="en-US" dirty="0" smtClean="0"/>
              <a:t>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Input: </a:t>
            </a:r>
            <a:r>
              <a:rPr lang="en-US" dirty="0"/>
              <a:t>An array </a:t>
            </a:r>
            <a:r>
              <a:rPr lang="en-US" i="1" dirty="0" smtClean="0"/>
              <a:t>A</a:t>
            </a:r>
            <a:r>
              <a:rPr lang="en-US" dirty="0" smtClean="0"/>
              <a:t>[1..</a:t>
            </a:r>
            <a:r>
              <a:rPr lang="en-US" i="1" dirty="0" smtClean="0"/>
              <a:t>n</a:t>
            </a:r>
            <a:r>
              <a:rPr lang="en-US" dirty="0" smtClean="0"/>
              <a:t>] </a:t>
            </a:r>
            <a:r>
              <a:rPr lang="en-US" dirty="0"/>
              <a:t>of numbers</a:t>
            </a:r>
            <a:r>
              <a:rPr lang="en-US" dirty="0" smtClean="0"/>
              <a:t>.</a:t>
            </a:r>
          </a:p>
          <a:p>
            <a:r>
              <a:rPr lang="en-US" b="1" dirty="0"/>
              <a:t>Output: </a:t>
            </a:r>
            <a:r>
              <a:rPr lang="en-US" dirty="0"/>
              <a:t>Indices </a:t>
            </a:r>
            <a:r>
              <a:rPr lang="en-US" dirty="0" err="1"/>
              <a:t>i</a:t>
            </a:r>
            <a:r>
              <a:rPr lang="en-US" dirty="0"/>
              <a:t> and </a:t>
            </a:r>
            <a:r>
              <a:rPr lang="en-US" dirty="0" err="1"/>
              <a:t>j</a:t>
            </a:r>
            <a:r>
              <a:rPr lang="en-US" dirty="0"/>
              <a:t> such that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err="1" smtClean="0"/>
              <a:t>..</a:t>
            </a:r>
            <a:r>
              <a:rPr lang="en-US" i="1" dirty="0" err="1" smtClean="0"/>
              <a:t>j</a:t>
            </a:r>
            <a:r>
              <a:rPr lang="en-US" dirty="0"/>
              <a:t>]</a:t>
            </a:r>
            <a:r>
              <a:rPr lang="en-US" dirty="0" smtClean="0"/>
              <a:t> </a:t>
            </a:r>
            <a:r>
              <a:rPr lang="en-US" dirty="0"/>
              <a:t>has the greatest sum of any nonempty</a:t>
            </a:r>
            <a:r>
              <a:rPr lang="en-US" dirty="0" smtClean="0"/>
              <a:t>, contiguous </a:t>
            </a:r>
            <a:r>
              <a:rPr lang="en-US" dirty="0" err="1"/>
              <a:t>subarray</a:t>
            </a:r>
            <a:r>
              <a:rPr lang="en-US" dirty="0"/>
              <a:t> of </a:t>
            </a:r>
            <a:r>
              <a:rPr lang="en-US" i="1" dirty="0"/>
              <a:t>A</a:t>
            </a:r>
            <a:r>
              <a:rPr lang="en-US" dirty="0"/>
              <a:t>, along with the sum of the values in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err="1" smtClean="0"/>
              <a:t>..</a:t>
            </a:r>
            <a:r>
              <a:rPr lang="en-US" i="1" dirty="0" err="1" smtClean="0"/>
              <a:t>j</a:t>
            </a:r>
            <a:r>
              <a:rPr lang="en-US" dirty="0"/>
              <a:t>]</a:t>
            </a:r>
            <a:r>
              <a:rPr lang="en-US" dirty="0" smtClean="0"/>
              <a:t>.</a:t>
            </a:r>
          </a:p>
          <a:p>
            <a:r>
              <a:rPr lang="en-US" b="1" dirty="0"/>
              <a:t>Scenario</a:t>
            </a:r>
            <a:endParaRPr lang="en-US" b="1" dirty="0" smtClean="0"/>
          </a:p>
          <a:p>
            <a:pPr lvl="1"/>
            <a:r>
              <a:rPr lang="en-US" dirty="0" smtClean="0"/>
              <a:t>You </a:t>
            </a:r>
            <a:r>
              <a:rPr lang="en-US" dirty="0"/>
              <a:t>have the prices that a stock traded at over a period of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consecutive days.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should you have bought the stock? When should you have sold the stock?</a:t>
            </a:r>
            <a:endParaRPr lang="en-US" dirty="0" smtClean="0"/>
          </a:p>
          <a:p>
            <a:pPr lvl="1"/>
            <a:r>
              <a:rPr lang="en-US" dirty="0" smtClean="0"/>
              <a:t>Even </a:t>
            </a:r>
            <a:r>
              <a:rPr lang="en-US" dirty="0"/>
              <a:t>though it’s in retrospect, you can yell at your stockbroker for not </a:t>
            </a:r>
            <a:r>
              <a:rPr lang="en-US" dirty="0" smtClean="0"/>
              <a:t>recommending these </a:t>
            </a:r>
            <a:r>
              <a:rPr lang="en-US" dirty="0"/>
              <a:t>buy and sell dates.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Maximum-</a:t>
            </a:r>
            <a:r>
              <a:rPr lang="en-US" dirty="0" err="1" smtClean="0"/>
              <a:t>Subarray</a:t>
            </a:r>
            <a:r>
              <a:rPr lang="en-US" dirty="0" smtClean="0"/>
              <a:t>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convert to a maximum-</a:t>
            </a:r>
            <a:r>
              <a:rPr lang="en-US" dirty="0" err="1"/>
              <a:t>subarray</a:t>
            </a:r>
            <a:r>
              <a:rPr lang="en-US" dirty="0"/>
              <a:t> problem, </a:t>
            </a:r>
            <a:r>
              <a:rPr lang="en-US" dirty="0" smtClean="0"/>
              <a:t>let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 = (</a:t>
            </a:r>
            <a:r>
              <a:rPr lang="en-US" dirty="0"/>
              <a:t>price after day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)</a:t>
            </a:r>
            <a:r>
              <a:rPr lang="en-US" dirty="0" smtClean="0"/>
              <a:t> - </a:t>
            </a:r>
            <a:r>
              <a:rPr lang="en-US" dirty="0"/>
              <a:t>(price after day</a:t>
            </a:r>
            <a:r>
              <a:rPr lang="en-US" dirty="0" smtClean="0"/>
              <a:t> (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-1)).</a:t>
            </a:r>
          </a:p>
          <a:p>
            <a:r>
              <a:rPr lang="en-US" dirty="0"/>
              <a:t>Then </a:t>
            </a:r>
            <a:r>
              <a:rPr lang="en-US" dirty="0" smtClean="0"/>
              <a:t>the nonempty</a:t>
            </a:r>
            <a:r>
              <a:rPr lang="en-US" dirty="0"/>
              <a:t>, contiguous </a:t>
            </a:r>
            <a:r>
              <a:rPr lang="en-US" dirty="0" err="1"/>
              <a:t>subarray</a:t>
            </a:r>
            <a:r>
              <a:rPr lang="en-US" dirty="0"/>
              <a:t> with the greatest sum brackets the days that </a:t>
            </a:r>
            <a:r>
              <a:rPr lang="en-US" dirty="0" smtClean="0"/>
              <a:t>you should </a:t>
            </a:r>
            <a:r>
              <a:rPr lang="en-US" dirty="0"/>
              <a:t>have held the stock.</a:t>
            </a:r>
          </a:p>
          <a:p>
            <a:r>
              <a:rPr lang="en-US" dirty="0"/>
              <a:t>If the maximum </a:t>
            </a:r>
            <a:r>
              <a:rPr lang="en-US" dirty="0" err="1"/>
              <a:t>subarray</a:t>
            </a:r>
            <a:r>
              <a:rPr lang="en-US" dirty="0"/>
              <a:t> is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err="1" smtClean="0"/>
              <a:t>..</a:t>
            </a:r>
            <a:r>
              <a:rPr lang="en-US" i="1" dirty="0" err="1" smtClean="0"/>
              <a:t>j</a:t>
            </a:r>
            <a:r>
              <a:rPr lang="en-US" dirty="0" smtClean="0"/>
              <a:t>], </a:t>
            </a:r>
            <a:r>
              <a:rPr lang="en-US" dirty="0"/>
              <a:t>then should have bought just before day</a:t>
            </a:r>
            <a:r>
              <a:rPr lang="en-US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/>
              <a:t>i.e., just after day</a:t>
            </a:r>
            <a:r>
              <a:rPr lang="en-US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- 1) </a:t>
            </a:r>
            <a:r>
              <a:rPr lang="en-US" dirty="0"/>
              <a:t>and sold just after day </a:t>
            </a:r>
            <a:r>
              <a:rPr lang="en-US" i="1" dirty="0" err="1"/>
              <a:t>j</a:t>
            </a:r>
            <a:r>
              <a:rPr lang="en-US" i="1" dirty="0"/>
              <a:t> </a:t>
            </a:r>
            <a:r>
              <a:rPr lang="en-US" dirty="0"/>
              <a:t>.</a:t>
            </a:r>
          </a:p>
          <a:p>
            <a:r>
              <a:rPr lang="en-US" dirty="0"/>
              <a:t>Why do we need to find the maximum </a:t>
            </a:r>
            <a:r>
              <a:rPr lang="en-US" dirty="0" err="1"/>
              <a:t>subarray</a:t>
            </a:r>
            <a:r>
              <a:rPr lang="en-US" dirty="0"/>
              <a:t>? Why not just “buy low, sell high”?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Maximum-</a:t>
            </a:r>
            <a:r>
              <a:rPr lang="en-US" dirty="0" err="1" smtClean="0"/>
              <a:t>Subarray</a:t>
            </a:r>
            <a:r>
              <a:rPr lang="en-US" dirty="0" smtClean="0"/>
              <a:t>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Lowest price might occur </a:t>
            </a:r>
            <a:r>
              <a:rPr lang="en-US" i="1" dirty="0"/>
              <a:t>after the highest price.</a:t>
            </a:r>
            <a:endParaRPr lang="en-US" i="1" dirty="0" smtClean="0"/>
          </a:p>
          <a:p>
            <a:r>
              <a:rPr lang="en-US" dirty="0" smtClean="0"/>
              <a:t>But </a:t>
            </a:r>
            <a:r>
              <a:rPr lang="en-US" dirty="0"/>
              <a:t>wouldn’t the optimal strategy involve buying at the lowest price </a:t>
            </a:r>
            <a:r>
              <a:rPr lang="en-US" i="1" dirty="0"/>
              <a:t>or </a:t>
            </a:r>
            <a:r>
              <a:rPr lang="en-US" i="1" dirty="0" smtClean="0"/>
              <a:t>selling </a:t>
            </a:r>
            <a:r>
              <a:rPr lang="en-US" dirty="0" smtClean="0"/>
              <a:t>at </a:t>
            </a:r>
            <a:r>
              <a:rPr lang="en-US" dirty="0"/>
              <a:t>the highest price?</a:t>
            </a:r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/>
              <a:t>necessarily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Maximum </a:t>
            </a:r>
            <a:r>
              <a:rPr lang="en-US" dirty="0"/>
              <a:t>profit is $3 per share, from buying after day 2 and selling after day 3.</a:t>
            </a:r>
          </a:p>
          <a:p>
            <a:r>
              <a:rPr lang="en-US" dirty="0"/>
              <a:t>Yet lowest price occurs after day 4 and highest occurs after day 1.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78" y="2630383"/>
            <a:ext cx="3068735" cy="188414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Maximum-</a:t>
            </a:r>
            <a:r>
              <a:rPr lang="en-US" dirty="0" err="1" smtClean="0"/>
              <a:t>Subarray</a:t>
            </a:r>
            <a:r>
              <a:rPr lang="en-US" dirty="0" smtClean="0"/>
              <a:t>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solve by brute force: check </a:t>
            </a:r>
            <a:r>
              <a:rPr lang="en-US" dirty="0" smtClean="0"/>
              <a:t>all Θ(n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en-US" dirty="0" err="1"/>
              <a:t>subarrays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Can organize </a:t>
            </a:r>
            <a:r>
              <a:rPr lang="en-US" dirty="0" smtClean="0"/>
              <a:t>the computation </a:t>
            </a:r>
            <a:r>
              <a:rPr lang="en-US" dirty="0"/>
              <a:t>so that each </a:t>
            </a:r>
            <a:r>
              <a:rPr lang="en-US" dirty="0" err="1"/>
              <a:t>subarray</a:t>
            </a:r>
            <a:r>
              <a:rPr lang="en-US" dirty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err="1" smtClean="0"/>
              <a:t>..</a:t>
            </a:r>
            <a:r>
              <a:rPr lang="en-US" i="1" dirty="0" err="1" smtClean="0"/>
              <a:t>j</a:t>
            </a:r>
            <a:r>
              <a:rPr lang="en-US" dirty="0"/>
              <a:t>]</a:t>
            </a:r>
            <a:r>
              <a:rPr lang="en-US" dirty="0" smtClean="0"/>
              <a:t> </a:t>
            </a:r>
            <a:r>
              <a:rPr lang="en-US" dirty="0"/>
              <a:t>takes </a:t>
            </a:r>
            <a:r>
              <a:rPr lang="en-US" dirty="0" smtClean="0"/>
              <a:t>O(1) </a:t>
            </a:r>
            <a:r>
              <a:rPr lang="en-US" dirty="0"/>
              <a:t>time, given that </a:t>
            </a:r>
            <a:r>
              <a:rPr lang="en-US" dirty="0" smtClean="0"/>
              <a:t>you’ve computed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err="1" smtClean="0"/>
              <a:t>..</a:t>
            </a:r>
            <a:r>
              <a:rPr lang="en-US" i="1" dirty="0" err="1" smtClean="0"/>
              <a:t>j</a:t>
            </a:r>
            <a:r>
              <a:rPr lang="en-US" i="1" dirty="0" smtClean="0"/>
              <a:t> </a:t>
            </a:r>
            <a:r>
              <a:rPr lang="en-US" dirty="0" smtClean="0"/>
              <a:t>– 1], </a:t>
            </a:r>
            <a:r>
              <a:rPr lang="en-US" dirty="0"/>
              <a:t>so that the brute-force solution </a:t>
            </a:r>
            <a:r>
              <a:rPr lang="en-US" dirty="0" smtClean="0"/>
              <a:t>takes Θ(n</a:t>
            </a:r>
            <a:r>
              <a:rPr lang="en-US" baseline="30000" dirty="0" smtClean="0"/>
              <a:t>2</a:t>
            </a:r>
            <a:r>
              <a:rPr lang="en-US" dirty="0" smtClean="0"/>
              <a:t>) time.</a:t>
            </a:r>
          </a:p>
          <a:p>
            <a:r>
              <a:rPr lang="en-US" b="1" dirty="0"/>
              <a:t>Solving by divide-and-</a:t>
            </a:r>
            <a:r>
              <a:rPr lang="en-US" b="1" dirty="0" smtClean="0"/>
              <a:t>conquer</a:t>
            </a:r>
          </a:p>
          <a:p>
            <a:pPr lvl="1"/>
            <a:r>
              <a:rPr lang="en-US" dirty="0"/>
              <a:t>Use divide-and-conquer to solve in </a:t>
            </a:r>
            <a:r>
              <a:rPr lang="en-US" i="1" dirty="0" err="1" smtClean="0"/>
              <a:t>O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/>
              <a:t>lg</a:t>
            </a:r>
            <a:r>
              <a:rPr lang="en-US" dirty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time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/>
              <a:t>Subproblem</a:t>
            </a:r>
            <a:r>
              <a:rPr lang="en-US" i="1" dirty="0"/>
              <a:t>: </a:t>
            </a:r>
            <a:r>
              <a:rPr lang="en-US" dirty="0"/>
              <a:t>Find a maximum </a:t>
            </a:r>
            <a:r>
              <a:rPr lang="en-US" dirty="0" err="1"/>
              <a:t>subarray</a:t>
            </a:r>
            <a:r>
              <a:rPr lang="en-US" dirty="0"/>
              <a:t> of</a:t>
            </a:r>
            <a:r>
              <a:rPr lang="en-US" dirty="0" smtClean="0"/>
              <a:t>                     </a:t>
            </a:r>
            <a:r>
              <a:rPr lang="en-US" dirty="0" err="1" smtClean="0"/>
              <a:t>A[</a:t>
            </a:r>
            <a:r>
              <a:rPr lang="en-US" i="1" dirty="0" err="1" smtClean="0"/>
              <a:t>low</a:t>
            </a:r>
            <a:r>
              <a:rPr lang="en-US" dirty="0" err="1" smtClean="0"/>
              <a:t>..</a:t>
            </a:r>
            <a:r>
              <a:rPr lang="en-US" i="1" dirty="0" err="1" smtClean="0"/>
              <a:t>high</a:t>
            </a:r>
            <a:r>
              <a:rPr lang="en-US" dirty="0" smtClean="0"/>
              <a:t>].</a:t>
            </a:r>
          </a:p>
          <a:p>
            <a:pPr lvl="1"/>
            <a:r>
              <a:rPr lang="en-US" dirty="0"/>
              <a:t>In original call, </a:t>
            </a:r>
            <a:r>
              <a:rPr lang="en-US" i="1" dirty="0"/>
              <a:t>low</a:t>
            </a:r>
            <a:r>
              <a:rPr lang="en-US" i="1" dirty="0" smtClean="0"/>
              <a:t> = </a:t>
            </a:r>
            <a:r>
              <a:rPr lang="en-US" i="1" dirty="0"/>
              <a:t>1, high</a:t>
            </a:r>
            <a:r>
              <a:rPr lang="en-US" i="1" dirty="0" smtClean="0"/>
              <a:t> = </a:t>
            </a:r>
            <a:r>
              <a:rPr lang="en-US" i="1" dirty="0" err="1"/>
              <a:t>n</a:t>
            </a:r>
            <a:r>
              <a:rPr lang="en-US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2313</TotalTime>
  <Words>1438</Words>
  <Application>Microsoft Office PowerPoint</Application>
  <PresentationFormat>On-screen Show (4:3)</PresentationFormat>
  <Paragraphs>145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Divide-and-Conquer</vt:lpstr>
      <vt:lpstr>Analyzing Divide-and-Conquer Algorithms</vt:lpstr>
      <vt:lpstr>Analyzing Divide-and-Conquer Algorithms</vt:lpstr>
      <vt:lpstr>Analyzing Divide-and-Conquer Algorithms</vt:lpstr>
      <vt:lpstr>Analyzing Divide-and-Conquer Algorithms</vt:lpstr>
      <vt:lpstr>Maximum-Subarray Problem</vt:lpstr>
      <vt:lpstr>Maximum-Subarray Problem</vt:lpstr>
      <vt:lpstr>Maximum-Subarray Problem</vt:lpstr>
      <vt:lpstr>Maximum-Subarray Problem</vt:lpstr>
      <vt:lpstr>Solving by divide-and-conquer </vt:lpstr>
      <vt:lpstr>Solving by divide-and-conquer </vt:lpstr>
      <vt:lpstr>Solving by divide-and-conquer </vt:lpstr>
      <vt:lpstr>Solving by divide-and-conquer </vt:lpstr>
      <vt:lpstr>Slide 14</vt:lpstr>
      <vt:lpstr>Solving by divide-and-conquer </vt:lpstr>
      <vt:lpstr>Analysis</vt:lpstr>
      <vt:lpstr>Analysis</vt:lpstr>
      <vt:lpstr>Analysis</vt:lpstr>
      <vt:lpstr>Recurrence Relation Solution:    1) Substitution method</vt:lpstr>
      <vt:lpstr>Substitution method</vt:lpstr>
      <vt:lpstr>Substitution method</vt:lpstr>
      <vt:lpstr>Substitution method</vt:lpstr>
      <vt:lpstr>Substitution method</vt:lpstr>
      <vt:lpstr>Substitution method</vt:lpstr>
      <vt:lpstr>Substitution method</vt:lpstr>
      <vt:lpstr>Substitution method</vt:lpstr>
      <vt:lpstr>Next Time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80</cp:revision>
  <dcterms:created xsi:type="dcterms:W3CDTF">2009-12-05T20:09:23Z</dcterms:created>
  <dcterms:modified xsi:type="dcterms:W3CDTF">2010-02-08T23:06:15Z</dcterms:modified>
</cp:coreProperties>
</file>