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0"/>
  </p:notesMasterIdLst>
  <p:sldIdLst>
    <p:sldId id="256" r:id="rId2"/>
    <p:sldId id="381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1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Divide-and-Conquer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Recurrence </a:t>
            </a:r>
            <a:r>
              <a:rPr lang="en-US" dirty="0" smtClean="0"/>
              <a:t>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Can use master method to show that it has </a:t>
            </a:r>
            <a:r>
              <a:rPr lang="en-US" dirty="0" smtClean="0"/>
              <a:t>solution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Θ(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). </a:t>
            </a:r>
            <a:r>
              <a:rPr lang="en-US" dirty="0"/>
              <a:t>Asymptotically, no better than the obvious method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0" y="2081206"/>
            <a:ext cx="50800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setting up recurrences, can absorb </a:t>
            </a:r>
            <a:r>
              <a:rPr lang="en-US" dirty="0" smtClean="0"/>
              <a:t>constant factors </a:t>
            </a:r>
            <a:r>
              <a:rPr lang="en-US" dirty="0"/>
              <a:t>into asymptotic notation, but cannot absorb a constant number of </a:t>
            </a:r>
            <a:r>
              <a:rPr lang="en-US" dirty="0" err="1" smtClean="0"/>
              <a:t>subproblems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Although </a:t>
            </a:r>
            <a:r>
              <a:rPr lang="en-US" dirty="0"/>
              <a:t>we absorb the 4 additions </a:t>
            </a:r>
            <a:r>
              <a:rPr lang="en-US" dirty="0" smtClean="0"/>
              <a:t>of </a:t>
            </a:r>
            <a:r>
              <a:rPr lang="en-US" i="1" dirty="0" smtClean="0"/>
              <a:t>n</a:t>
            </a:r>
            <a:r>
              <a:rPr lang="en-US" dirty="0" smtClean="0"/>
              <a:t>/2 × n/2 </a:t>
            </a:r>
            <a:r>
              <a:rPr lang="en-US" dirty="0"/>
              <a:t>matrices into </a:t>
            </a:r>
            <a:r>
              <a:rPr lang="en-US" dirty="0" smtClean="0"/>
              <a:t>the Θ(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time </a:t>
            </a:r>
            <a:r>
              <a:rPr lang="en-US" dirty="0"/>
              <a:t>we cannot lose the 8 in front of </a:t>
            </a:r>
            <a:r>
              <a:rPr lang="en-US" dirty="0" smtClean="0"/>
              <a:t>the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n/2</a:t>
            </a:r>
            <a:r>
              <a:rPr lang="en-US" dirty="0" smtClean="0"/>
              <a:t>) </a:t>
            </a:r>
            <a:r>
              <a:rPr lang="en-US" dirty="0"/>
              <a:t>term.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we absorb the </a:t>
            </a:r>
            <a:r>
              <a:rPr lang="en-US" dirty="0" smtClean="0"/>
              <a:t>constant number </a:t>
            </a:r>
            <a:r>
              <a:rPr lang="en-US" dirty="0"/>
              <a:t>of </a:t>
            </a:r>
            <a:r>
              <a:rPr lang="en-US" dirty="0" err="1"/>
              <a:t>subproblems</a:t>
            </a:r>
            <a:r>
              <a:rPr lang="en-US" dirty="0"/>
              <a:t>, then the recursion tree would not be “bushy” and </a:t>
            </a:r>
            <a:r>
              <a:rPr lang="en-US" dirty="0" smtClean="0"/>
              <a:t>would instead </a:t>
            </a:r>
            <a:r>
              <a:rPr lang="en-US" dirty="0"/>
              <a:t>just be a linear chain.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Strassen’s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Idea: </a:t>
            </a:r>
            <a:r>
              <a:rPr lang="en-US" dirty="0"/>
              <a:t>Make the recursion tree less bushy. Perform only 7 recursive </a:t>
            </a:r>
            <a:r>
              <a:rPr lang="en-US" dirty="0" smtClean="0"/>
              <a:t>multiplications of </a:t>
            </a:r>
            <a:r>
              <a:rPr lang="en-US" i="1" dirty="0" smtClean="0"/>
              <a:t>n</a:t>
            </a:r>
            <a:r>
              <a:rPr lang="en-US" dirty="0" smtClean="0"/>
              <a:t>/2 × n/2 matrices, </a:t>
            </a:r>
            <a:r>
              <a:rPr lang="en-US" dirty="0"/>
              <a:t>rather than 8. Will cost several additions </a:t>
            </a:r>
            <a:r>
              <a:rPr lang="en-US" dirty="0" smtClean="0"/>
              <a:t>of </a:t>
            </a:r>
            <a:r>
              <a:rPr lang="en-US" i="1" dirty="0" smtClean="0"/>
              <a:t>n</a:t>
            </a:r>
            <a:r>
              <a:rPr lang="en-US" dirty="0" smtClean="0"/>
              <a:t>/2 × n/2 matrices, </a:t>
            </a:r>
            <a:r>
              <a:rPr lang="en-US" dirty="0"/>
              <a:t>but just a constant number </a:t>
            </a:r>
            <a:r>
              <a:rPr lang="en-US" dirty="0" smtClean="0"/>
              <a:t>more ⇒ </a:t>
            </a:r>
            <a:r>
              <a:rPr lang="en-US" dirty="0"/>
              <a:t>can still absorb the constant </a:t>
            </a:r>
            <a:r>
              <a:rPr lang="en-US" dirty="0" smtClean="0"/>
              <a:t>factor for </a:t>
            </a:r>
            <a:r>
              <a:rPr lang="en-US" dirty="0"/>
              <a:t>matrix additions into </a:t>
            </a:r>
            <a:r>
              <a:rPr lang="en-US" dirty="0" smtClean="0"/>
              <a:t>the Θ(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term.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Strassen’s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379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Algorithm</a:t>
            </a:r>
          </a:p>
          <a:p>
            <a:pPr lvl="1"/>
            <a:r>
              <a:rPr lang="en-US" dirty="0"/>
              <a:t>As in the recursive method, partition each of the matrices into </a:t>
            </a:r>
            <a:r>
              <a:rPr lang="en-US" dirty="0" smtClean="0"/>
              <a:t>four </a:t>
            </a:r>
            <a:r>
              <a:rPr lang="en-US" i="1" dirty="0" smtClean="0"/>
              <a:t>n</a:t>
            </a:r>
            <a:r>
              <a:rPr lang="en-US" dirty="0" smtClean="0"/>
              <a:t>/2 × n/2 </a:t>
            </a:r>
            <a:r>
              <a:rPr lang="en-US" dirty="0" err="1" smtClean="0"/>
              <a:t>submatrices</a:t>
            </a:r>
            <a:r>
              <a:rPr lang="en-US" dirty="0" smtClean="0"/>
              <a:t>. Time: Θ(1).</a:t>
            </a:r>
          </a:p>
          <a:p>
            <a:pPr lvl="1"/>
            <a:r>
              <a:rPr lang="en-US" dirty="0"/>
              <a:t>Create </a:t>
            </a:r>
            <a:r>
              <a:rPr lang="en-US" dirty="0" smtClean="0"/>
              <a:t>10 matrices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,…, </a:t>
            </a:r>
            <a:r>
              <a:rPr lang="en-US" i="1" dirty="0" smtClean="0"/>
              <a:t>S</a:t>
            </a:r>
            <a:r>
              <a:rPr lang="en-US" baseline="-25000" dirty="0" smtClean="0"/>
              <a:t>10</a:t>
            </a:r>
            <a:r>
              <a:rPr lang="en-US" dirty="0" smtClean="0"/>
              <a:t>. </a:t>
            </a:r>
            <a:r>
              <a:rPr lang="en-US" dirty="0"/>
              <a:t>Each </a:t>
            </a:r>
            <a:r>
              <a:rPr lang="en-US" dirty="0" smtClean="0"/>
              <a:t>is </a:t>
            </a:r>
            <a:r>
              <a:rPr lang="en-US" i="1" dirty="0" smtClean="0"/>
              <a:t>n</a:t>
            </a:r>
            <a:r>
              <a:rPr lang="en-US" dirty="0" smtClean="0"/>
              <a:t>/2 × n/2 </a:t>
            </a:r>
            <a:r>
              <a:rPr lang="en-US" dirty="0"/>
              <a:t>and is the sum or </a:t>
            </a:r>
            <a:r>
              <a:rPr lang="en-US" dirty="0" smtClean="0"/>
              <a:t>difference of </a:t>
            </a:r>
            <a:r>
              <a:rPr lang="en-US" dirty="0"/>
              <a:t>two matrices created in previous step. </a:t>
            </a:r>
            <a:r>
              <a:rPr lang="en-US" dirty="0" smtClean="0"/>
              <a:t>Time: Θ(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to create all </a:t>
            </a:r>
            <a:r>
              <a:rPr lang="en-US" dirty="0" smtClean="0"/>
              <a:t>10 matrices.</a:t>
            </a:r>
          </a:p>
          <a:p>
            <a:pPr lvl="1"/>
            <a:r>
              <a:rPr lang="en-US" dirty="0"/>
              <a:t>Recursively compute 7 matrix </a:t>
            </a:r>
            <a:r>
              <a:rPr lang="en-US" dirty="0" smtClean="0"/>
              <a:t>products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,…, </a:t>
            </a:r>
            <a:r>
              <a:rPr lang="en-US" i="1" dirty="0" smtClean="0"/>
              <a:t>P</a:t>
            </a:r>
            <a:r>
              <a:rPr lang="en-US" baseline="-25000" dirty="0" smtClean="0"/>
              <a:t>10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i="1" dirty="0" smtClean="0"/>
              <a:t>n</a:t>
            </a:r>
            <a:r>
              <a:rPr lang="en-US" dirty="0" smtClean="0"/>
              <a:t>/2 × n/2.</a:t>
            </a:r>
          </a:p>
          <a:p>
            <a:pPr lvl="1"/>
            <a:r>
              <a:rPr lang="en-US" dirty="0" smtClean="0"/>
              <a:t>Compute </a:t>
            </a:r>
            <a:r>
              <a:rPr lang="en-US" i="1" dirty="0" smtClean="0"/>
              <a:t>n</a:t>
            </a:r>
            <a:r>
              <a:rPr lang="en-US" dirty="0" smtClean="0"/>
              <a:t>/2 × n/2 </a:t>
            </a:r>
            <a:r>
              <a:rPr lang="en-US" dirty="0" err="1" smtClean="0"/>
              <a:t>submatrices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i="1" dirty="0"/>
              <a:t>C</a:t>
            </a:r>
            <a:r>
              <a:rPr lang="en-US" dirty="0"/>
              <a:t> by adding and subtracting various </a:t>
            </a:r>
            <a:r>
              <a:rPr lang="en-US" dirty="0" smtClean="0"/>
              <a:t>combinations of the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. Time: Θ(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Strassen’s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Analysis:</a:t>
            </a:r>
          </a:p>
          <a:p>
            <a:pPr lvl="1"/>
            <a:r>
              <a:rPr lang="en-US" dirty="0"/>
              <a:t>Recurrence will </a:t>
            </a:r>
            <a:r>
              <a:rPr lang="en-US" dirty="0" smtClean="0"/>
              <a:t>be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</a:t>
            </a:r>
            <a:r>
              <a:rPr lang="en-US" dirty="0"/>
              <a:t>the master method, solution </a:t>
            </a:r>
            <a:r>
              <a:rPr lang="en-US" dirty="0" smtClean="0"/>
              <a:t>is T(n) = Θ(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lg</a:t>
            </a:r>
            <a:r>
              <a:rPr lang="en-US" baseline="30000" dirty="0" smtClean="0"/>
              <a:t> 7</a:t>
            </a:r>
            <a:r>
              <a:rPr lang="en-US" dirty="0" smtClean="0"/>
              <a:t>).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327" y="2438400"/>
            <a:ext cx="50165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3342"/>
            <a:ext cx="8229600" cy="48239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Step 2</a:t>
            </a:r>
            <a:r>
              <a:rPr lang="en-US" dirty="0" smtClean="0"/>
              <a:t>, create the 10 matrices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or </a:t>
            </a:r>
            <a:r>
              <a:rPr lang="en-US" dirty="0" smtClean="0"/>
              <a:t>subtract </a:t>
            </a:r>
            <a:r>
              <a:rPr lang="en-US" i="1" dirty="0" smtClean="0"/>
              <a:t>n</a:t>
            </a:r>
            <a:r>
              <a:rPr lang="en-US" dirty="0" smtClean="0"/>
              <a:t>/2 × n/2 matrices 10 times ⇒ time is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i="1" dirty="0" smtClean="0"/>
              <a:t> / </a:t>
            </a:r>
            <a:r>
              <a:rPr lang="en-US" dirty="0" smtClean="0"/>
              <a:t>2).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226" y="1872796"/>
            <a:ext cx="2014687" cy="317522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927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3, </a:t>
            </a:r>
            <a:r>
              <a:rPr lang="en-US" dirty="0" smtClean="0"/>
              <a:t>create </a:t>
            </a:r>
            <a:r>
              <a:rPr lang="en-US" dirty="0"/>
              <a:t>the 7 </a:t>
            </a:r>
            <a:r>
              <a:rPr lang="en-US" dirty="0" smtClean="0"/>
              <a:t>matrices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only multiplications needed are in the middle column; right-hand column </a:t>
            </a:r>
            <a:r>
              <a:rPr lang="en-US" dirty="0" smtClean="0"/>
              <a:t>just shows </a:t>
            </a:r>
            <a:r>
              <a:rPr lang="en-US" dirty="0"/>
              <a:t>the products in terms of the original </a:t>
            </a:r>
            <a:r>
              <a:rPr lang="en-US" dirty="0" err="1"/>
              <a:t>submatrices</a:t>
            </a:r>
            <a:r>
              <a:rPr lang="en-US" dirty="0"/>
              <a:t> of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679" y="2028829"/>
            <a:ext cx="7162272" cy="239973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4, </a:t>
            </a:r>
            <a:r>
              <a:rPr lang="en-US" dirty="0"/>
              <a:t>Add and subtract the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to construct </a:t>
            </a:r>
            <a:r>
              <a:rPr lang="en-US" dirty="0" err="1"/>
              <a:t>submatrices</a:t>
            </a:r>
            <a:r>
              <a:rPr lang="en-US" dirty="0"/>
              <a:t> of </a:t>
            </a:r>
            <a:r>
              <a:rPr lang="en-US" i="1" dirty="0"/>
              <a:t>C</a:t>
            </a:r>
            <a:r>
              <a:rPr lang="en-US" dirty="0" smtClean="0"/>
              <a:t>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dirty="0"/>
              <a:t>To see how these computations work, expand each right-hand side, </a:t>
            </a:r>
            <a:r>
              <a:rPr lang="en-US" dirty="0" smtClean="0"/>
              <a:t>replacing each </a:t>
            </a:r>
            <a:r>
              <a:rPr lang="en-US" i="1" dirty="0" smtClean="0"/>
              <a:t>P</a:t>
            </a:r>
            <a:r>
              <a:rPr lang="en-US" i="1" baseline="-25000" dirty="0" smtClean="0"/>
              <a:t>i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err="1"/>
              <a:t>submatrices</a:t>
            </a:r>
            <a:r>
              <a:rPr lang="en-US" dirty="0"/>
              <a:t> of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that form it, and cancel terms: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153" y="2373792"/>
            <a:ext cx="3983300" cy="180375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732" y="883040"/>
            <a:ext cx="6320089" cy="5444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and practical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Strassen’s</a:t>
            </a:r>
            <a:r>
              <a:rPr lang="en-US" dirty="0"/>
              <a:t> algorithm was the first to </a:t>
            </a:r>
            <a:r>
              <a:rPr lang="en-US" dirty="0" smtClean="0"/>
              <a:t>beat Θ(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 </a:t>
            </a:r>
            <a:r>
              <a:rPr lang="en-US" dirty="0"/>
              <a:t>time, but it’s not the </a:t>
            </a:r>
            <a:r>
              <a:rPr lang="en-US" dirty="0" smtClean="0"/>
              <a:t>asymptotically fastest </a:t>
            </a:r>
            <a:r>
              <a:rPr lang="en-US" dirty="0"/>
              <a:t>known. A method by Coppersmith and </a:t>
            </a:r>
            <a:r>
              <a:rPr lang="en-US" dirty="0" err="1"/>
              <a:t>Winograd</a:t>
            </a:r>
            <a:r>
              <a:rPr lang="en-US" dirty="0"/>
              <a:t> runs in</a:t>
            </a:r>
            <a:r>
              <a:rPr lang="en-US" dirty="0" smtClean="0"/>
              <a:t> O(</a:t>
            </a:r>
            <a:r>
              <a:rPr lang="en-US" i="1" dirty="0" smtClean="0"/>
              <a:t>n</a:t>
            </a:r>
            <a:r>
              <a:rPr lang="en-US" baseline="30000" dirty="0" smtClean="0"/>
              <a:t>2.376</a:t>
            </a:r>
            <a:r>
              <a:rPr lang="en-US" dirty="0" smtClean="0"/>
              <a:t>) time.</a:t>
            </a:r>
          </a:p>
          <a:p>
            <a:r>
              <a:rPr lang="en-US" dirty="0"/>
              <a:t>Practical issues against </a:t>
            </a:r>
            <a:r>
              <a:rPr lang="en-US" dirty="0" err="1"/>
              <a:t>Strassen’s</a:t>
            </a:r>
            <a:r>
              <a:rPr lang="en-US" dirty="0"/>
              <a:t> algorithm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Higher constant factor than the </a:t>
            </a:r>
            <a:r>
              <a:rPr lang="en-US" dirty="0" smtClean="0"/>
              <a:t>obvious Θ(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)-time method.</a:t>
            </a:r>
          </a:p>
          <a:p>
            <a:pPr lvl="1"/>
            <a:r>
              <a:rPr lang="en-US" dirty="0"/>
              <a:t>Not good for sparse matrices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Not numerically stable: larger errors accumulate than in the obvious method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Submatrices</a:t>
            </a:r>
            <a:r>
              <a:rPr lang="en-US" dirty="0"/>
              <a:t> consume space, especially if copying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Crossover point somewhere between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= 8 and 400.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Strassen’s</a:t>
            </a:r>
            <a:r>
              <a:rPr lang="en-US" dirty="0" smtClean="0"/>
              <a:t> Algorithm for Matrix Multiplication</a:t>
            </a:r>
          </a:p>
          <a:p>
            <a:endParaRPr lang="en-US" dirty="0" smtClean="0"/>
          </a:p>
          <a:p>
            <a:r>
              <a:rPr lang="en-US" dirty="0" smtClean="0"/>
              <a:t>More on Recurrence Relations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482"/>
            <a:ext cx="8229600" cy="4525963"/>
          </a:xfrm>
        </p:spPr>
        <p:txBody>
          <a:bodyPr/>
          <a:lstStyle/>
          <a:p>
            <a:r>
              <a:rPr lang="en-US" dirty="0" smtClean="0"/>
              <a:t>Use to generate a guess. Then verify by substitution method.</a:t>
            </a:r>
          </a:p>
          <a:p>
            <a:r>
              <a:rPr lang="en-US" b="1" dirty="0" smtClean="0"/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857" y="2406834"/>
            <a:ext cx="6697349" cy="411946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log</a:t>
            </a:r>
            <a:r>
              <a:rPr lang="en-US" baseline="-25000" dirty="0" smtClean="0"/>
              <a:t>3</a:t>
            </a:r>
            <a:r>
              <a:rPr lang="en-US" i="1" dirty="0" smtClean="0"/>
              <a:t>n</a:t>
            </a:r>
            <a:r>
              <a:rPr lang="en-US" dirty="0" smtClean="0"/>
              <a:t> full levels, and after log</a:t>
            </a:r>
            <a:r>
              <a:rPr lang="en-US" baseline="-25000" dirty="0" smtClean="0"/>
              <a:t>3/2</a:t>
            </a:r>
            <a:r>
              <a:rPr lang="en-US" i="1" dirty="0" smtClean="0"/>
              <a:t>n</a:t>
            </a:r>
            <a:r>
              <a:rPr lang="en-US" dirty="0" smtClean="0"/>
              <a:t> levels, the problem size is down to 1.</a:t>
            </a:r>
          </a:p>
          <a:p>
            <a:r>
              <a:rPr lang="en-US" dirty="0" smtClean="0"/>
              <a:t>Each level contributes ≤ </a:t>
            </a:r>
            <a:r>
              <a:rPr lang="en-US" i="1" dirty="0" err="1" smtClean="0"/>
              <a:t>c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Lower bound guess: ≥ </a:t>
            </a:r>
            <a:r>
              <a:rPr lang="en-US" i="1" dirty="0" err="1" smtClean="0"/>
              <a:t>d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 log</a:t>
            </a:r>
            <a:r>
              <a:rPr lang="en-US" baseline="-25000" dirty="0" smtClean="0"/>
              <a:t>3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dirty="0" err="1" smtClean="0"/>
              <a:t>Ω(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for some positive constant </a:t>
            </a:r>
            <a:r>
              <a:rPr lang="en-US" i="1" dirty="0" err="1" smtClean="0"/>
              <a:t>d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Upper bound guess: ≤ </a:t>
            </a:r>
            <a:r>
              <a:rPr lang="en-US" i="1" dirty="0" err="1" smtClean="0"/>
              <a:t>d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 log</a:t>
            </a:r>
            <a:r>
              <a:rPr lang="en-US" baseline="-25000" dirty="0" smtClean="0"/>
              <a:t>3/2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i="1" dirty="0" err="1" smtClean="0"/>
              <a:t>O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 for some positive constant </a:t>
            </a:r>
            <a:r>
              <a:rPr lang="en-US" i="1" dirty="0" err="1" smtClean="0"/>
              <a:t>d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Then </a:t>
            </a:r>
            <a:r>
              <a:rPr lang="en-US" i="1" dirty="0" smtClean="0"/>
              <a:t>prove </a:t>
            </a:r>
            <a:r>
              <a:rPr lang="en-US" dirty="0" smtClean="0"/>
              <a:t>by substitution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Upper bound: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8455" y="2092397"/>
            <a:ext cx="6277005" cy="391489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Lower bound:</a:t>
            </a:r>
            <a:endParaRPr lang="en-US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15" y="2130920"/>
            <a:ext cx="8334985" cy="285589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many divide-and-conquer recurrences of the form</a:t>
            </a:r>
          </a:p>
          <a:p>
            <a:pPr lvl="1"/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</a:t>
            </a:r>
            <a:r>
              <a:rPr lang="en-US" i="1" dirty="0" err="1" smtClean="0"/>
              <a:t>aT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/>
              <a:t>/</a:t>
            </a:r>
            <a:r>
              <a:rPr lang="en-US" i="1" dirty="0" err="1" smtClean="0"/>
              <a:t>b</a:t>
            </a:r>
            <a:r>
              <a:rPr lang="en-US" dirty="0" smtClean="0"/>
              <a:t>) + </a:t>
            </a:r>
            <a:r>
              <a:rPr lang="en-US" i="1" dirty="0" err="1" smtClean="0"/>
              <a:t>f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), where </a:t>
            </a:r>
            <a:r>
              <a:rPr lang="en-US" i="1" dirty="0" smtClean="0"/>
              <a:t>a ≥ </a:t>
            </a:r>
            <a:r>
              <a:rPr lang="en-US" dirty="0" smtClean="0"/>
              <a:t>1, </a:t>
            </a:r>
            <a:r>
              <a:rPr lang="en-US" i="1" dirty="0" err="1" smtClean="0"/>
              <a:t>b</a:t>
            </a:r>
            <a:r>
              <a:rPr lang="en-US" i="1" dirty="0" smtClean="0"/>
              <a:t> </a:t>
            </a:r>
            <a:r>
              <a:rPr lang="en-US" dirty="0" smtClean="0"/>
              <a:t>&gt; 1, </a:t>
            </a:r>
            <a:r>
              <a:rPr lang="en-US" i="1" dirty="0" err="1" smtClean="0"/>
              <a:t>f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&gt; 0.</a:t>
            </a:r>
          </a:p>
          <a:p>
            <a:pPr lvl="1"/>
            <a:r>
              <a:rPr lang="en-US" dirty="0" smtClean="0"/>
              <a:t>Based on the </a:t>
            </a:r>
            <a:r>
              <a:rPr lang="en-US" b="1" i="1" dirty="0" smtClean="0"/>
              <a:t>master theorem </a:t>
            </a:r>
            <a:r>
              <a:rPr lang="en-US" dirty="0" smtClean="0"/>
              <a:t>(Theorem 4.1).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47" y="3352799"/>
            <a:ext cx="8021428" cy="199016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38" y="1522899"/>
            <a:ext cx="5467004" cy="4335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66" y="2125076"/>
            <a:ext cx="8564163" cy="14794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337" y="3820221"/>
            <a:ext cx="8812303" cy="160122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theorem does not cover all the cases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There is a gap between case 1 and case 2 when </a:t>
            </a:r>
            <a:r>
              <a:rPr lang="en-US" i="1" dirty="0" smtClean="0"/>
              <a:t>f(n) </a:t>
            </a:r>
            <a:r>
              <a:rPr lang="en-US" dirty="0" smtClean="0"/>
              <a:t>is smaller than</a:t>
            </a:r>
            <a:r>
              <a:rPr lang="en-US" i="1" dirty="0" smtClean="0"/>
              <a:t>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log</a:t>
            </a:r>
            <a:r>
              <a:rPr lang="en-US" sz="1600" i="1" baseline="30000" dirty="0" err="1" smtClean="0"/>
              <a:t>b</a:t>
            </a:r>
            <a:r>
              <a:rPr lang="en-US" sz="2400" i="1" baseline="30000" dirty="0" err="1" smtClean="0"/>
              <a:t>a</a:t>
            </a:r>
            <a:r>
              <a:rPr lang="en-US" sz="2400" i="1" baseline="30000" dirty="0" smtClean="0"/>
              <a:t>  </a:t>
            </a:r>
            <a:r>
              <a:rPr lang="en-US" sz="2400" dirty="0" smtClean="0"/>
              <a:t>but not </a:t>
            </a:r>
            <a:r>
              <a:rPr lang="en-US" sz="2400" dirty="0" err="1" smtClean="0"/>
              <a:t>polynomially</a:t>
            </a:r>
            <a:r>
              <a:rPr lang="en-US" sz="2400" dirty="0" smtClean="0"/>
              <a:t> smaller.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Similarly </a:t>
            </a:r>
            <a:r>
              <a:rPr lang="en-US" sz="2400" dirty="0" smtClean="0"/>
              <a:t>there </a:t>
            </a:r>
            <a:r>
              <a:rPr lang="en-US" sz="2400" dirty="0" smtClean="0"/>
              <a:t>is a gap between case </a:t>
            </a:r>
            <a:r>
              <a:rPr lang="en-US" sz="2400" dirty="0" smtClean="0"/>
              <a:t>2 </a:t>
            </a:r>
            <a:r>
              <a:rPr lang="en-US" sz="2400" dirty="0" smtClean="0"/>
              <a:t>and case </a:t>
            </a:r>
            <a:r>
              <a:rPr lang="en-US" sz="2400" dirty="0" smtClean="0"/>
              <a:t>3 </a:t>
            </a:r>
            <a:r>
              <a:rPr lang="en-US" sz="2400" dirty="0" smtClean="0"/>
              <a:t>when </a:t>
            </a:r>
            <a:r>
              <a:rPr lang="en-US" sz="2400" i="1" dirty="0" smtClean="0"/>
              <a:t>f(n) </a:t>
            </a:r>
            <a:r>
              <a:rPr lang="en-US" sz="2400" dirty="0" smtClean="0"/>
              <a:t>is </a:t>
            </a:r>
            <a:r>
              <a:rPr lang="en-US" sz="2400" dirty="0" smtClean="0"/>
              <a:t>larger than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</a:t>
            </a:r>
            <a:r>
              <a:rPr lang="en-US" sz="2400" i="1" baseline="30000" dirty="0" err="1" smtClean="0"/>
              <a:t>log</a:t>
            </a:r>
            <a:r>
              <a:rPr lang="en-US" sz="1400" i="1" baseline="30000" dirty="0" err="1" smtClean="0"/>
              <a:t>b</a:t>
            </a:r>
            <a:r>
              <a:rPr lang="en-US" sz="2000" i="1" baseline="30000" dirty="0" err="1" smtClean="0"/>
              <a:t>a</a:t>
            </a:r>
            <a:r>
              <a:rPr lang="en-US" sz="2000" i="1" baseline="30000" dirty="0" smtClean="0"/>
              <a:t>  </a:t>
            </a:r>
            <a:r>
              <a:rPr lang="en-US" sz="2400" dirty="0" smtClean="0"/>
              <a:t>but not </a:t>
            </a:r>
            <a:r>
              <a:rPr lang="en-US" sz="2400" dirty="0" err="1" smtClean="0"/>
              <a:t>polynomially</a:t>
            </a:r>
            <a:r>
              <a:rPr lang="en-US" sz="2400" dirty="0" smtClean="0"/>
              <a:t> larger.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7792907" cy="1038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0107" y="2090800"/>
            <a:ext cx="816969" cy="365233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 method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092" y="1226262"/>
            <a:ext cx="7341966" cy="4781029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Heapsort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Reading:</a:t>
            </a:r>
          </a:p>
          <a:p>
            <a:pPr lvl="1"/>
            <a:r>
              <a:rPr lang="en-US" dirty="0" smtClean="0"/>
              <a:t>Read Chapter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Strassen’s</a:t>
            </a:r>
            <a:r>
              <a:rPr lang="en-US" dirty="0" smtClean="0"/>
              <a:t> method for 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50" y="1784350"/>
            <a:ext cx="8394700" cy="3289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Strassen’s</a:t>
            </a:r>
            <a:r>
              <a:rPr lang="en-US" dirty="0" smtClean="0"/>
              <a:t> method for 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12" y="1481328"/>
            <a:ext cx="8267388" cy="4347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Strassen’s</a:t>
            </a:r>
            <a:r>
              <a:rPr lang="en-US" dirty="0" smtClean="0"/>
              <a:t> method for 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Θ(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 the best we can do? Can we multiply matrices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)?</a:t>
            </a:r>
          </a:p>
          <a:p>
            <a:r>
              <a:rPr lang="en-US" dirty="0"/>
              <a:t>Seems like any algorithm to multiply matrices must </a:t>
            </a:r>
            <a:r>
              <a:rPr lang="en-US" dirty="0" smtClean="0"/>
              <a:t>take Ω(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 time:</a:t>
            </a:r>
          </a:p>
          <a:p>
            <a:pPr lvl="2"/>
            <a:r>
              <a:rPr lang="en-US" dirty="0" smtClean="0"/>
              <a:t>Must compute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entries</a:t>
            </a:r>
          </a:p>
          <a:p>
            <a:pPr lvl="2"/>
            <a:r>
              <a:rPr lang="en-US" dirty="0" smtClean="0"/>
              <a:t>Each entry is the sum of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terms</a:t>
            </a:r>
          </a:p>
          <a:p>
            <a:pPr lvl="1"/>
            <a:r>
              <a:rPr lang="en-US" dirty="0" smtClean="0"/>
              <a:t>But with </a:t>
            </a:r>
            <a:r>
              <a:rPr lang="en-US" dirty="0" err="1" smtClean="0"/>
              <a:t>Strassen’s</a:t>
            </a:r>
            <a:r>
              <a:rPr lang="en-US" dirty="0" smtClean="0"/>
              <a:t> method we can multiply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Strassen’s</a:t>
            </a:r>
            <a:r>
              <a:rPr lang="en-US" dirty="0" smtClean="0"/>
              <a:t> method runs in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lg</a:t>
            </a:r>
            <a:r>
              <a:rPr lang="en-US" baseline="30000" dirty="0" smtClean="0"/>
              <a:t> 7</a:t>
            </a:r>
            <a:r>
              <a:rPr lang="en-US" dirty="0" smtClean="0"/>
              <a:t>) time.</a:t>
            </a:r>
          </a:p>
          <a:p>
            <a:pPr lvl="2"/>
            <a:r>
              <a:rPr lang="en-US" dirty="0" smtClean="0"/>
              <a:t>2.80 ≤ </a:t>
            </a:r>
            <a:r>
              <a:rPr lang="en-US" dirty="0" err="1" smtClean="0"/>
              <a:t>lg</a:t>
            </a:r>
            <a:r>
              <a:rPr lang="en-US" dirty="0" smtClean="0"/>
              <a:t> 7 ≤ 2.81</a:t>
            </a:r>
          </a:p>
          <a:p>
            <a:pPr lvl="2"/>
            <a:r>
              <a:rPr lang="en-US" dirty="0" smtClean="0"/>
              <a:t>Hence, runs in Θ(</a:t>
            </a:r>
            <a:r>
              <a:rPr lang="en-US" i="1" dirty="0" smtClean="0"/>
              <a:t>n</a:t>
            </a:r>
            <a:r>
              <a:rPr lang="en-US" baseline="30000" dirty="0" smtClean="0"/>
              <a:t>2.81</a:t>
            </a:r>
            <a:r>
              <a:rPr lang="en-US" dirty="0" smtClean="0"/>
              <a:t>) time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divide-and-conquer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with the other divide-and-conquer algorithms, assume that 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is a power of 2</a:t>
            </a:r>
            <a:r>
              <a:rPr lang="en-US" dirty="0" smtClean="0"/>
              <a:t>.</a:t>
            </a:r>
          </a:p>
          <a:p>
            <a:r>
              <a:rPr lang="en-US" dirty="0"/>
              <a:t>Partition each of </a:t>
            </a:r>
            <a:r>
              <a:rPr lang="en-US" i="1" dirty="0"/>
              <a:t>A</a:t>
            </a:r>
            <a:r>
              <a:rPr lang="en-US" dirty="0"/>
              <a:t>;</a:t>
            </a:r>
            <a:r>
              <a:rPr lang="en-US" i="1" dirty="0"/>
              <a:t>B</a:t>
            </a:r>
            <a:r>
              <a:rPr lang="en-US" dirty="0"/>
              <a:t>;</a:t>
            </a:r>
            <a:r>
              <a:rPr lang="en-US" i="1" dirty="0"/>
              <a:t>C</a:t>
            </a:r>
            <a:r>
              <a:rPr lang="en-US" dirty="0"/>
              <a:t> into four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/2 × n/2 </a:t>
            </a:r>
            <a:r>
              <a:rPr lang="en-US" dirty="0"/>
              <a:t>matrices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Rewrite </a:t>
            </a:r>
            <a:r>
              <a:rPr lang="en-US" i="1" dirty="0"/>
              <a:t>C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/>
              <a:t>A</a:t>
            </a:r>
            <a:r>
              <a:rPr lang="en-US" i="1" dirty="0" smtClean="0"/>
              <a:t> </a:t>
            </a:r>
            <a:r>
              <a:rPr lang="en-US" dirty="0" smtClean="0"/>
              <a:t>⋅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761182"/>
            <a:ext cx="8458200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9697" y="4988674"/>
            <a:ext cx="61468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divide-and-conquer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giving the four </a:t>
            </a:r>
            <a:r>
              <a:rPr lang="en-US" dirty="0" smtClean="0"/>
              <a:t>equations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Each of these equations multiplies </a:t>
            </a:r>
            <a:r>
              <a:rPr lang="en-US" dirty="0" smtClean="0"/>
              <a:t>two </a:t>
            </a:r>
            <a:r>
              <a:rPr lang="en-US" i="1" dirty="0" smtClean="0"/>
              <a:t>n</a:t>
            </a:r>
            <a:r>
              <a:rPr lang="en-US" dirty="0" smtClean="0"/>
              <a:t>/2 × n/2 matrices and then adds their </a:t>
            </a:r>
            <a:r>
              <a:rPr lang="en-US" i="1" dirty="0" smtClean="0"/>
              <a:t>n</a:t>
            </a:r>
            <a:r>
              <a:rPr lang="en-US" dirty="0" smtClean="0"/>
              <a:t>/2 × n/2 products.</a:t>
            </a:r>
          </a:p>
          <a:p>
            <a:r>
              <a:rPr lang="en-US" dirty="0"/>
              <a:t>Use these equations to get a divide-and-conquer algorithm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502" y="1905455"/>
            <a:ext cx="3854810" cy="16418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divide-and-conquer method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9" y="1776217"/>
            <a:ext cx="8921878" cy="379982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Analysis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be the time to multiply two </a:t>
            </a:r>
            <a:r>
              <a:rPr lang="en-US" i="1" dirty="0" smtClean="0"/>
              <a:t>n</a:t>
            </a:r>
            <a:r>
              <a:rPr lang="en-US" dirty="0" smtClean="0"/>
              <a:t>/2 × n/2 matrices.</a:t>
            </a:r>
          </a:p>
          <a:p>
            <a:pPr lvl="1"/>
            <a:r>
              <a:rPr lang="en-US" b="1" dirty="0" smtClean="0"/>
              <a:t>Best case</a:t>
            </a:r>
            <a:r>
              <a:rPr lang="en-US" dirty="0" smtClean="0"/>
              <a:t>: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= 1. Perform one scalar multiplication: Θ(1).</a:t>
            </a:r>
          </a:p>
          <a:p>
            <a:pPr lvl="1"/>
            <a:r>
              <a:rPr lang="en-US" b="1" dirty="0" smtClean="0"/>
              <a:t>Recursive case</a:t>
            </a:r>
            <a:r>
              <a:rPr lang="en-US" dirty="0" smtClean="0"/>
              <a:t>: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&gt; 1.</a:t>
            </a:r>
          </a:p>
          <a:p>
            <a:pPr lvl="2"/>
            <a:r>
              <a:rPr lang="en-US" dirty="0" smtClean="0"/>
              <a:t>Dividing takes  Θ(1) time using index calculations.</a:t>
            </a:r>
          </a:p>
          <a:p>
            <a:pPr lvl="2"/>
            <a:r>
              <a:rPr lang="en-US" dirty="0"/>
              <a:t>Conquering makes 8 recursive calls, each </a:t>
            </a:r>
            <a:r>
              <a:rPr lang="en-US" dirty="0" smtClean="0"/>
              <a:t>multiplying two </a:t>
            </a:r>
            <a:r>
              <a:rPr lang="en-US" i="1" dirty="0" smtClean="0"/>
              <a:t>n</a:t>
            </a:r>
            <a:r>
              <a:rPr lang="en-US" dirty="0" smtClean="0"/>
              <a:t>/2 × n/2 matrices ⇒ 8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n/2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Combining takes Θ(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time to add </a:t>
            </a:r>
            <a:r>
              <a:rPr lang="en-US" i="1" dirty="0" smtClean="0"/>
              <a:t>n</a:t>
            </a:r>
            <a:r>
              <a:rPr lang="en-US" dirty="0" smtClean="0"/>
              <a:t>/2 × n/2 matrices 4 times.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2329</TotalTime>
  <Words>950</Words>
  <Application>Microsoft Office PowerPoint</Application>
  <PresentationFormat>On-screen Show (4:3)</PresentationFormat>
  <Paragraphs>142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Divide-and-Conquer</vt:lpstr>
      <vt:lpstr>Today</vt:lpstr>
      <vt:lpstr>Strassen’s method for matrix multiplication</vt:lpstr>
      <vt:lpstr>Strassen’s method for matrix multiplication</vt:lpstr>
      <vt:lpstr>Strassen’s method for matrix multiplication</vt:lpstr>
      <vt:lpstr>Simple divide-and-conquer method</vt:lpstr>
      <vt:lpstr>Simple divide-and-conquer method</vt:lpstr>
      <vt:lpstr>Simple divide-and-conquer method</vt:lpstr>
      <vt:lpstr>Matrix Multiplication</vt:lpstr>
      <vt:lpstr>Matrix Multiplication</vt:lpstr>
      <vt:lpstr>Matrix Multiplication</vt:lpstr>
      <vt:lpstr>Strassen’s Method</vt:lpstr>
      <vt:lpstr>Strassen’s Method</vt:lpstr>
      <vt:lpstr>Strassen’s Method</vt:lpstr>
      <vt:lpstr>Details</vt:lpstr>
      <vt:lpstr>Details</vt:lpstr>
      <vt:lpstr>Details</vt:lpstr>
      <vt:lpstr>Details</vt:lpstr>
      <vt:lpstr>Theoretical and practical notes</vt:lpstr>
      <vt:lpstr>Recursion trees</vt:lpstr>
      <vt:lpstr>Recursion trees</vt:lpstr>
      <vt:lpstr>Recursion trees</vt:lpstr>
      <vt:lpstr>Recursion trees</vt:lpstr>
      <vt:lpstr>Master method</vt:lpstr>
      <vt:lpstr>Master method</vt:lpstr>
      <vt:lpstr>Master method</vt:lpstr>
      <vt:lpstr>Master method</vt:lpstr>
      <vt:lpstr>Next Time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85</cp:revision>
  <dcterms:created xsi:type="dcterms:W3CDTF">2009-12-05T20:09:23Z</dcterms:created>
  <dcterms:modified xsi:type="dcterms:W3CDTF">2010-02-15T23:47:02Z</dcterms:modified>
</cp:coreProperties>
</file>