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35"/>
  </p:notesMasterIdLst>
  <p:sldIdLst>
    <p:sldId id="256" r:id="rId2"/>
    <p:sldId id="28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88E10-146C-1F41-911B-A881198CEF62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AA199-8651-AE41-A08B-8CD0A39C4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0282C-B34F-654F-AC22-8F60330FE93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Heapsort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47939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CS 46101 Section 600</a:t>
            </a:r>
          </a:p>
          <a:p>
            <a:r>
              <a:rPr lang="en-US" dirty="0" smtClean="0"/>
              <a:t>CS 56101 Section 002</a:t>
            </a:r>
          </a:p>
          <a:p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Dr. Angela Guercio</a:t>
            </a:r>
          </a:p>
          <a:p>
            <a:pPr algn="ctr"/>
            <a:r>
              <a:rPr lang="en-US" dirty="0" smtClean="0"/>
              <a:t>Spring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267" y="1638689"/>
            <a:ext cx="6509135" cy="448747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Node 2 violates the max-heap property</a:t>
            </a:r>
            <a:r>
              <a:rPr lang="en-US" dirty="0" smtClean="0"/>
              <a:t>.</a:t>
            </a:r>
          </a:p>
          <a:p>
            <a:r>
              <a:rPr lang="en-US" dirty="0"/>
              <a:t>Compare node 2 with its children, and then swap it with the larger of the </a:t>
            </a:r>
            <a:r>
              <a:rPr lang="en-US" dirty="0" smtClean="0"/>
              <a:t>two children.</a:t>
            </a:r>
          </a:p>
          <a:p>
            <a:r>
              <a:rPr lang="en-US" dirty="0"/>
              <a:t>Continue down the tree, swapping until the value is properly placed at the </a:t>
            </a:r>
            <a:r>
              <a:rPr lang="en-US" dirty="0" smtClean="0"/>
              <a:t>root of </a:t>
            </a:r>
            <a:r>
              <a:rPr lang="en-US" dirty="0"/>
              <a:t>a </a:t>
            </a:r>
            <a:r>
              <a:rPr lang="en-US" dirty="0" err="1"/>
              <a:t>subtree</a:t>
            </a:r>
            <a:r>
              <a:rPr lang="en-US" dirty="0"/>
              <a:t> that is a max-heap. In this case, the max-heap is a leaf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Time: </a:t>
            </a:r>
            <a:r>
              <a:rPr lang="en-US" dirty="0" err="1" smtClean="0"/>
              <a:t>O(lg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dirty="0" smtClean="0"/>
              <a:t>).</a:t>
            </a:r>
          </a:p>
          <a:p>
            <a:r>
              <a:rPr lang="en-US" b="1" dirty="0" smtClean="0"/>
              <a:t>Analysis: </a:t>
            </a:r>
            <a:r>
              <a:rPr lang="en-US" dirty="0"/>
              <a:t>Heap is almost-complete binary tree, hence must process </a:t>
            </a:r>
            <a:r>
              <a:rPr lang="en-US" dirty="0" err="1" smtClean="0"/>
              <a:t>O(lg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dirty="0" smtClean="0"/>
              <a:t>) </a:t>
            </a:r>
            <a:r>
              <a:rPr lang="en-US" dirty="0"/>
              <a:t>levels</a:t>
            </a:r>
            <a:r>
              <a:rPr lang="en-US" dirty="0" smtClean="0"/>
              <a:t>, with </a:t>
            </a:r>
            <a:r>
              <a:rPr lang="en-US" dirty="0"/>
              <a:t>constant work at each level (comparing 3 items and maybe swapping 2).</a:t>
            </a:r>
            <a:endParaRPr lang="en-U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a heap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procedure, given an unordered array, will produce a max-heap.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377" y="2859050"/>
            <a:ext cx="3759200" cy="14478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Building a max-heap from the following unsorted array results in the first </a:t>
            </a:r>
            <a:r>
              <a:rPr lang="en-US" dirty="0" smtClean="0"/>
              <a:t>heap example.</a:t>
            </a:r>
          </a:p>
          <a:p>
            <a:pPr lvl="2"/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starts off as 5</a:t>
            </a:r>
            <a:r>
              <a:rPr lang="en-US" dirty="0" smtClean="0"/>
              <a:t>.</a:t>
            </a:r>
          </a:p>
          <a:p>
            <a:pPr lvl="2"/>
            <a:r>
              <a:rPr lang="en-US" dirty="0"/>
              <a:t>MAX-HEAPIFY is applied to </a:t>
            </a:r>
            <a:r>
              <a:rPr lang="en-US" dirty="0" err="1"/>
              <a:t>subtrees</a:t>
            </a:r>
            <a:r>
              <a:rPr lang="en-US" dirty="0"/>
              <a:t> rooted at nodes (in order): 16, 2, 3, 1, 4.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0537" y="3443032"/>
            <a:ext cx="7110264" cy="276237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" y="1417637"/>
            <a:ext cx="8766483" cy="4589653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Simple bound</a:t>
            </a:r>
            <a:r>
              <a:rPr lang="en-US" dirty="0" smtClean="0"/>
              <a:t>: O(</a:t>
            </a:r>
            <a:r>
              <a:rPr lang="en-US" i="1" dirty="0" smtClean="0"/>
              <a:t>n</a:t>
            </a:r>
            <a:r>
              <a:rPr lang="en-US" dirty="0" smtClean="0"/>
              <a:t>) </a:t>
            </a:r>
            <a:r>
              <a:rPr lang="en-US" dirty="0"/>
              <a:t>calls to MAX-HEAPIFY, each of which </a:t>
            </a:r>
            <a:r>
              <a:rPr lang="en-US" dirty="0" smtClean="0"/>
              <a:t>takes O(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) time ⇒ O(</a:t>
            </a:r>
            <a:r>
              <a:rPr lang="en-US" i="1" dirty="0" smtClean="0"/>
              <a:t>n 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b="1" i="1" dirty="0" smtClean="0"/>
              <a:t>Tighter analysis</a:t>
            </a:r>
            <a:r>
              <a:rPr lang="en-US" dirty="0" smtClean="0"/>
              <a:t>: </a:t>
            </a:r>
            <a:r>
              <a:rPr lang="en-US" dirty="0"/>
              <a:t>Observation: Time to run MAX-HEAPIFY is linear in </a:t>
            </a:r>
            <a:r>
              <a:rPr lang="en-US" dirty="0" smtClean="0"/>
              <a:t>the height </a:t>
            </a:r>
            <a:r>
              <a:rPr lang="en-US" dirty="0"/>
              <a:t>of the node it’s run on, and most nodes have small heights. </a:t>
            </a:r>
            <a:r>
              <a:rPr lang="en-US" dirty="0" smtClean="0"/>
              <a:t>Have ≤ ceiling(</a:t>
            </a:r>
            <a:r>
              <a:rPr lang="en-US" i="1" dirty="0" smtClean="0"/>
              <a:t>n</a:t>
            </a:r>
            <a:r>
              <a:rPr lang="en-US" dirty="0" smtClean="0"/>
              <a:t>/2</a:t>
            </a:r>
            <a:r>
              <a:rPr lang="en-US" i="1" baseline="30000" dirty="0" smtClean="0"/>
              <a:t>h</a:t>
            </a:r>
            <a:r>
              <a:rPr lang="en-US" baseline="30000" dirty="0" smtClean="0"/>
              <a:t>+1</a:t>
            </a:r>
            <a:r>
              <a:rPr lang="en-US" dirty="0" smtClean="0"/>
              <a:t>)</a:t>
            </a:r>
            <a:r>
              <a:rPr lang="en-US" dirty="0"/>
              <a:t> nodes of height </a:t>
            </a:r>
            <a:r>
              <a:rPr lang="en-US" i="1" dirty="0" err="1"/>
              <a:t>h</a:t>
            </a:r>
            <a:r>
              <a:rPr lang="en-US" i="1" dirty="0"/>
              <a:t> </a:t>
            </a:r>
            <a:r>
              <a:rPr lang="en-US" dirty="0"/>
              <a:t>(see Exercise 6.3-3),</a:t>
            </a:r>
            <a:r>
              <a:rPr lang="en-US" dirty="0" smtClean="0"/>
              <a:t> and </a:t>
            </a:r>
            <a:r>
              <a:rPr lang="en-US" dirty="0"/>
              <a:t>height of heap </a:t>
            </a:r>
            <a:r>
              <a:rPr lang="en-US" dirty="0" smtClean="0"/>
              <a:t>is </a:t>
            </a:r>
            <a:r>
              <a:rPr lang="en-US" dirty="0" err="1" smtClean="0"/>
              <a:t>floor(lg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dirty="0" smtClean="0"/>
              <a:t>) </a:t>
            </a:r>
            <a:r>
              <a:rPr lang="en-US" dirty="0"/>
              <a:t>(Exercise 6.1-2).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3480"/>
            <a:ext cx="8229600" cy="513512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time required by MAX-HEAPIFY when called on a node of height </a:t>
            </a:r>
            <a:r>
              <a:rPr lang="en-US" i="1" dirty="0" err="1" smtClean="0"/>
              <a:t>h</a:t>
            </a:r>
            <a:r>
              <a:rPr lang="en-US" i="1" dirty="0" smtClean="0"/>
              <a:t> </a:t>
            </a:r>
            <a:r>
              <a:rPr lang="en-US" dirty="0" smtClean="0"/>
              <a:t>is </a:t>
            </a:r>
            <a:r>
              <a:rPr lang="en-US" dirty="0" err="1" smtClean="0"/>
              <a:t>O(</a:t>
            </a:r>
            <a:r>
              <a:rPr lang="en-US" i="1" dirty="0" err="1" smtClean="0"/>
              <a:t>h</a:t>
            </a:r>
            <a:r>
              <a:rPr lang="en-US" dirty="0" smtClean="0"/>
              <a:t>), </a:t>
            </a:r>
            <a:r>
              <a:rPr lang="en-US" dirty="0"/>
              <a:t>so the total cost of BUILD-MAX-HEAP </a:t>
            </a:r>
            <a:r>
              <a:rPr lang="en-US" dirty="0" smtClean="0"/>
              <a:t>is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Thus</a:t>
            </a:r>
            <a:r>
              <a:rPr lang="en-US" dirty="0"/>
              <a:t>, the running time of BUILD-MAX-HEAP is </a:t>
            </a:r>
            <a:r>
              <a:rPr lang="en-US" dirty="0" smtClean="0"/>
              <a:t>O(</a:t>
            </a:r>
            <a:r>
              <a:rPr lang="en-US" i="1" dirty="0" smtClean="0"/>
              <a:t>n</a:t>
            </a:r>
            <a:r>
              <a:rPr lang="en-US" dirty="0" smtClean="0"/>
              <a:t>).</a:t>
            </a:r>
          </a:p>
          <a:p>
            <a:pPr lvl="1"/>
            <a:r>
              <a:rPr lang="en-US" sz="2200" dirty="0"/>
              <a:t>Building a min-heap from an unordered array can be done by calling </a:t>
            </a:r>
            <a:r>
              <a:rPr lang="en-US" sz="2200" dirty="0" smtClean="0"/>
              <a:t>MINHEAPIFY instead </a:t>
            </a:r>
            <a:r>
              <a:rPr lang="en-US" sz="2200" dirty="0"/>
              <a:t>of MAX-HEAPIFY, also taking linear time.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315" y="2109689"/>
            <a:ext cx="7421645" cy="249022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heapsort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Given an input array, the </a:t>
            </a:r>
            <a:r>
              <a:rPr lang="en-US" dirty="0" err="1"/>
              <a:t>heapsort</a:t>
            </a:r>
            <a:r>
              <a:rPr lang="en-US" dirty="0"/>
              <a:t> algorithm acts as follows:</a:t>
            </a:r>
            <a:endParaRPr lang="en-US" dirty="0" smtClean="0"/>
          </a:p>
          <a:p>
            <a:pPr marL="850392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Builds </a:t>
            </a:r>
            <a:r>
              <a:rPr lang="en-US" dirty="0"/>
              <a:t>a max-heap from the array.</a:t>
            </a:r>
            <a:endParaRPr lang="en-US" dirty="0" smtClean="0"/>
          </a:p>
          <a:p>
            <a:pPr marL="850392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Starting </a:t>
            </a:r>
            <a:r>
              <a:rPr lang="en-US" dirty="0"/>
              <a:t>with the root (the maximum element), the algorithm places the </a:t>
            </a:r>
            <a:r>
              <a:rPr lang="en-US" dirty="0" smtClean="0"/>
              <a:t>maximum element </a:t>
            </a:r>
            <a:r>
              <a:rPr lang="en-US" dirty="0"/>
              <a:t>into the correct place in the array by swapping it with the </a:t>
            </a:r>
            <a:r>
              <a:rPr lang="en-US" dirty="0" smtClean="0"/>
              <a:t>element in </a:t>
            </a:r>
            <a:r>
              <a:rPr lang="en-US" dirty="0"/>
              <a:t>the last position in the array.</a:t>
            </a:r>
            <a:endParaRPr lang="en-US" dirty="0" smtClean="0"/>
          </a:p>
          <a:p>
            <a:pPr marL="850392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“</a:t>
            </a:r>
            <a:r>
              <a:rPr lang="en-US" dirty="0"/>
              <a:t>Discard” this last node (knowing that it is in its correct place) by decreasing </a:t>
            </a:r>
            <a:r>
              <a:rPr lang="en-US" dirty="0" smtClean="0"/>
              <a:t>the heap </a:t>
            </a:r>
            <a:r>
              <a:rPr lang="en-US" dirty="0"/>
              <a:t>size, and calling MAX-HEAPIFY on the new (possibly incorrectly-placed</a:t>
            </a:r>
            <a:r>
              <a:rPr lang="en-US" dirty="0" smtClean="0"/>
              <a:t>) root</a:t>
            </a:r>
            <a:r>
              <a:rPr lang="en-US" dirty="0"/>
              <a:t>.</a:t>
            </a:r>
            <a:endParaRPr lang="en-US" dirty="0" smtClean="0"/>
          </a:p>
          <a:p>
            <a:pPr marL="850392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Repeat </a:t>
            </a:r>
            <a:r>
              <a:rPr lang="en-US" dirty="0"/>
              <a:t>this “discarding” process until only one node (the smallest element</a:t>
            </a:r>
            <a:r>
              <a:rPr lang="en-US" dirty="0" smtClean="0"/>
              <a:t>) remains</a:t>
            </a:r>
            <a:r>
              <a:rPr lang="en-US" dirty="0"/>
              <a:t>, and therefore is in the correct place in the array.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heapsort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5700" y="2457450"/>
            <a:ext cx="4292600" cy="19431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414" y="1192390"/>
            <a:ext cx="5762986" cy="516088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Insertion Sort</a:t>
            </a:r>
          </a:p>
          <a:p>
            <a:pPr lvl="1"/>
            <a:r>
              <a:rPr lang="en-US" dirty="0" smtClean="0"/>
              <a:t>O(</a:t>
            </a:r>
            <a:r>
              <a:rPr lang="en-US" i="1" dirty="0" smtClean="0"/>
              <a:t>n</a:t>
            </a:r>
            <a:r>
              <a:rPr lang="en-US" i="1" baseline="30000" dirty="0" smtClean="0"/>
              <a:t>2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err="1" smtClean="0"/>
              <a:t>Mergesort</a:t>
            </a:r>
            <a:endParaRPr lang="en-US" dirty="0" smtClean="0"/>
          </a:p>
          <a:p>
            <a:pPr lvl="1"/>
            <a:r>
              <a:rPr lang="en-US" dirty="0" smtClean="0"/>
              <a:t>O(</a:t>
            </a:r>
            <a:r>
              <a:rPr lang="en-US" i="1" dirty="0" smtClean="0"/>
              <a:t>n 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BUILD-MAX-HEAP: </a:t>
            </a:r>
            <a:r>
              <a:rPr lang="en-US" i="1" dirty="0" err="1" smtClean="0"/>
              <a:t>O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 loop: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– 1 times</a:t>
            </a:r>
          </a:p>
          <a:p>
            <a:r>
              <a:rPr lang="en-US" dirty="0" smtClean="0"/>
              <a:t>Exchange elements: </a:t>
            </a:r>
            <a:r>
              <a:rPr lang="en-US" i="1" dirty="0" smtClean="0"/>
              <a:t>O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MAX-HEAPIFY: </a:t>
            </a:r>
            <a:r>
              <a:rPr lang="en-US" i="1" dirty="0" err="1" smtClean="0"/>
              <a:t>O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dirty="0" smtClean="0"/>
              <a:t>)</a:t>
            </a:r>
          </a:p>
          <a:p>
            <a:r>
              <a:rPr lang="en-US" dirty="0" smtClean="0"/>
              <a:t>Total time: </a:t>
            </a:r>
            <a:r>
              <a:rPr lang="en-US" i="1" dirty="0" err="1" smtClean="0"/>
              <a:t>O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Though </a:t>
            </a:r>
            <a:r>
              <a:rPr lang="en-US" dirty="0" err="1" smtClean="0"/>
              <a:t>heapsort</a:t>
            </a:r>
            <a:r>
              <a:rPr lang="en-US" dirty="0" smtClean="0"/>
              <a:t> is a great algorithm, a well-implemented </a:t>
            </a:r>
            <a:r>
              <a:rPr lang="en-US" dirty="0" err="1" smtClean="0"/>
              <a:t>quicksort</a:t>
            </a:r>
            <a:r>
              <a:rPr lang="en-US" dirty="0" smtClean="0"/>
              <a:t> usually beats it in practice.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Heap implementation of priority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Heaps efficiently implement priority queues.</a:t>
            </a:r>
          </a:p>
          <a:p>
            <a:pPr lvl="1"/>
            <a:r>
              <a:rPr lang="en-US" dirty="0" smtClean="0"/>
              <a:t>We look at </a:t>
            </a:r>
            <a:r>
              <a:rPr lang="en-US" dirty="0" err="1" smtClean="0"/>
              <a:t>maxpriority</a:t>
            </a:r>
            <a:r>
              <a:rPr lang="en-US" dirty="0" smtClean="0"/>
              <a:t> queues implemented with max-heaps. </a:t>
            </a:r>
          </a:p>
          <a:p>
            <a:pPr lvl="1"/>
            <a:r>
              <a:rPr lang="en-US" dirty="0" smtClean="0"/>
              <a:t>Min-priority queues are implemented with min-heaps similarly.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 heap gives a good compromise between fast insertion but slow extraction and vice versa.</a:t>
            </a:r>
          </a:p>
          <a:p>
            <a:pPr lvl="1"/>
            <a:r>
              <a:rPr lang="en-US" dirty="0" smtClean="0"/>
              <a:t> Both operations take </a:t>
            </a:r>
            <a:r>
              <a:rPr lang="en-US" i="1" dirty="0" err="1" smtClean="0"/>
              <a:t>O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dirty="0" smtClean="0"/>
              <a:t>) time.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Maintains a dynamic set </a:t>
            </a:r>
            <a:r>
              <a:rPr lang="en-US" i="1" dirty="0" smtClean="0"/>
              <a:t>S </a:t>
            </a:r>
            <a:r>
              <a:rPr lang="en-US" dirty="0" smtClean="0"/>
              <a:t>of elements.</a:t>
            </a:r>
          </a:p>
          <a:p>
            <a:r>
              <a:rPr lang="en-US" dirty="0" smtClean="0"/>
              <a:t>Each set element has a </a:t>
            </a:r>
            <a:r>
              <a:rPr lang="en-US" b="1" i="1" dirty="0" smtClean="0"/>
              <a:t>key </a:t>
            </a:r>
            <a:r>
              <a:rPr lang="en-US" dirty="0" smtClean="0"/>
              <a:t>— an associated value.</a:t>
            </a:r>
          </a:p>
          <a:p>
            <a:r>
              <a:rPr lang="en-US" dirty="0" smtClean="0"/>
              <a:t>Max-priority queue supports dynamic-set operations:</a:t>
            </a:r>
          </a:p>
          <a:p>
            <a:pPr lvl="1"/>
            <a:r>
              <a:rPr lang="en-US" dirty="0" smtClean="0"/>
              <a:t>INSERT(</a:t>
            </a:r>
            <a:r>
              <a:rPr lang="en-US" i="1" dirty="0" smtClean="0"/>
              <a:t>S</a:t>
            </a:r>
            <a:r>
              <a:rPr lang="en-US" dirty="0" smtClean="0"/>
              <a:t>, </a:t>
            </a:r>
            <a:r>
              <a:rPr lang="en-US" i="1" dirty="0" err="1" smtClean="0"/>
              <a:t>x</a:t>
            </a:r>
            <a:r>
              <a:rPr lang="en-US" dirty="0" smtClean="0"/>
              <a:t>): inserts element </a:t>
            </a:r>
            <a:r>
              <a:rPr lang="en-US" i="1" dirty="0" err="1" smtClean="0"/>
              <a:t>x</a:t>
            </a:r>
            <a:r>
              <a:rPr lang="en-US" i="1" dirty="0" smtClean="0"/>
              <a:t> </a:t>
            </a:r>
            <a:r>
              <a:rPr lang="en-US" dirty="0" smtClean="0"/>
              <a:t>into set </a:t>
            </a:r>
            <a:r>
              <a:rPr lang="en-US" i="1" dirty="0" smtClean="0"/>
              <a:t>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MAXIMUM(</a:t>
            </a:r>
            <a:r>
              <a:rPr lang="en-US" i="1" dirty="0" smtClean="0"/>
              <a:t>S</a:t>
            </a:r>
            <a:r>
              <a:rPr lang="en-US" dirty="0" smtClean="0"/>
              <a:t>): returns element of </a:t>
            </a:r>
            <a:r>
              <a:rPr lang="en-US" i="1" dirty="0" smtClean="0"/>
              <a:t>S </a:t>
            </a:r>
            <a:r>
              <a:rPr lang="en-US" dirty="0" smtClean="0"/>
              <a:t>with largest key.</a:t>
            </a:r>
          </a:p>
          <a:p>
            <a:pPr lvl="1"/>
            <a:r>
              <a:rPr lang="en-US" dirty="0" smtClean="0"/>
              <a:t>EXTRACT-MAX(S): removes and returns element of </a:t>
            </a:r>
            <a:r>
              <a:rPr lang="en-US" i="1" dirty="0" smtClean="0"/>
              <a:t>S </a:t>
            </a:r>
            <a:r>
              <a:rPr lang="en-US" dirty="0" smtClean="0"/>
              <a:t>with largest key.</a:t>
            </a:r>
          </a:p>
          <a:p>
            <a:pPr lvl="1"/>
            <a:r>
              <a:rPr lang="en-US" dirty="0" smtClean="0"/>
              <a:t>INCREASE-KEY(</a:t>
            </a:r>
            <a:r>
              <a:rPr lang="en-US" i="1" dirty="0" smtClean="0"/>
              <a:t>S</a:t>
            </a:r>
            <a:r>
              <a:rPr lang="en-US" dirty="0" smtClean="0"/>
              <a:t>, </a:t>
            </a:r>
            <a:r>
              <a:rPr lang="en-US" i="1" dirty="0" err="1" smtClean="0"/>
              <a:t>x</a:t>
            </a:r>
            <a:r>
              <a:rPr lang="en-US" dirty="0" smtClean="0"/>
              <a:t>, </a:t>
            </a:r>
            <a:r>
              <a:rPr lang="en-US" i="1" dirty="0" err="1" smtClean="0"/>
              <a:t>k</a:t>
            </a:r>
            <a:r>
              <a:rPr lang="en-US" dirty="0" smtClean="0"/>
              <a:t>): increases value of element </a:t>
            </a:r>
            <a:r>
              <a:rPr lang="en-US" i="1" dirty="0" err="1" smtClean="0"/>
              <a:t>x</a:t>
            </a:r>
            <a:r>
              <a:rPr lang="en-US" dirty="0" err="1" smtClean="0"/>
              <a:t>’s</a:t>
            </a:r>
            <a:r>
              <a:rPr lang="en-US" dirty="0" smtClean="0"/>
              <a:t> key to </a:t>
            </a:r>
            <a:r>
              <a:rPr lang="en-US" i="1" dirty="0" err="1" smtClean="0"/>
              <a:t>k</a:t>
            </a:r>
            <a:r>
              <a:rPr lang="en-US" dirty="0" smtClean="0"/>
              <a:t>. Assume </a:t>
            </a:r>
            <a:r>
              <a:rPr lang="en-US" i="1" dirty="0" err="1" smtClean="0"/>
              <a:t>k</a:t>
            </a:r>
            <a:r>
              <a:rPr lang="en-US" i="1" dirty="0" smtClean="0"/>
              <a:t> </a:t>
            </a:r>
            <a:r>
              <a:rPr lang="en-US" dirty="0" smtClean="0"/>
              <a:t>≥ </a:t>
            </a:r>
            <a:r>
              <a:rPr lang="en-US" i="1" dirty="0" err="1" smtClean="0"/>
              <a:t>x</a:t>
            </a:r>
            <a:r>
              <a:rPr lang="en-US" dirty="0" err="1" smtClean="0"/>
              <a:t>’s</a:t>
            </a:r>
            <a:r>
              <a:rPr lang="en-US" dirty="0" smtClean="0"/>
              <a:t> current key value.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max-priority queue application: schedule jobs on shared computer.</a:t>
            </a:r>
          </a:p>
          <a:p>
            <a:r>
              <a:rPr lang="en-US" dirty="0" smtClean="0"/>
              <a:t>Min-priority queue supports similar operations:</a:t>
            </a:r>
          </a:p>
          <a:p>
            <a:pPr lvl="1"/>
            <a:r>
              <a:rPr lang="en-US" dirty="0" smtClean="0"/>
              <a:t>INSERT(</a:t>
            </a:r>
            <a:r>
              <a:rPr lang="en-US" i="1" dirty="0" smtClean="0"/>
              <a:t>S</a:t>
            </a:r>
            <a:r>
              <a:rPr lang="en-US" dirty="0" smtClean="0"/>
              <a:t>, </a:t>
            </a:r>
            <a:r>
              <a:rPr lang="en-US" i="1" dirty="0" err="1" smtClean="0"/>
              <a:t>x</a:t>
            </a:r>
            <a:r>
              <a:rPr lang="en-US" dirty="0" smtClean="0"/>
              <a:t>): inserts element </a:t>
            </a:r>
            <a:r>
              <a:rPr lang="en-US" i="1" dirty="0" err="1" smtClean="0"/>
              <a:t>x</a:t>
            </a:r>
            <a:r>
              <a:rPr lang="en-US" i="1" dirty="0" smtClean="0"/>
              <a:t> </a:t>
            </a:r>
            <a:r>
              <a:rPr lang="en-US" dirty="0" smtClean="0"/>
              <a:t>into set </a:t>
            </a:r>
            <a:r>
              <a:rPr lang="en-US" i="1" dirty="0" smtClean="0"/>
              <a:t>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MINIMUM(</a:t>
            </a:r>
            <a:r>
              <a:rPr lang="en-US" i="1" dirty="0" smtClean="0"/>
              <a:t>S</a:t>
            </a:r>
            <a:r>
              <a:rPr lang="en-US" dirty="0" smtClean="0"/>
              <a:t>): returns element of </a:t>
            </a:r>
            <a:r>
              <a:rPr lang="en-US" i="1" dirty="0" smtClean="0"/>
              <a:t>S </a:t>
            </a:r>
            <a:r>
              <a:rPr lang="en-US" dirty="0" smtClean="0"/>
              <a:t>with smallest key.</a:t>
            </a:r>
          </a:p>
          <a:p>
            <a:pPr lvl="1"/>
            <a:r>
              <a:rPr lang="en-US" dirty="0" smtClean="0"/>
              <a:t>EXTRACT-MIN(S): removes and returns element of </a:t>
            </a:r>
            <a:r>
              <a:rPr lang="en-US" i="1" dirty="0" smtClean="0"/>
              <a:t>S </a:t>
            </a:r>
            <a:r>
              <a:rPr lang="en-US" dirty="0" smtClean="0"/>
              <a:t>with smallest key.</a:t>
            </a:r>
          </a:p>
          <a:p>
            <a:pPr lvl="1"/>
            <a:r>
              <a:rPr lang="en-US" dirty="0" smtClean="0"/>
              <a:t>DECREASE-KEY(</a:t>
            </a:r>
            <a:r>
              <a:rPr lang="en-US" i="1" dirty="0" smtClean="0"/>
              <a:t>S</a:t>
            </a:r>
            <a:r>
              <a:rPr lang="en-US" dirty="0" smtClean="0"/>
              <a:t>, </a:t>
            </a:r>
            <a:r>
              <a:rPr lang="en-US" i="1" dirty="0" err="1" smtClean="0"/>
              <a:t>x</a:t>
            </a:r>
            <a:r>
              <a:rPr lang="en-US" dirty="0" smtClean="0"/>
              <a:t>, </a:t>
            </a:r>
            <a:r>
              <a:rPr lang="en-US" i="1" dirty="0" err="1" smtClean="0"/>
              <a:t>k</a:t>
            </a:r>
            <a:r>
              <a:rPr lang="en-US" dirty="0" smtClean="0"/>
              <a:t>): decreases value of element </a:t>
            </a:r>
            <a:r>
              <a:rPr lang="en-US" i="1" dirty="0" err="1" smtClean="0"/>
              <a:t>x</a:t>
            </a:r>
            <a:r>
              <a:rPr lang="en-US" dirty="0" err="1" smtClean="0"/>
              <a:t>’s</a:t>
            </a:r>
            <a:r>
              <a:rPr lang="en-US" dirty="0" smtClean="0"/>
              <a:t> key to </a:t>
            </a:r>
            <a:r>
              <a:rPr lang="en-US" i="1" dirty="0" err="1" smtClean="0"/>
              <a:t>k</a:t>
            </a:r>
            <a:r>
              <a:rPr lang="en-US" dirty="0" smtClean="0"/>
              <a:t>. Assume </a:t>
            </a:r>
            <a:r>
              <a:rPr lang="en-US" i="1" dirty="0" err="1" smtClean="0"/>
              <a:t>k</a:t>
            </a:r>
            <a:r>
              <a:rPr lang="en-US" i="1" dirty="0" smtClean="0"/>
              <a:t> </a:t>
            </a:r>
            <a:r>
              <a:rPr lang="en-US" dirty="0" smtClean="0"/>
              <a:t>≤ </a:t>
            </a:r>
            <a:r>
              <a:rPr lang="en-US" i="1" dirty="0" err="1" smtClean="0"/>
              <a:t>x</a:t>
            </a:r>
            <a:r>
              <a:rPr lang="en-US" dirty="0" err="1" smtClean="0"/>
              <a:t>’s</a:t>
            </a:r>
            <a:r>
              <a:rPr lang="en-US" dirty="0" smtClean="0"/>
              <a:t> current key value.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Note: Actual implementations often have a </a:t>
            </a:r>
            <a:r>
              <a:rPr lang="en-US" b="1" i="1" dirty="0" smtClean="0"/>
              <a:t>handle </a:t>
            </a:r>
            <a:r>
              <a:rPr lang="en-US" dirty="0" smtClean="0"/>
              <a:t>in each heap element that allows access to an object in the application, and objects in the application often have a handle (likely an array index) to access the heap element.</a:t>
            </a:r>
          </a:p>
          <a:p>
            <a:r>
              <a:rPr lang="en-US" dirty="0" smtClean="0"/>
              <a:t>Will examine how to implement max-priority queue operations.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the maximum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the maximum element is easy: it’s the root.</a:t>
            </a:r>
          </a:p>
          <a:p>
            <a:r>
              <a:rPr lang="en-US" dirty="0" smtClean="0"/>
              <a:t>HEAP-MAXIMUM(A)</a:t>
            </a:r>
          </a:p>
          <a:p>
            <a:pPr>
              <a:buNone/>
            </a:pPr>
            <a:r>
              <a:rPr lang="en-US" b="1" dirty="0" smtClean="0"/>
              <a:t>          return </a:t>
            </a:r>
            <a:r>
              <a:rPr lang="en-US" dirty="0" smtClean="0"/>
              <a:t>A[1]</a:t>
            </a:r>
          </a:p>
          <a:p>
            <a:pPr>
              <a:buNone/>
            </a:pPr>
            <a:r>
              <a:rPr lang="en-US" b="1" dirty="0" smtClean="0"/>
              <a:t>Time</a:t>
            </a:r>
          </a:p>
          <a:p>
            <a:pPr>
              <a:buNone/>
            </a:pPr>
            <a:r>
              <a:rPr lang="en-US" dirty="0" smtClean="0"/>
              <a:t>          Θ(1)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 max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the array </a:t>
            </a:r>
            <a:r>
              <a:rPr lang="en-US" i="1" dirty="0" smtClean="0"/>
              <a:t>A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Make sure heap is not empty.</a:t>
            </a:r>
          </a:p>
          <a:p>
            <a:pPr lvl="1"/>
            <a:r>
              <a:rPr lang="en-US" dirty="0" smtClean="0"/>
              <a:t>Make a copy of the maximum element (the root).</a:t>
            </a:r>
          </a:p>
          <a:p>
            <a:pPr lvl="1"/>
            <a:r>
              <a:rPr lang="en-US" dirty="0" smtClean="0"/>
              <a:t>Make the last node in the tree the new root.</a:t>
            </a:r>
          </a:p>
          <a:p>
            <a:pPr lvl="1"/>
            <a:r>
              <a:rPr lang="en-US" dirty="0" smtClean="0"/>
              <a:t>Re-</a:t>
            </a:r>
            <a:r>
              <a:rPr lang="en-US" dirty="0" err="1" smtClean="0"/>
              <a:t>heapify</a:t>
            </a:r>
            <a:r>
              <a:rPr lang="en-US" dirty="0" smtClean="0"/>
              <a:t> the heap, with one fewer node.</a:t>
            </a:r>
          </a:p>
          <a:p>
            <a:pPr lvl="1"/>
            <a:r>
              <a:rPr lang="en-US" dirty="0" smtClean="0"/>
              <a:t>Return the copy of the maximum element.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 max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833" y="1230372"/>
            <a:ext cx="7807655" cy="29798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466" y="4210266"/>
            <a:ext cx="6628624" cy="2068614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Run HEAP-EXTRACT-MAX on first heap example.</a:t>
            </a:r>
          </a:p>
          <a:p>
            <a:pPr lvl="1"/>
            <a:r>
              <a:rPr lang="en-US" dirty="0" smtClean="0"/>
              <a:t>Take 16 out of node 1.</a:t>
            </a:r>
          </a:p>
          <a:p>
            <a:pPr lvl="1"/>
            <a:r>
              <a:rPr lang="en-US" dirty="0" smtClean="0"/>
              <a:t>Move 1 from node 10 to node 1.</a:t>
            </a:r>
          </a:p>
          <a:p>
            <a:pPr lvl="1"/>
            <a:r>
              <a:rPr lang="en-US" dirty="0" smtClean="0"/>
              <a:t>Erase node 10.</a:t>
            </a:r>
          </a:p>
          <a:p>
            <a:pPr lvl="1"/>
            <a:r>
              <a:rPr lang="en-US" dirty="0" smtClean="0"/>
              <a:t>MAX-HEAPIFY from the root to preserve max-heap property.</a:t>
            </a:r>
          </a:p>
          <a:p>
            <a:pPr lvl="1"/>
            <a:r>
              <a:rPr lang="en-US" dirty="0" smtClean="0"/>
              <a:t>Note that successive extractions will remove items in reverse sorted order.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Increasing key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set </a:t>
            </a:r>
            <a:r>
              <a:rPr lang="en-US" i="1" dirty="0" smtClean="0"/>
              <a:t>S</a:t>
            </a:r>
            <a:r>
              <a:rPr lang="en-US" dirty="0" smtClean="0"/>
              <a:t>, element </a:t>
            </a:r>
            <a:r>
              <a:rPr lang="en-US" i="1" dirty="0" err="1" smtClean="0"/>
              <a:t>x</a:t>
            </a:r>
            <a:r>
              <a:rPr lang="en-US" dirty="0" smtClean="0"/>
              <a:t>, and new key value </a:t>
            </a:r>
            <a:r>
              <a:rPr lang="en-US" i="1" dirty="0" err="1" smtClean="0"/>
              <a:t>k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Make sure </a:t>
            </a:r>
            <a:r>
              <a:rPr lang="en-US" i="1" dirty="0" err="1" smtClean="0"/>
              <a:t>k</a:t>
            </a:r>
            <a:r>
              <a:rPr lang="en-US" dirty="0" smtClean="0"/>
              <a:t> ≥  </a:t>
            </a:r>
            <a:r>
              <a:rPr lang="en-US" i="1" dirty="0" err="1" smtClean="0"/>
              <a:t>x</a:t>
            </a:r>
            <a:r>
              <a:rPr lang="en-US" dirty="0" err="1" smtClean="0"/>
              <a:t>’s</a:t>
            </a:r>
            <a:r>
              <a:rPr lang="en-US" dirty="0" smtClean="0"/>
              <a:t> current key.</a:t>
            </a:r>
          </a:p>
          <a:p>
            <a:pPr lvl="1"/>
            <a:r>
              <a:rPr lang="en-US" dirty="0" smtClean="0"/>
              <a:t>Update </a:t>
            </a:r>
            <a:r>
              <a:rPr lang="en-US" i="1" dirty="0" err="1" smtClean="0"/>
              <a:t>x</a:t>
            </a:r>
            <a:r>
              <a:rPr lang="en-US" dirty="0" err="1" smtClean="0"/>
              <a:t>’s</a:t>
            </a:r>
            <a:r>
              <a:rPr lang="en-US" dirty="0" smtClean="0"/>
              <a:t> key value to </a:t>
            </a:r>
            <a:r>
              <a:rPr lang="en-US" i="1" dirty="0" err="1" smtClean="0"/>
              <a:t>k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Traverse the tree upward comparing </a:t>
            </a:r>
            <a:r>
              <a:rPr lang="en-US" i="1" dirty="0" err="1" smtClean="0"/>
              <a:t>x</a:t>
            </a:r>
            <a:r>
              <a:rPr lang="en-US" i="1" dirty="0" smtClean="0"/>
              <a:t> </a:t>
            </a:r>
            <a:r>
              <a:rPr lang="en-US" dirty="0" smtClean="0"/>
              <a:t>to its parent and swapping keys if necessary, until </a:t>
            </a:r>
            <a:r>
              <a:rPr lang="en-US" i="1" dirty="0" err="1" smtClean="0"/>
              <a:t>x</a:t>
            </a:r>
            <a:r>
              <a:rPr lang="en-US" dirty="0" err="1" smtClean="0"/>
              <a:t>’s</a:t>
            </a:r>
            <a:r>
              <a:rPr lang="en-US" dirty="0" smtClean="0"/>
              <a:t> key is smaller than its parent’s key.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Heapsort</a:t>
            </a:r>
            <a:endParaRPr lang="en-US" dirty="0"/>
          </a:p>
          <a:p>
            <a:pPr lvl="1"/>
            <a:r>
              <a:rPr lang="en-US" dirty="0" smtClean="0"/>
              <a:t>Sorts </a:t>
            </a:r>
            <a:r>
              <a:rPr lang="en-US" dirty="0"/>
              <a:t>in place—like insertion </a:t>
            </a:r>
            <a:r>
              <a:rPr lang="en-US" dirty="0" smtClean="0"/>
              <a:t>sort.</a:t>
            </a:r>
            <a:endParaRPr lang="en-US" dirty="0"/>
          </a:p>
          <a:p>
            <a:pPr lvl="1"/>
            <a:r>
              <a:rPr lang="en-US" dirty="0" smtClean="0"/>
              <a:t>O(</a:t>
            </a:r>
            <a:r>
              <a:rPr lang="en-US" i="1" dirty="0" smtClean="0"/>
              <a:t>n 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) worst case—like merge sort. </a:t>
            </a:r>
          </a:p>
          <a:p>
            <a:pPr lvl="1"/>
            <a:r>
              <a:rPr lang="en-US" dirty="0" smtClean="0"/>
              <a:t>Combines the best of both algorithms.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To understand </a:t>
            </a:r>
            <a:r>
              <a:rPr lang="en-US" dirty="0" err="1" smtClean="0"/>
              <a:t>heapsort</a:t>
            </a:r>
            <a:r>
              <a:rPr lang="en-US" dirty="0" smtClean="0"/>
              <a:t>, we’ll cover heaps and heap operations, and then we’ll take a look at priority queues.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Increasing key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909" y="1417637"/>
            <a:ext cx="7642893" cy="37092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0998" y="5126909"/>
            <a:ext cx="1932522" cy="1190572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key of node 9 in first heap example to have value 15. Exchange keys of nodes 4 and 9, then of nodes 2 and 4.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into the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key </a:t>
            </a:r>
            <a:r>
              <a:rPr lang="en-US" i="1" dirty="0" err="1" smtClean="0"/>
              <a:t>k</a:t>
            </a:r>
            <a:r>
              <a:rPr lang="en-US" dirty="0" smtClean="0"/>
              <a:t> to insert into the heap:</a:t>
            </a:r>
          </a:p>
          <a:p>
            <a:pPr lvl="1"/>
            <a:r>
              <a:rPr lang="en-US" dirty="0" smtClean="0"/>
              <a:t>Insert a new node in the very last position in the tree with key -∞.</a:t>
            </a:r>
          </a:p>
          <a:p>
            <a:pPr lvl="1"/>
            <a:r>
              <a:rPr lang="en-US" dirty="0" smtClean="0"/>
              <a:t>Increase the -∞ key to </a:t>
            </a:r>
            <a:r>
              <a:rPr lang="en-US" i="1" dirty="0" err="1" smtClean="0"/>
              <a:t>k</a:t>
            </a:r>
            <a:r>
              <a:rPr lang="en-US" dirty="0" smtClean="0"/>
              <a:t> using the HEAP-INCREASE-KEY procedure defined above.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into the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327" y="1481328"/>
            <a:ext cx="5366595" cy="15507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326" y="3429000"/>
            <a:ext cx="7692081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Data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13818"/>
          </a:xfrm>
        </p:spPr>
        <p:txBody>
          <a:bodyPr>
            <a:normAutofit/>
          </a:bodyPr>
          <a:lstStyle/>
          <a:p>
            <a:r>
              <a:rPr lang="en-US" dirty="0" smtClean="0"/>
              <a:t>Heap </a:t>
            </a:r>
            <a:r>
              <a:rPr lang="en-US" i="1" dirty="0" smtClean="0"/>
              <a:t>A </a:t>
            </a:r>
            <a:r>
              <a:rPr lang="en-US" dirty="0"/>
              <a:t>(</a:t>
            </a:r>
            <a:r>
              <a:rPr lang="en-US" i="1" dirty="0"/>
              <a:t>not </a:t>
            </a:r>
            <a:r>
              <a:rPr lang="en-US" dirty="0"/>
              <a:t>garbage-collected storage) is a nearly complete binary tree</a:t>
            </a:r>
            <a:r>
              <a:rPr lang="en-US" dirty="0" smtClean="0"/>
              <a:t>.</a:t>
            </a:r>
          </a:p>
          <a:p>
            <a:pPr lvl="1"/>
            <a:r>
              <a:rPr lang="en-US" b="1" i="1" dirty="0"/>
              <a:t>Height of node </a:t>
            </a:r>
            <a:r>
              <a:rPr lang="en-US" i="1" dirty="0"/>
              <a:t>= </a:t>
            </a:r>
            <a:r>
              <a:rPr lang="en-US" dirty="0"/>
              <a:t># of edges on a longest simple path from the node down </a:t>
            </a:r>
            <a:r>
              <a:rPr lang="en-US" dirty="0" smtClean="0"/>
              <a:t>to a </a:t>
            </a:r>
            <a:r>
              <a:rPr lang="en-US" dirty="0"/>
              <a:t>leaf</a:t>
            </a:r>
            <a:r>
              <a:rPr lang="en-US" dirty="0" smtClean="0"/>
              <a:t>.</a:t>
            </a:r>
          </a:p>
          <a:p>
            <a:pPr lvl="1"/>
            <a:r>
              <a:rPr lang="en-US" b="1" dirty="0" smtClean="0"/>
              <a:t>Height </a:t>
            </a:r>
            <a:r>
              <a:rPr lang="en-US" dirty="0" smtClean="0"/>
              <a:t>of </a:t>
            </a:r>
            <a:r>
              <a:rPr lang="en-US" dirty="0"/>
              <a:t>heap</a:t>
            </a:r>
            <a:r>
              <a:rPr lang="en-US" dirty="0" smtClean="0"/>
              <a:t> = </a:t>
            </a:r>
            <a:r>
              <a:rPr lang="en-US" dirty="0"/>
              <a:t>height of root</a:t>
            </a:r>
            <a:r>
              <a:rPr lang="en-US" dirty="0" smtClean="0"/>
              <a:t> = </a:t>
            </a:r>
            <a:r>
              <a:rPr lang="en-US" dirty="0" err="1" smtClean="0"/>
              <a:t>Θ</a:t>
            </a:r>
            <a:r>
              <a:rPr lang="en-US" dirty="0" smtClean="0"/>
              <a:t>( 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dirty="0" smtClean="0"/>
              <a:t>).</a:t>
            </a:r>
          </a:p>
          <a:p>
            <a:pPr lvl="1"/>
            <a:r>
              <a:rPr lang="en-US" dirty="0"/>
              <a:t>A heap can be stored as an array </a:t>
            </a:r>
            <a:r>
              <a:rPr lang="en-US" i="1" dirty="0"/>
              <a:t>A</a:t>
            </a:r>
            <a:r>
              <a:rPr lang="en-US" dirty="0" smtClean="0"/>
              <a:t>.</a:t>
            </a:r>
          </a:p>
          <a:p>
            <a:pPr lvl="2"/>
            <a:r>
              <a:rPr lang="en-US" dirty="0"/>
              <a:t>Root of tree is </a:t>
            </a:r>
            <a:r>
              <a:rPr lang="en-US" i="1" dirty="0" smtClean="0"/>
              <a:t>A</a:t>
            </a:r>
            <a:r>
              <a:rPr lang="en-US" dirty="0" smtClean="0"/>
              <a:t>[1].</a:t>
            </a:r>
          </a:p>
          <a:p>
            <a:pPr lvl="2"/>
            <a:r>
              <a:rPr lang="en-US" dirty="0"/>
              <a:t>Parent </a:t>
            </a:r>
            <a:r>
              <a:rPr lang="en-US" dirty="0" smtClean="0"/>
              <a:t>of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i</a:t>
            </a:r>
            <a:r>
              <a:rPr lang="en-US" dirty="0" smtClean="0"/>
              <a:t>] = </a:t>
            </a:r>
            <a:r>
              <a:rPr lang="en-US" i="1" dirty="0" err="1" smtClean="0"/>
              <a:t>A</a:t>
            </a:r>
            <a:r>
              <a:rPr lang="en-US" dirty="0" err="1" smtClean="0"/>
              <a:t>[floor(</a:t>
            </a:r>
            <a:r>
              <a:rPr lang="en-US" i="1" dirty="0" err="1" smtClean="0"/>
              <a:t>i</a:t>
            </a:r>
            <a:r>
              <a:rPr lang="en-US" i="1" dirty="0" smtClean="0"/>
              <a:t> / 2)</a:t>
            </a:r>
            <a:r>
              <a:rPr lang="en-US" dirty="0" smtClean="0"/>
              <a:t>].</a:t>
            </a:r>
          </a:p>
          <a:p>
            <a:pPr lvl="2"/>
            <a:r>
              <a:rPr lang="en-US" dirty="0"/>
              <a:t>Left child </a:t>
            </a:r>
            <a:r>
              <a:rPr lang="en-US" dirty="0" smtClean="0"/>
              <a:t>of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i</a:t>
            </a:r>
            <a:r>
              <a:rPr lang="en-US" dirty="0" smtClean="0"/>
              <a:t>] = </a:t>
            </a:r>
            <a:r>
              <a:rPr lang="en-US" i="1" dirty="0" smtClean="0"/>
              <a:t>A</a:t>
            </a:r>
            <a:r>
              <a:rPr lang="en-US" dirty="0" smtClean="0"/>
              <a:t>[2</a:t>
            </a:r>
            <a:r>
              <a:rPr lang="en-US" i="1" dirty="0" smtClean="0"/>
              <a:t>i</a:t>
            </a:r>
            <a:r>
              <a:rPr lang="en-US" dirty="0" smtClean="0"/>
              <a:t>].</a:t>
            </a:r>
          </a:p>
          <a:p>
            <a:pPr lvl="2"/>
            <a:r>
              <a:rPr lang="en-US" dirty="0" smtClean="0"/>
              <a:t>Right child of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i</a:t>
            </a:r>
            <a:r>
              <a:rPr lang="en-US" dirty="0" smtClean="0"/>
              <a:t>] = </a:t>
            </a:r>
            <a:r>
              <a:rPr lang="en-US" i="1" dirty="0" smtClean="0"/>
              <a:t>A</a:t>
            </a:r>
            <a:r>
              <a:rPr lang="en-US" dirty="0" smtClean="0"/>
              <a:t>[2</a:t>
            </a:r>
            <a:r>
              <a:rPr lang="en-US" i="1" dirty="0" smtClean="0"/>
              <a:t>i </a:t>
            </a:r>
            <a:r>
              <a:rPr lang="en-US" dirty="0" smtClean="0"/>
              <a:t>+ 1].</a:t>
            </a:r>
          </a:p>
          <a:p>
            <a:pPr lvl="2"/>
            <a:r>
              <a:rPr lang="en-US" dirty="0"/>
              <a:t>Computing is fast with binary representation implementation.</a:t>
            </a:r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 Max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47" y="2307204"/>
            <a:ext cx="7617297" cy="253260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 max-heaps (largest element at root), </a:t>
            </a:r>
            <a:r>
              <a:rPr lang="en-US" b="1" i="1" dirty="0"/>
              <a:t>max-heap property: </a:t>
            </a:r>
            <a:r>
              <a:rPr lang="en-US" dirty="0"/>
              <a:t>for all nodes </a:t>
            </a:r>
            <a:r>
              <a:rPr lang="en-US" i="1" dirty="0" err="1" smtClean="0"/>
              <a:t>i</a:t>
            </a:r>
            <a:r>
              <a:rPr lang="en-US" i="1" dirty="0" smtClean="0"/>
              <a:t>, </a:t>
            </a:r>
            <a:r>
              <a:rPr lang="en-US" dirty="0" smtClean="0"/>
              <a:t>excluding </a:t>
            </a:r>
            <a:r>
              <a:rPr lang="en-US" dirty="0"/>
              <a:t>the root</a:t>
            </a:r>
            <a:r>
              <a:rPr lang="en-US" dirty="0" smtClean="0"/>
              <a:t>, </a:t>
            </a:r>
            <a:r>
              <a:rPr lang="en-US" i="1" dirty="0" err="1" smtClean="0"/>
              <a:t>A</a:t>
            </a:r>
            <a:r>
              <a:rPr lang="en-US" dirty="0" err="1" smtClean="0"/>
              <a:t>[PARENT(</a:t>
            </a:r>
            <a:r>
              <a:rPr lang="en-US" i="1" dirty="0" err="1" smtClean="0"/>
              <a:t>i</a:t>
            </a:r>
            <a:r>
              <a:rPr lang="en-US" dirty="0" smtClean="0"/>
              <a:t>)] ≥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i</a:t>
            </a:r>
            <a:r>
              <a:rPr lang="en-US" dirty="0" smtClean="0"/>
              <a:t>].</a:t>
            </a:r>
          </a:p>
          <a:p>
            <a:r>
              <a:rPr lang="en-US" dirty="0" smtClean="0"/>
              <a:t>For min-heaps (smallest element at root), </a:t>
            </a:r>
            <a:r>
              <a:rPr lang="en-US" b="1" i="1" dirty="0" smtClean="0"/>
              <a:t>min-heap property: </a:t>
            </a:r>
            <a:r>
              <a:rPr lang="en-US" dirty="0" smtClean="0"/>
              <a:t>for all nodes </a:t>
            </a:r>
            <a:r>
              <a:rPr lang="en-US" i="1" dirty="0" err="1" smtClean="0"/>
              <a:t>i</a:t>
            </a:r>
            <a:r>
              <a:rPr lang="en-US" i="1" dirty="0" smtClean="0"/>
              <a:t>, </a:t>
            </a:r>
            <a:r>
              <a:rPr lang="en-US" dirty="0" smtClean="0"/>
              <a:t>excluding the root, </a:t>
            </a:r>
            <a:r>
              <a:rPr lang="en-US" i="1" dirty="0" err="1" smtClean="0"/>
              <a:t>A</a:t>
            </a:r>
            <a:r>
              <a:rPr lang="en-US" dirty="0" err="1" smtClean="0"/>
              <a:t>[PARENT(</a:t>
            </a:r>
            <a:r>
              <a:rPr lang="en-US" i="1" dirty="0" err="1" smtClean="0"/>
              <a:t>i</a:t>
            </a:r>
            <a:r>
              <a:rPr lang="en-US" dirty="0" smtClean="0"/>
              <a:t>)] ≤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i</a:t>
            </a:r>
            <a:r>
              <a:rPr lang="en-US" dirty="0" smtClean="0"/>
              <a:t>]. </a:t>
            </a:r>
          </a:p>
          <a:p>
            <a:r>
              <a:rPr lang="en-US" dirty="0" smtClean="0"/>
              <a:t>By </a:t>
            </a:r>
            <a:r>
              <a:rPr lang="en-US" dirty="0"/>
              <a:t>induction and transitivity of</a:t>
            </a:r>
            <a:r>
              <a:rPr lang="en-US" dirty="0" smtClean="0"/>
              <a:t> ≥, the max</a:t>
            </a:r>
            <a:r>
              <a:rPr lang="en-US" dirty="0"/>
              <a:t>-heap property guarantees that </a:t>
            </a:r>
            <a:r>
              <a:rPr lang="en-US" dirty="0" smtClean="0"/>
              <a:t>the maximum element </a:t>
            </a:r>
            <a:r>
              <a:rPr lang="en-US" dirty="0"/>
              <a:t>of a max-heap is at the root. Similar argument for min-heaps.</a:t>
            </a:r>
          </a:p>
          <a:p>
            <a:r>
              <a:rPr lang="en-US" dirty="0"/>
              <a:t>The </a:t>
            </a:r>
            <a:r>
              <a:rPr lang="en-US" dirty="0" err="1"/>
              <a:t>heapsort</a:t>
            </a:r>
            <a:r>
              <a:rPr lang="en-US" dirty="0"/>
              <a:t> algorithm we’ll show uses max-heaps.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Maintaining the heap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MAX-HEAPIFY is important for manipulating max-heaps. It is used to </a:t>
            </a:r>
            <a:r>
              <a:rPr lang="en-US" dirty="0" smtClean="0"/>
              <a:t>maintain the </a:t>
            </a:r>
            <a:r>
              <a:rPr lang="en-US" dirty="0"/>
              <a:t>max-heap property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Before MAX-HEAPIFY,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i</a:t>
            </a:r>
            <a:r>
              <a:rPr lang="en-US" dirty="0" smtClean="0"/>
              <a:t>] </a:t>
            </a:r>
            <a:r>
              <a:rPr lang="en-US" dirty="0"/>
              <a:t>may be smaller than its children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Assume left and right </a:t>
            </a:r>
            <a:r>
              <a:rPr lang="en-US" dirty="0" err="1"/>
              <a:t>subtrees</a:t>
            </a:r>
            <a:r>
              <a:rPr lang="en-US" dirty="0"/>
              <a:t> of </a:t>
            </a:r>
            <a:r>
              <a:rPr lang="en-US" i="1" dirty="0" err="1"/>
              <a:t>i</a:t>
            </a:r>
            <a:r>
              <a:rPr lang="en-US" dirty="0"/>
              <a:t> are max-heaps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After MAX-HEAPIFY, </a:t>
            </a:r>
            <a:r>
              <a:rPr lang="en-US" dirty="0" err="1"/>
              <a:t>subtree</a:t>
            </a:r>
            <a:r>
              <a:rPr lang="en-US" dirty="0"/>
              <a:t> rooted at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is a max-heap.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Maintaining the heap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6421" y="1749270"/>
            <a:ext cx="4686300" cy="42037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Maintaining the heap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way MAX-HEAPIFY works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Compare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i</a:t>
            </a:r>
            <a:r>
              <a:rPr lang="en-US" dirty="0" smtClean="0"/>
              <a:t>], </a:t>
            </a:r>
            <a:r>
              <a:rPr lang="en-US" i="1" dirty="0" err="1" smtClean="0"/>
              <a:t>A</a:t>
            </a:r>
            <a:r>
              <a:rPr lang="en-US" dirty="0" err="1" smtClean="0"/>
              <a:t>[LEFT(</a:t>
            </a:r>
            <a:r>
              <a:rPr lang="en-US" i="1" dirty="0" err="1" smtClean="0"/>
              <a:t>i</a:t>
            </a:r>
            <a:r>
              <a:rPr lang="en-US" dirty="0" smtClean="0"/>
              <a:t>)], </a:t>
            </a:r>
            <a:r>
              <a:rPr lang="en-US" dirty="0"/>
              <a:t>and </a:t>
            </a:r>
            <a:r>
              <a:rPr lang="en-US" i="1" dirty="0" err="1" smtClean="0"/>
              <a:t>A</a:t>
            </a:r>
            <a:r>
              <a:rPr lang="en-US" dirty="0" err="1" smtClean="0"/>
              <a:t>[RIGHT(</a:t>
            </a:r>
            <a:r>
              <a:rPr lang="en-US" i="1" dirty="0" err="1" smtClean="0"/>
              <a:t>i</a:t>
            </a:r>
            <a:r>
              <a:rPr lang="en-US" dirty="0" smtClean="0"/>
              <a:t>)</a:t>
            </a:r>
            <a:r>
              <a:rPr lang="en-US" dirty="0"/>
              <a:t>]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If necessary, swap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i</a:t>
            </a:r>
            <a:r>
              <a:rPr lang="en-US" dirty="0" smtClean="0"/>
              <a:t>] </a:t>
            </a:r>
            <a:r>
              <a:rPr lang="en-US" dirty="0"/>
              <a:t>with the larger of the two children to preserve </a:t>
            </a:r>
            <a:r>
              <a:rPr lang="en-US" dirty="0" smtClean="0"/>
              <a:t>heap property.</a:t>
            </a:r>
          </a:p>
          <a:p>
            <a:pPr lvl="1"/>
            <a:r>
              <a:rPr lang="en-US" dirty="0"/>
              <a:t>Continue this process of comparing and swapping down the heap, until </a:t>
            </a:r>
            <a:r>
              <a:rPr lang="en-US" dirty="0" err="1" smtClean="0"/>
              <a:t>subtree</a:t>
            </a:r>
            <a:r>
              <a:rPr lang="en-US" dirty="0" smtClean="0"/>
              <a:t> rooted </a:t>
            </a:r>
            <a:r>
              <a:rPr lang="en-US" dirty="0"/>
              <a:t>at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is max-heap. If we hit a leaf, then the </a:t>
            </a:r>
            <a:r>
              <a:rPr lang="en-US" dirty="0" err="1"/>
              <a:t>subtree</a:t>
            </a:r>
            <a:r>
              <a:rPr lang="en-US" dirty="0"/>
              <a:t> rooted at the leaf </a:t>
            </a:r>
            <a:r>
              <a:rPr lang="en-US" dirty="0" smtClean="0"/>
              <a:t>is trivially </a:t>
            </a:r>
            <a:r>
              <a:rPr lang="en-US" dirty="0"/>
              <a:t>a max-heap.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2342</TotalTime>
  <Words>1391</Words>
  <Application>Microsoft Office PowerPoint</Application>
  <PresentationFormat>On-screen Show (4:3)</PresentationFormat>
  <Paragraphs>150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Concourse</vt:lpstr>
      <vt:lpstr>Heapsort</vt:lpstr>
      <vt:lpstr>Sorting</vt:lpstr>
      <vt:lpstr>Overview</vt:lpstr>
      <vt:lpstr>Heap Data Structure</vt:lpstr>
      <vt:lpstr>Example of a Max Heap</vt:lpstr>
      <vt:lpstr>Heap property</vt:lpstr>
      <vt:lpstr>Maintaining the heap property</vt:lpstr>
      <vt:lpstr>Maintaining the heap property</vt:lpstr>
      <vt:lpstr>Maintaining the heap property</vt:lpstr>
      <vt:lpstr>Example</vt:lpstr>
      <vt:lpstr>Example</vt:lpstr>
      <vt:lpstr>Building a heap</vt:lpstr>
      <vt:lpstr>Example</vt:lpstr>
      <vt:lpstr>Correctness</vt:lpstr>
      <vt:lpstr>Analysis</vt:lpstr>
      <vt:lpstr>Analysis</vt:lpstr>
      <vt:lpstr>The heapsort algorithm</vt:lpstr>
      <vt:lpstr>The heapsort algorithm</vt:lpstr>
      <vt:lpstr>Example</vt:lpstr>
      <vt:lpstr>Analysis</vt:lpstr>
      <vt:lpstr>Heap implementation of priority queue</vt:lpstr>
      <vt:lpstr>Priority queue</vt:lpstr>
      <vt:lpstr>Priority queue</vt:lpstr>
      <vt:lpstr>Priority queue</vt:lpstr>
      <vt:lpstr>Finding the maximum element</vt:lpstr>
      <vt:lpstr>Extracting max element</vt:lpstr>
      <vt:lpstr>Extracting max element</vt:lpstr>
      <vt:lpstr>Example</vt:lpstr>
      <vt:lpstr>Increasing key value</vt:lpstr>
      <vt:lpstr>Increasing key value</vt:lpstr>
      <vt:lpstr>Example</vt:lpstr>
      <vt:lpstr>Inserting into the heap</vt:lpstr>
      <vt:lpstr>Inserting into the heap</vt:lpstr>
    </vt:vector>
  </TitlesOfParts>
  <Company>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CS46101</dc:title>
  <dc:creator>Angela Guercio</dc:creator>
  <cp:lastModifiedBy>Stark Campus</cp:lastModifiedBy>
  <cp:revision>88</cp:revision>
  <dcterms:created xsi:type="dcterms:W3CDTF">2009-12-05T20:09:23Z</dcterms:created>
  <dcterms:modified xsi:type="dcterms:W3CDTF">2010-03-01T02:34:57Z</dcterms:modified>
</cp:coreProperties>
</file>