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20"/>
  </p:notesMasterIdLst>
  <p:sldIdLst>
    <p:sldId id="315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1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running time of </a:t>
            </a:r>
            <a:r>
              <a:rPr lang="en-US" dirty="0" err="1"/>
              <a:t>quicksort</a:t>
            </a:r>
            <a:r>
              <a:rPr lang="en-US" dirty="0"/>
              <a:t> depends on the partitioning of the </a:t>
            </a:r>
            <a:r>
              <a:rPr lang="en-US" dirty="0" err="1"/>
              <a:t>subarrays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err="1"/>
              <a:t>subarrays</a:t>
            </a:r>
            <a:r>
              <a:rPr lang="en-US" dirty="0"/>
              <a:t> are balanced, then </a:t>
            </a:r>
            <a:r>
              <a:rPr lang="en-US" dirty="0" err="1"/>
              <a:t>quicksort</a:t>
            </a:r>
            <a:r>
              <a:rPr lang="en-US" dirty="0"/>
              <a:t> can run as fast as </a:t>
            </a:r>
            <a:r>
              <a:rPr lang="en-US" dirty="0" err="1"/>
              <a:t>mergesort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they are unbalanced, then </a:t>
            </a:r>
            <a:r>
              <a:rPr lang="en-US" dirty="0" err="1"/>
              <a:t>quicksort</a:t>
            </a:r>
            <a:r>
              <a:rPr lang="en-US" dirty="0"/>
              <a:t> can run as slowly as insertion sort.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Occurs when the </a:t>
            </a:r>
            <a:r>
              <a:rPr lang="en-US" dirty="0" err="1"/>
              <a:t>subarrays</a:t>
            </a:r>
            <a:r>
              <a:rPr lang="en-US" dirty="0"/>
              <a:t> are completely unbalanced</a:t>
            </a:r>
            <a:r>
              <a:rPr lang="en-US" dirty="0" smtClean="0"/>
              <a:t>.</a:t>
            </a:r>
          </a:p>
          <a:p>
            <a:r>
              <a:rPr lang="en-US" dirty="0"/>
              <a:t>Have 0 elements in one </a:t>
            </a:r>
            <a:r>
              <a:rPr lang="en-US" dirty="0" err="1"/>
              <a:t>subarray</a:t>
            </a:r>
            <a:r>
              <a:rPr lang="en-US" dirty="0"/>
              <a:t> and </a:t>
            </a:r>
            <a:r>
              <a:rPr lang="en-US" i="1" dirty="0" err="1"/>
              <a:t>n</a:t>
            </a:r>
            <a:r>
              <a:rPr lang="en-US" dirty="0" smtClean="0"/>
              <a:t> - </a:t>
            </a:r>
            <a:r>
              <a:rPr lang="en-US" dirty="0"/>
              <a:t>1 elements in the other </a:t>
            </a:r>
            <a:r>
              <a:rPr lang="en-US" dirty="0" err="1"/>
              <a:t>subarray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dirty="0"/>
              <a:t>the </a:t>
            </a:r>
            <a:r>
              <a:rPr lang="en-US" dirty="0" smtClean="0"/>
              <a:t>recurrence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Same </a:t>
            </a:r>
            <a:r>
              <a:rPr lang="en-US" dirty="0"/>
              <a:t>running time as insertion sort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fact, the worst-case running time occurs when </a:t>
            </a:r>
            <a:r>
              <a:rPr lang="en-US" dirty="0" err="1"/>
              <a:t>quicksort</a:t>
            </a:r>
            <a:r>
              <a:rPr lang="en-US" dirty="0"/>
              <a:t> takes a sorted </a:t>
            </a:r>
            <a:r>
              <a:rPr lang="en-US" dirty="0" smtClean="0"/>
              <a:t>array as </a:t>
            </a:r>
            <a:r>
              <a:rPr lang="en-US" dirty="0"/>
              <a:t>input, but insertion sort runs in </a:t>
            </a:r>
            <a:r>
              <a:rPr lang="en-US" dirty="0" err="1" smtClean="0"/>
              <a:t>O(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 in this case.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3200" y="3086231"/>
            <a:ext cx="5130800" cy="13274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the </a:t>
            </a:r>
            <a:r>
              <a:rPr lang="en-US" dirty="0" err="1"/>
              <a:t>subarrays</a:t>
            </a:r>
            <a:r>
              <a:rPr lang="en-US" dirty="0"/>
              <a:t> are completely balanced every time</a:t>
            </a:r>
            <a:r>
              <a:rPr lang="en-US" dirty="0" smtClean="0"/>
              <a:t>.</a:t>
            </a:r>
          </a:p>
          <a:p>
            <a:r>
              <a:rPr lang="en-US" dirty="0"/>
              <a:t>Each </a:t>
            </a:r>
            <a:r>
              <a:rPr lang="en-US" dirty="0" err="1"/>
              <a:t>subarray</a:t>
            </a:r>
            <a:r>
              <a:rPr lang="en-US" dirty="0"/>
              <a:t> has</a:t>
            </a:r>
            <a:r>
              <a:rPr lang="en-US" dirty="0" smtClean="0"/>
              <a:t> ≤ </a:t>
            </a:r>
            <a:r>
              <a:rPr lang="en-US" i="1" dirty="0" err="1" smtClean="0"/>
              <a:t>n</a:t>
            </a:r>
            <a:r>
              <a:rPr lang="en-US" dirty="0" smtClean="0"/>
              <a:t> / 2 </a:t>
            </a:r>
            <a:r>
              <a:rPr lang="en-US" dirty="0"/>
              <a:t>elements.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/>
              <a:t>the recurrence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7" y="3660523"/>
            <a:ext cx="6491571" cy="173718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Quicksort’s</a:t>
            </a:r>
            <a:r>
              <a:rPr lang="en-US" dirty="0"/>
              <a:t> average running time is much closer to the best case than to </a:t>
            </a:r>
            <a:r>
              <a:rPr lang="en-US" dirty="0" smtClean="0"/>
              <a:t>the worst </a:t>
            </a:r>
            <a:r>
              <a:rPr lang="en-US" dirty="0"/>
              <a:t>case.</a:t>
            </a:r>
            <a:endParaRPr lang="en-US" dirty="0" smtClean="0"/>
          </a:p>
          <a:p>
            <a:r>
              <a:rPr lang="en-US" dirty="0" smtClean="0"/>
              <a:t>Imagine </a:t>
            </a:r>
            <a:r>
              <a:rPr lang="en-US" dirty="0"/>
              <a:t>that PARTITION always produces a 9-to-1 split.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/>
              <a:t>the recurrence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81" y="3984827"/>
            <a:ext cx="7252426" cy="12864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Intuition: look at the recursion tree</a:t>
            </a:r>
          </a:p>
          <a:p>
            <a:pPr lvl="1"/>
            <a:r>
              <a:rPr lang="en-US" dirty="0"/>
              <a:t>It’s like the one for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) = </a:t>
            </a:r>
            <a:r>
              <a:rPr lang="en-US" i="1" dirty="0" err="1" smtClean="0"/>
              <a:t>T</a:t>
            </a:r>
            <a:r>
              <a:rPr lang="en-US" dirty="0" err="1" smtClean="0"/>
              <a:t>(</a:t>
            </a:r>
            <a:r>
              <a:rPr lang="en-US" i="1" dirty="0" err="1" smtClean="0"/>
              <a:t>n</a:t>
            </a:r>
            <a:r>
              <a:rPr lang="en-US" dirty="0" smtClean="0"/>
              <a:t> / 3) + </a:t>
            </a:r>
            <a:r>
              <a:rPr lang="en-US" i="1" dirty="0" smtClean="0"/>
              <a:t>T</a:t>
            </a:r>
            <a:r>
              <a:rPr lang="en-US" dirty="0" smtClean="0"/>
              <a:t>(2</a:t>
            </a:r>
            <a:r>
              <a:rPr lang="en-US" i="1" dirty="0" smtClean="0"/>
              <a:t>n</a:t>
            </a:r>
            <a:r>
              <a:rPr lang="en-US" dirty="0" smtClean="0"/>
              <a:t> / 3) + </a:t>
            </a:r>
            <a:r>
              <a:rPr lang="en-US" dirty="0" err="1" smtClean="0"/>
              <a:t>O(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in Section 4.4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Except </a:t>
            </a:r>
            <a:r>
              <a:rPr lang="en-US" dirty="0"/>
              <a:t>that here the constants are different; we get log</a:t>
            </a:r>
            <a:r>
              <a:rPr lang="en-US" baseline="-25000" dirty="0"/>
              <a:t>10</a:t>
            </a:r>
            <a:r>
              <a:rPr lang="en-US" sz="1200" baseline="-25000" dirty="0"/>
              <a:t> </a:t>
            </a:r>
            <a:r>
              <a:rPr lang="en-US" i="1" dirty="0" err="1"/>
              <a:t>n</a:t>
            </a:r>
            <a:r>
              <a:rPr lang="en-US" dirty="0"/>
              <a:t> full levels </a:t>
            </a:r>
            <a:r>
              <a:rPr lang="en-US" dirty="0" smtClean="0"/>
              <a:t>and log</a:t>
            </a:r>
            <a:r>
              <a:rPr lang="en-US" baseline="-25000" dirty="0" smtClean="0"/>
              <a:t>10/9 </a:t>
            </a:r>
            <a:r>
              <a:rPr lang="en-US" i="1" dirty="0" err="1"/>
              <a:t>n</a:t>
            </a:r>
            <a:r>
              <a:rPr lang="en-US" dirty="0"/>
              <a:t> levels that are nonempty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As long as it’s a constant, the base of the log doesn’t matter in </a:t>
            </a:r>
            <a:r>
              <a:rPr lang="en-US" dirty="0" smtClean="0"/>
              <a:t>asymptotic notation.</a:t>
            </a:r>
          </a:p>
          <a:p>
            <a:pPr lvl="1"/>
            <a:r>
              <a:rPr lang="en-US" dirty="0"/>
              <a:t>Any split of constant proportionality will yield a recursion tree of </a:t>
            </a:r>
            <a:r>
              <a:rPr lang="en-US" dirty="0" smtClean="0"/>
              <a:t>depth </a:t>
            </a:r>
            <a:r>
              <a:rPr lang="en-US" dirty="0" err="1" smtClean="0"/>
              <a:t>Θ(lg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for the average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Splits in the recursion tree will not always be constant.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will usually be a mix of good and bad splits throughout the </a:t>
            </a:r>
            <a:r>
              <a:rPr lang="en-US" dirty="0" smtClean="0"/>
              <a:t>recursion tree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see that this doesn’t affect the asymptotic running time of </a:t>
            </a:r>
            <a:r>
              <a:rPr lang="en-US" dirty="0" err="1"/>
              <a:t>quicksort</a:t>
            </a:r>
            <a:r>
              <a:rPr lang="en-US" dirty="0"/>
              <a:t>, </a:t>
            </a:r>
            <a:r>
              <a:rPr lang="en-US" dirty="0" smtClean="0"/>
              <a:t>assume that </a:t>
            </a:r>
            <a:r>
              <a:rPr lang="en-US" dirty="0"/>
              <a:t>levels alternate between best-case and worst-case splits.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the average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23" y="1259467"/>
            <a:ext cx="8686800" cy="416746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Worst-case </a:t>
            </a:r>
            <a:r>
              <a:rPr lang="en-US" b="1" dirty="0" smtClean="0"/>
              <a:t>analysis</a:t>
            </a:r>
          </a:p>
          <a:p>
            <a:pPr lvl="1"/>
            <a:r>
              <a:rPr lang="en-US" dirty="0"/>
              <a:t>We will prove that a worst-case split at every level produces a worst-case </a:t>
            </a:r>
            <a:r>
              <a:rPr lang="en-US" dirty="0" smtClean="0"/>
              <a:t>running time of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Recurrence for the worst-case running time of QUICKSORT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r>
              <a:rPr lang="en-US" dirty="0"/>
              <a:t>Because </a:t>
            </a:r>
            <a:r>
              <a:rPr lang="en-US" sz="2800" dirty="0"/>
              <a:t>PARTITION </a:t>
            </a:r>
            <a:r>
              <a:rPr lang="en-US" dirty="0"/>
              <a:t>produces two </a:t>
            </a:r>
            <a:r>
              <a:rPr lang="en-US" dirty="0" err="1"/>
              <a:t>subproblems</a:t>
            </a:r>
            <a:r>
              <a:rPr lang="en-US" dirty="0"/>
              <a:t>, </a:t>
            </a:r>
            <a:r>
              <a:rPr lang="en-US" dirty="0" smtClean="0"/>
              <a:t>one of size </a:t>
            </a:r>
            <a:r>
              <a:rPr lang="en-US" i="1" dirty="0"/>
              <a:t>n</a:t>
            </a:r>
            <a:r>
              <a:rPr lang="en-US" dirty="0" smtClean="0"/>
              <a:t> - </a:t>
            </a:r>
            <a:r>
              <a:rPr lang="en-US" dirty="0"/>
              <a:t>1, </a:t>
            </a:r>
            <a:r>
              <a:rPr lang="en-US" dirty="0" smtClean="0"/>
              <a:t>and one of size 1. </a:t>
            </a:r>
          </a:p>
          <a:p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T(</a:t>
            </a:r>
            <a:r>
              <a:rPr lang="en-US" i="1" dirty="0" smtClean="0"/>
              <a:t>n</a:t>
            </a:r>
            <a:r>
              <a:rPr lang="en-US" dirty="0" smtClean="0"/>
              <a:t>-1) + T(1) + </a:t>
            </a:r>
            <a:r>
              <a:rPr lang="el-GR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</a:t>
            </a:r>
          </a:p>
          <a:p>
            <a:pPr>
              <a:buNone/>
            </a:pPr>
            <a:r>
              <a:rPr lang="en-US" i="1" dirty="0" smtClean="0"/>
              <a:t>   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= T(</a:t>
            </a:r>
            <a:r>
              <a:rPr lang="en-US" i="1" dirty="0" smtClean="0"/>
              <a:t>n</a:t>
            </a:r>
            <a:r>
              <a:rPr lang="en-US" dirty="0" smtClean="0"/>
              <a:t>-1) + </a:t>
            </a:r>
            <a:r>
              <a:rPr lang="el-GR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since T(1) = </a:t>
            </a:r>
            <a:r>
              <a:rPr lang="el-GR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1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≤ </a:t>
            </a:r>
            <a:r>
              <a:rPr lang="en-US" i="1" dirty="0" smtClean="0"/>
              <a:t>cn</a:t>
            </a:r>
            <a:r>
              <a:rPr lang="en-US" baseline="30000" dirty="0" smtClean="0"/>
              <a:t>2</a:t>
            </a:r>
            <a:r>
              <a:rPr lang="en-US" dirty="0" smtClean="0"/>
              <a:t> for some </a:t>
            </a:r>
            <a:r>
              <a:rPr lang="en-US" i="1" dirty="0" smtClean="0"/>
              <a:t>c</a:t>
            </a:r>
            <a:r>
              <a:rPr lang="en-US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in linear time</a:t>
            </a:r>
          </a:p>
          <a:p>
            <a:pPr lvl="1"/>
            <a:r>
              <a:rPr lang="en-US" dirty="0" smtClean="0"/>
              <a:t>Counting Sort</a:t>
            </a:r>
          </a:p>
          <a:p>
            <a:pPr lvl="1"/>
            <a:r>
              <a:rPr lang="en-US" dirty="0" smtClean="0"/>
              <a:t>Radix Sort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smtClean="0"/>
              <a:t>Reading </a:t>
            </a:r>
          </a:p>
          <a:p>
            <a:pPr lvl="1"/>
            <a:r>
              <a:rPr lang="en-US" smtClean="0"/>
              <a:t>Chapter 7 until page 178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Worst-case running </a:t>
            </a:r>
            <a:r>
              <a:rPr lang="en-US" dirty="0" smtClean="0"/>
              <a:t>time: Θ(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/>
              <a:t>Expected running time</a:t>
            </a:r>
            <a:r>
              <a:rPr lang="en-US" dirty="0" smtClean="0"/>
              <a:t>: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).</a:t>
            </a:r>
          </a:p>
          <a:p>
            <a:r>
              <a:rPr lang="en-US" dirty="0"/>
              <a:t>Constants hidden </a:t>
            </a:r>
            <a:r>
              <a:rPr lang="en-US" dirty="0" smtClean="0"/>
              <a:t>in </a:t>
            </a:r>
            <a:r>
              <a:rPr lang="en-US" dirty="0" err="1" smtClean="0"/>
              <a:t>Θ(</a:t>
            </a:r>
            <a:r>
              <a:rPr lang="en-US" i="1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are small.</a:t>
            </a:r>
          </a:p>
          <a:p>
            <a:r>
              <a:rPr lang="en-US" dirty="0" smtClean="0"/>
              <a:t>Sorts in place.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Quicksort</a:t>
            </a:r>
            <a:r>
              <a:rPr lang="en-US" dirty="0"/>
              <a:t> is based on the three-step process of divide-and-conquer.</a:t>
            </a:r>
            <a:endParaRPr lang="en-US" dirty="0" smtClean="0"/>
          </a:p>
          <a:p>
            <a:r>
              <a:rPr lang="en-US" dirty="0"/>
              <a:t>To sort 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dirty="0" smtClean="0"/>
              <a:t> .. </a:t>
            </a:r>
            <a:r>
              <a:rPr lang="en-US" i="1" dirty="0" err="1" smtClean="0"/>
              <a:t>r</a:t>
            </a:r>
            <a:r>
              <a:rPr lang="en-US" dirty="0" smtClean="0"/>
              <a:t>]:</a:t>
            </a:r>
          </a:p>
          <a:p>
            <a:pPr lvl="1"/>
            <a:r>
              <a:rPr lang="en-US" b="1" dirty="0"/>
              <a:t>Divide:</a:t>
            </a:r>
            <a:r>
              <a:rPr lang="en-US" b="1" dirty="0" smtClean="0"/>
              <a:t> </a:t>
            </a:r>
            <a:r>
              <a:rPr lang="en-US" dirty="0" smtClean="0"/>
              <a:t>Partition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dirty="0" smtClean="0"/>
              <a:t> .. </a:t>
            </a:r>
            <a:r>
              <a:rPr lang="en-US" i="1" dirty="0" err="1" smtClean="0"/>
              <a:t>r</a:t>
            </a:r>
            <a:r>
              <a:rPr lang="en-US" dirty="0" smtClean="0"/>
              <a:t>] </a:t>
            </a:r>
            <a:r>
              <a:rPr lang="en-US" dirty="0"/>
              <a:t>into two (possibly empty) </a:t>
            </a:r>
            <a:r>
              <a:rPr lang="en-US" dirty="0" err="1" smtClean="0"/>
              <a:t>subarrays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dirty="0" smtClean="0"/>
              <a:t> .. </a:t>
            </a:r>
            <a:r>
              <a:rPr lang="en-US" i="1" dirty="0" err="1" smtClean="0"/>
              <a:t>q</a:t>
            </a:r>
            <a:r>
              <a:rPr lang="en-US" i="1" dirty="0" smtClean="0"/>
              <a:t>  - 1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q</a:t>
            </a:r>
            <a:r>
              <a:rPr lang="en-US" dirty="0" smtClean="0"/>
              <a:t> + 1 .. </a:t>
            </a:r>
            <a:r>
              <a:rPr lang="en-US" i="1" dirty="0" err="1" smtClean="0"/>
              <a:t>r</a:t>
            </a:r>
            <a:r>
              <a:rPr lang="en-US" dirty="0" smtClean="0"/>
              <a:t>] </a:t>
            </a:r>
            <a:r>
              <a:rPr lang="en-US" dirty="0"/>
              <a:t>such that each element in the first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dirty="0" smtClean="0"/>
              <a:t> .. </a:t>
            </a:r>
            <a:r>
              <a:rPr lang="en-US" i="1" dirty="0" err="1" smtClean="0"/>
              <a:t>q</a:t>
            </a:r>
            <a:r>
              <a:rPr lang="en-US" i="1" dirty="0" smtClean="0"/>
              <a:t>  - 1</a:t>
            </a:r>
            <a:r>
              <a:rPr lang="en-US" dirty="0" smtClean="0"/>
              <a:t>] is ≤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q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q</a:t>
            </a:r>
            <a:r>
              <a:rPr lang="en-US" dirty="0" smtClean="0"/>
              <a:t>] ≤ each element in the second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q</a:t>
            </a:r>
            <a:r>
              <a:rPr lang="en-US" dirty="0" smtClean="0"/>
              <a:t> + 1 .. </a:t>
            </a:r>
            <a:r>
              <a:rPr lang="en-US" i="1" dirty="0" err="1" smtClean="0"/>
              <a:t>r</a:t>
            </a:r>
            <a:r>
              <a:rPr lang="en-US" dirty="0" smtClean="0"/>
              <a:t>].</a:t>
            </a:r>
          </a:p>
          <a:p>
            <a:pPr lvl="1"/>
            <a:r>
              <a:rPr lang="en-US" b="1" dirty="0"/>
              <a:t>Conquer: </a:t>
            </a:r>
            <a:r>
              <a:rPr lang="en-US" dirty="0"/>
              <a:t>Sort the two </a:t>
            </a:r>
            <a:r>
              <a:rPr lang="en-US" dirty="0" err="1"/>
              <a:t>subarrays</a:t>
            </a:r>
            <a:r>
              <a:rPr lang="en-US" dirty="0"/>
              <a:t> by recursive calls to QUICKSORT</a:t>
            </a:r>
            <a:r>
              <a:rPr lang="en-US" dirty="0" smtClean="0"/>
              <a:t>.</a:t>
            </a:r>
          </a:p>
          <a:p>
            <a:r>
              <a:rPr lang="en-US" b="1" dirty="0"/>
              <a:t>Combine: </a:t>
            </a:r>
            <a:r>
              <a:rPr lang="en-US" dirty="0"/>
              <a:t>No work is needed to combine the </a:t>
            </a:r>
            <a:r>
              <a:rPr lang="en-US" dirty="0" err="1"/>
              <a:t>subarrays</a:t>
            </a:r>
            <a:r>
              <a:rPr lang="en-US" dirty="0"/>
              <a:t>, because they are </a:t>
            </a:r>
            <a:r>
              <a:rPr lang="en-US" dirty="0" smtClean="0"/>
              <a:t>sorted in </a:t>
            </a:r>
            <a:r>
              <a:rPr lang="en-US" dirty="0"/>
              <a:t>place.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 the divide step by a procedure PARTITION, which returns the index </a:t>
            </a:r>
            <a:r>
              <a:rPr lang="en-US" i="1" dirty="0" err="1" smtClean="0"/>
              <a:t>q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marks the position separating the </a:t>
            </a:r>
            <a:r>
              <a:rPr lang="en-US" dirty="0" err="1"/>
              <a:t>subarrays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QUICKSORT(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dirty="0" smtClean="0"/>
              <a:t>, </a:t>
            </a:r>
            <a:r>
              <a:rPr lang="en-US" i="1" dirty="0" err="1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if </a:t>
            </a:r>
            <a:r>
              <a:rPr lang="en-US" i="1" dirty="0" err="1" smtClean="0"/>
              <a:t>p</a:t>
            </a:r>
            <a:r>
              <a:rPr lang="en-US" i="1" dirty="0" smtClean="0"/>
              <a:t> &lt; </a:t>
            </a:r>
            <a:r>
              <a:rPr lang="en-US" i="1" dirty="0" err="1" smtClean="0"/>
              <a:t>r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      </a:t>
            </a:r>
            <a:r>
              <a:rPr lang="en-US" i="1" dirty="0" err="1" smtClean="0"/>
              <a:t>q</a:t>
            </a:r>
            <a:r>
              <a:rPr lang="en-US" dirty="0" smtClean="0"/>
              <a:t> = PARTITION(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dirty="0" smtClean="0"/>
              <a:t>, </a:t>
            </a:r>
            <a:r>
              <a:rPr lang="en-US" i="1" dirty="0" err="1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QUICKSORT(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err="1" smtClean="0"/>
              <a:t>p</a:t>
            </a:r>
            <a:r>
              <a:rPr lang="en-US" dirty="0" smtClean="0"/>
              <a:t>, </a:t>
            </a:r>
            <a:r>
              <a:rPr lang="en-US" i="1" dirty="0" err="1" smtClean="0"/>
              <a:t>q</a:t>
            </a:r>
            <a:r>
              <a:rPr lang="en-US" i="1" dirty="0" smtClean="0"/>
              <a:t> - </a:t>
            </a:r>
            <a:r>
              <a:rPr lang="en-US" dirty="0" smtClean="0"/>
              <a:t>1)</a:t>
            </a:r>
          </a:p>
          <a:p>
            <a:pPr>
              <a:buNone/>
            </a:pPr>
            <a:r>
              <a:rPr lang="en-US" dirty="0" smtClean="0"/>
              <a:t>           QUICKSORT(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err="1" smtClean="0"/>
              <a:t>q</a:t>
            </a:r>
            <a:r>
              <a:rPr lang="en-US" i="1" dirty="0" smtClean="0"/>
              <a:t> + </a:t>
            </a:r>
            <a:r>
              <a:rPr lang="en-US" dirty="0" smtClean="0"/>
              <a:t>1, </a:t>
            </a:r>
            <a:r>
              <a:rPr lang="en-US" i="1" dirty="0" err="1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Initial call is QUICKSORT(</a:t>
            </a:r>
            <a:r>
              <a:rPr lang="en-US" i="1" dirty="0" smtClean="0"/>
              <a:t>A</a:t>
            </a:r>
            <a:r>
              <a:rPr lang="en-US" dirty="0" smtClean="0"/>
              <a:t>, 1, 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i="1" dirty="0" smtClean="0"/>
              <a:t> .. </a:t>
            </a:r>
            <a:r>
              <a:rPr lang="en-US" i="1" dirty="0" err="1" smtClean="0"/>
              <a:t>r</a:t>
            </a:r>
            <a:r>
              <a:rPr lang="en-US" dirty="0" smtClean="0"/>
              <a:t>] by the following procedure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49" y="2402208"/>
            <a:ext cx="5496073" cy="39985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PARTITION always selects the last element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r</a:t>
            </a:r>
            <a:r>
              <a:rPr lang="en-US" dirty="0" smtClean="0"/>
              <a:t>] </a:t>
            </a:r>
            <a:r>
              <a:rPr lang="en-US" dirty="0"/>
              <a:t>in the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.. </a:t>
            </a:r>
            <a:r>
              <a:rPr lang="en-US" i="1" dirty="0" err="1" smtClean="0"/>
              <a:t>r</a:t>
            </a:r>
            <a:r>
              <a:rPr lang="en-US" dirty="0" smtClean="0"/>
              <a:t>] </a:t>
            </a:r>
            <a:r>
              <a:rPr lang="en-US" dirty="0"/>
              <a:t>as </a:t>
            </a:r>
            <a:r>
              <a:rPr lang="en-US" dirty="0" smtClean="0"/>
              <a:t>the </a:t>
            </a:r>
            <a:r>
              <a:rPr lang="en-US" b="1" i="1" dirty="0" smtClean="0"/>
              <a:t>pivot </a:t>
            </a:r>
            <a:r>
              <a:rPr lang="en-US" dirty="0" smtClean="0"/>
              <a:t>— the </a:t>
            </a:r>
            <a:r>
              <a:rPr lang="en-US" dirty="0"/>
              <a:t>element around which to partition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As the procedure executes, the array is partitioned into four regions, some </a:t>
            </a:r>
            <a:r>
              <a:rPr lang="en-US" dirty="0" smtClean="0"/>
              <a:t>of which </a:t>
            </a:r>
            <a:r>
              <a:rPr lang="en-US" dirty="0"/>
              <a:t>may be empty</a:t>
            </a:r>
            <a:r>
              <a:rPr lang="en-US" dirty="0" smtClean="0"/>
              <a:t>: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/>
              <a:t>Loop invariant</a:t>
            </a:r>
            <a:r>
              <a:rPr lang="en-US" b="1" dirty="0" smtClean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All </a:t>
            </a:r>
            <a:r>
              <a:rPr lang="en-US" dirty="0"/>
              <a:t>entries in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.. </a:t>
            </a:r>
            <a:r>
              <a:rPr lang="en-US" i="1" dirty="0" err="1" smtClean="0"/>
              <a:t>i</a:t>
            </a:r>
            <a:r>
              <a:rPr lang="en-US" dirty="0" smtClean="0"/>
              <a:t>] are ≤ </a:t>
            </a:r>
            <a:r>
              <a:rPr lang="en-US" dirty="0"/>
              <a:t>pivot</a:t>
            </a:r>
            <a:r>
              <a:rPr lang="en-US" dirty="0" smtClean="0"/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All entries in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 + </a:t>
            </a:r>
            <a:r>
              <a:rPr lang="en-US" dirty="0"/>
              <a:t>1</a:t>
            </a:r>
            <a:r>
              <a:rPr lang="en-US" dirty="0" smtClean="0"/>
              <a:t> .. </a:t>
            </a:r>
            <a:r>
              <a:rPr lang="en-US" i="1" dirty="0" err="1"/>
              <a:t>j</a:t>
            </a:r>
            <a:r>
              <a:rPr lang="en-US" dirty="0" smtClean="0"/>
              <a:t> – 1] </a:t>
            </a:r>
            <a:r>
              <a:rPr lang="en-US" dirty="0"/>
              <a:t>are &gt; pivot</a:t>
            </a:r>
            <a:r>
              <a:rPr lang="en-US" dirty="0" smtClean="0"/>
              <a:t>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r</a:t>
            </a:r>
            <a:r>
              <a:rPr lang="en-US" dirty="0" smtClean="0"/>
              <a:t>] = </a:t>
            </a:r>
            <a:r>
              <a:rPr lang="en-US" dirty="0"/>
              <a:t>pivot.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an 8-element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subarray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417" y="11551"/>
            <a:ext cx="5192418" cy="68285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93" y="2941320"/>
            <a:ext cx="3291527" cy="265176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1624"/>
            <a:ext cx="8471647" cy="5253317"/>
          </a:xfrm>
        </p:spPr>
        <p:txBody>
          <a:bodyPr>
            <a:normAutofit fontScale="92500"/>
          </a:bodyPr>
          <a:lstStyle/>
          <a:p>
            <a:r>
              <a:rPr lang="en-US" dirty="0"/>
              <a:t>Use the loop invariant to prove correctness of PARTITION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b="1" dirty="0"/>
              <a:t>Initialization: </a:t>
            </a:r>
            <a:r>
              <a:rPr lang="en-US" dirty="0"/>
              <a:t>Before the loop starts, all the conditions of the loop invariant </a:t>
            </a:r>
            <a:r>
              <a:rPr lang="en-US" dirty="0" smtClean="0"/>
              <a:t>are satisfied</a:t>
            </a:r>
            <a:r>
              <a:rPr lang="en-US" dirty="0"/>
              <a:t>, because </a:t>
            </a:r>
            <a:r>
              <a:rPr lang="en-US" i="1" dirty="0" err="1"/>
              <a:t>r</a:t>
            </a:r>
            <a:r>
              <a:rPr lang="en-US" i="1" dirty="0"/>
              <a:t> </a:t>
            </a:r>
            <a:r>
              <a:rPr lang="en-US" dirty="0"/>
              <a:t>is the pivot and the </a:t>
            </a:r>
            <a:r>
              <a:rPr lang="en-US" dirty="0" err="1" smtClean="0"/>
              <a:t>subarrays</a:t>
            </a:r>
            <a:r>
              <a:rPr lang="en-US" dirty="0" smtClean="0"/>
              <a:t>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.. </a:t>
            </a:r>
            <a:r>
              <a:rPr lang="en-US" i="1" dirty="0" err="1" smtClean="0"/>
              <a:t>i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 + 1 .. </a:t>
            </a:r>
            <a:r>
              <a:rPr lang="en-US" i="1" dirty="0" smtClean="0"/>
              <a:t>j</a:t>
            </a:r>
            <a:r>
              <a:rPr lang="en-US" dirty="0" smtClean="0"/>
              <a:t> – 1] are empty.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/>
              <a:t>Maintenance: </a:t>
            </a:r>
            <a:r>
              <a:rPr lang="en-US" dirty="0"/>
              <a:t>While the loop is running, </a:t>
            </a:r>
            <a:r>
              <a:rPr lang="en-US" dirty="0" smtClean="0"/>
              <a:t>if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j</a:t>
            </a:r>
            <a:r>
              <a:rPr lang="en-US" dirty="0" smtClean="0"/>
              <a:t>] ≤ pivot then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j</a:t>
            </a:r>
            <a:r>
              <a:rPr lang="en-US" dirty="0" smtClean="0"/>
              <a:t>]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i="1" dirty="0" smtClean="0"/>
              <a:t> + </a:t>
            </a:r>
            <a:r>
              <a:rPr lang="en-US" dirty="0" smtClean="0"/>
              <a:t>1] </a:t>
            </a:r>
            <a:r>
              <a:rPr lang="en-US" dirty="0"/>
              <a:t>are swapped and then </a:t>
            </a:r>
            <a:r>
              <a:rPr lang="en-US" i="1" dirty="0" err="1"/>
              <a:t>i</a:t>
            </a:r>
            <a:r>
              <a:rPr lang="en-US" dirty="0"/>
              <a:t> and </a:t>
            </a:r>
            <a:r>
              <a:rPr lang="en-US" i="1" dirty="0" err="1"/>
              <a:t>j</a:t>
            </a:r>
            <a:r>
              <a:rPr lang="en-US" dirty="0"/>
              <a:t> are incremented.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[</a:t>
            </a:r>
            <a:r>
              <a:rPr lang="en-US" i="1" dirty="0" smtClean="0"/>
              <a:t>j</a:t>
            </a:r>
            <a:r>
              <a:rPr lang="en-US" dirty="0" smtClean="0"/>
              <a:t>] &gt; </a:t>
            </a:r>
            <a:r>
              <a:rPr lang="en-US" dirty="0"/>
              <a:t>pivot, </a:t>
            </a:r>
            <a:r>
              <a:rPr lang="en-US" dirty="0" smtClean="0"/>
              <a:t>then increment only </a:t>
            </a:r>
            <a:r>
              <a:rPr lang="en-US" i="1" dirty="0" smtClean="0"/>
              <a:t>j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/>
              <a:t>Termination</a:t>
            </a:r>
            <a:r>
              <a:rPr lang="en-US" dirty="0"/>
              <a:t>: When the loop terminates, </a:t>
            </a:r>
            <a:r>
              <a:rPr lang="en-US" i="1" dirty="0" err="1"/>
              <a:t>j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err="1"/>
              <a:t>r</a:t>
            </a:r>
            <a:r>
              <a:rPr lang="en-US" dirty="0"/>
              <a:t>, so all elements in </a:t>
            </a:r>
            <a:r>
              <a:rPr lang="en-US" i="1" dirty="0"/>
              <a:t>A </a:t>
            </a:r>
            <a:r>
              <a:rPr lang="en-US" dirty="0"/>
              <a:t>are </a:t>
            </a:r>
            <a:r>
              <a:rPr lang="en-US" dirty="0" smtClean="0"/>
              <a:t>partitioned into </a:t>
            </a:r>
            <a:r>
              <a:rPr lang="en-US" dirty="0"/>
              <a:t>one of the three cases</a:t>
            </a:r>
            <a:r>
              <a:rPr lang="en-US" dirty="0" smtClean="0"/>
              <a:t>: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p</a:t>
            </a:r>
            <a:r>
              <a:rPr lang="en-US" i="1" dirty="0" smtClean="0"/>
              <a:t> .. </a:t>
            </a:r>
            <a:r>
              <a:rPr lang="en-US" i="1" dirty="0" err="1" smtClean="0"/>
              <a:t>i</a:t>
            </a:r>
            <a:r>
              <a:rPr lang="en-US" dirty="0" smtClean="0"/>
              <a:t>] ≤ pivot,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+ 1</a:t>
            </a:r>
            <a:r>
              <a:rPr lang="en-US" i="1" dirty="0" smtClean="0"/>
              <a:t> .. </a:t>
            </a:r>
            <a:r>
              <a:rPr lang="en-US" i="1" dirty="0" err="1" smtClean="0"/>
              <a:t>r</a:t>
            </a:r>
            <a:r>
              <a:rPr lang="en-US" i="1" dirty="0" smtClean="0"/>
              <a:t>  </a:t>
            </a:r>
            <a:r>
              <a:rPr lang="en-US" dirty="0" smtClean="0"/>
              <a:t>- 1] &gt; pivot, and </a:t>
            </a:r>
            <a:r>
              <a:rPr lang="en-US" i="1" dirty="0" err="1" smtClean="0"/>
              <a:t>A</a:t>
            </a:r>
            <a:r>
              <a:rPr lang="en-US" dirty="0" err="1" smtClean="0"/>
              <a:t>[</a:t>
            </a:r>
            <a:r>
              <a:rPr lang="en-US" i="1" dirty="0" err="1" smtClean="0"/>
              <a:t>r</a:t>
            </a:r>
            <a:r>
              <a:rPr lang="en-US" dirty="0" smtClean="0"/>
              <a:t>] = pivot.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last two lines of PARTITION move the pivot element from the end of the </a:t>
            </a:r>
            <a:r>
              <a:rPr lang="en-US" dirty="0" smtClean="0"/>
              <a:t>array to </a:t>
            </a:r>
            <a:r>
              <a:rPr lang="en-US" dirty="0"/>
              <a:t>between the two </a:t>
            </a:r>
            <a:r>
              <a:rPr lang="en-US" dirty="0" err="1"/>
              <a:t>subarrays</a:t>
            </a:r>
            <a:r>
              <a:rPr lang="en-US" dirty="0"/>
              <a:t>. This is done by swapping the pivot and the </a:t>
            </a:r>
            <a:r>
              <a:rPr lang="en-US" dirty="0" smtClean="0"/>
              <a:t>first element </a:t>
            </a:r>
            <a:r>
              <a:rPr lang="en-US" dirty="0"/>
              <a:t>of the second </a:t>
            </a:r>
            <a:r>
              <a:rPr lang="en-US" dirty="0" err="1"/>
              <a:t>subarray</a:t>
            </a:r>
            <a:r>
              <a:rPr lang="en-US" dirty="0"/>
              <a:t>, i.e., by </a:t>
            </a:r>
            <a:r>
              <a:rPr lang="en-US" dirty="0" smtClean="0"/>
              <a:t>swapping </a:t>
            </a:r>
            <a:r>
              <a:rPr lang="en-US" i="1" dirty="0" smtClean="0"/>
              <a:t>A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+ 1] and </a:t>
            </a:r>
            <a:r>
              <a:rPr lang="en-US" i="1" dirty="0" smtClean="0"/>
              <a:t>A</a:t>
            </a:r>
            <a:r>
              <a:rPr lang="en-US" dirty="0" smtClean="0"/>
              <a:t>[</a:t>
            </a:r>
            <a:r>
              <a:rPr lang="en-US" i="1" dirty="0" smtClean="0"/>
              <a:t>r</a:t>
            </a:r>
            <a:r>
              <a:rPr lang="en-US" dirty="0" smtClean="0"/>
              <a:t>].</a:t>
            </a:r>
          </a:p>
          <a:p>
            <a:endParaRPr lang="en-US" dirty="0" smtClean="0"/>
          </a:p>
          <a:p>
            <a:r>
              <a:rPr lang="en-US" b="1" i="1" dirty="0"/>
              <a:t>Time for </a:t>
            </a:r>
            <a:r>
              <a:rPr lang="en-US" b="1" i="1" dirty="0" smtClean="0"/>
              <a:t>partitioning</a:t>
            </a:r>
          </a:p>
          <a:p>
            <a:pPr lvl="1"/>
            <a:r>
              <a:rPr lang="en-US" i="1" dirty="0" err="1" smtClean="0"/>
              <a:t>Θ(n</a:t>
            </a:r>
            <a:r>
              <a:rPr lang="en-US" i="1" dirty="0" smtClean="0"/>
              <a:t>) </a:t>
            </a:r>
            <a:r>
              <a:rPr lang="en-US" dirty="0" smtClean="0"/>
              <a:t>to partition an </a:t>
            </a:r>
            <a:r>
              <a:rPr lang="en-US" i="1" dirty="0" err="1" smtClean="0"/>
              <a:t>n</a:t>
            </a:r>
            <a:r>
              <a:rPr lang="en-US" dirty="0" smtClean="0"/>
              <a:t>-element </a:t>
            </a:r>
            <a:r>
              <a:rPr lang="en-US" dirty="0" err="1" smtClean="0"/>
              <a:t>subarray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2388</TotalTime>
  <Words>947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Quicksort</vt:lpstr>
      <vt:lpstr>Quicksort</vt:lpstr>
      <vt:lpstr>Quicksort</vt:lpstr>
      <vt:lpstr>Quicksort</vt:lpstr>
      <vt:lpstr>Partitioning</vt:lpstr>
      <vt:lpstr>Partitioning</vt:lpstr>
      <vt:lpstr>Example</vt:lpstr>
      <vt:lpstr>Correctness</vt:lpstr>
      <vt:lpstr>Correctness</vt:lpstr>
      <vt:lpstr>Performance of quicksort</vt:lpstr>
      <vt:lpstr>Worst case</vt:lpstr>
      <vt:lpstr>Best case</vt:lpstr>
      <vt:lpstr>Balanced partitioning</vt:lpstr>
      <vt:lpstr>Balanced partitioning</vt:lpstr>
      <vt:lpstr>Intuition for the average case</vt:lpstr>
      <vt:lpstr>Intuition for the average case</vt:lpstr>
      <vt:lpstr>Analysis of quicksort</vt:lpstr>
      <vt:lpstr>Next Time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105</cp:revision>
  <dcterms:created xsi:type="dcterms:W3CDTF">2009-12-05T20:09:23Z</dcterms:created>
  <dcterms:modified xsi:type="dcterms:W3CDTF">2010-03-02T17:33:52Z</dcterms:modified>
</cp:coreProperties>
</file>