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0"/>
  </p:notesMasterIdLst>
  <p:sldIdLst>
    <p:sldId id="315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6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85322" cy="4525963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Find the successor of the node with key value 15.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Find </a:t>
            </a:r>
            <a:r>
              <a:rPr lang="en-US" dirty="0"/>
              <a:t>the successor of the node with key value 6.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Find </a:t>
            </a:r>
            <a:r>
              <a:rPr lang="en-US" dirty="0"/>
              <a:t>the successor of the node with key value 4.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Find </a:t>
            </a:r>
            <a:r>
              <a:rPr lang="en-US" dirty="0"/>
              <a:t>the predecessor of the node with key value 6.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859" y="1600200"/>
            <a:ext cx="3568070" cy="219388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both the TREE-SUCCESSOR and TREE-PREDECESSOR procedures, in </a:t>
            </a:r>
            <a:r>
              <a:rPr lang="en-US" dirty="0" smtClean="0"/>
              <a:t>both cases</a:t>
            </a:r>
            <a:r>
              <a:rPr lang="en-US" dirty="0"/>
              <a:t>, we visit nodes on a path down the tree or up the tree. Thus, running time </a:t>
            </a:r>
            <a:r>
              <a:rPr lang="en-US" dirty="0" smtClean="0"/>
              <a:t>is </a:t>
            </a:r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), </a:t>
            </a:r>
            <a:r>
              <a:rPr lang="en-US" dirty="0"/>
              <a:t>where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is the height of the tree.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and 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Insertion and deletion allows the dynamic set represented by a binary search </a:t>
            </a:r>
            <a:r>
              <a:rPr lang="en-US" dirty="0" smtClean="0"/>
              <a:t>tree to </a:t>
            </a:r>
            <a:r>
              <a:rPr lang="en-US" dirty="0"/>
              <a:t>change. The binary-search-tree property must hold after the change. Insertion </a:t>
            </a:r>
            <a:r>
              <a:rPr lang="en-US" dirty="0" smtClean="0"/>
              <a:t>is more </a:t>
            </a:r>
            <a:r>
              <a:rPr lang="en-US" dirty="0"/>
              <a:t>straightforward than deletion.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and 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789" y="1081112"/>
            <a:ext cx="4554804" cy="492617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and 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17638"/>
            <a:ext cx="9145983" cy="42702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/>
              <a:t>TREE-</a:t>
            </a:r>
            <a:r>
              <a:rPr lang="en-US" dirty="0" smtClean="0"/>
              <a:t>INSERT(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 several time to create the binary </a:t>
            </a:r>
            <a:r>
              <a:rPr lang="en-US" dirty="0"/>
              <a:t>search </a:t>
            </a:r>
            <a:r>
              <a:rPr lang="en-US" dirty="0" smtClean="0"/>
              <a:t>tree.</a:t>
            </a:r>
          </a:p>
          <a:p>
            <a:endParaRPr lang="en-US" dirty="0" smtClean="0"/>
          </a:p>
          <a:p>
            <a:r>
              <a:rPr lang="en-US" dirty="0" smtClean="0"/>
              <a:t>TREE-INSERT(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 is called on each symbol of this string: </a:t>
            </a:r>
            <a:r>
              <a:rPr lang="en-US" dirty="0" smtClean="0"/>
              <a:t>F B H A D K C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2763263"/>
            <a:ext cx="5448300" cy="2794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 TREE-SEARCH. On a tree of height </a:t>
            </a:r>
            <a:r>
              <a:rPr lang="en-US" i="1" dirty="0" err="1"/>
              <a:t>h</a:t>
            </a:r>
            <a:r>
              <a:rPr lang="en-US" dirty="0"/>
              <a:t>, procedure takes </a:t>
            </a:r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 </a:t>
            </a:r>
            <a:r>
              <a:rPr lang="en-US" dirty="0"/>
              <a:t>time.</a:t>
            </a:r>
          </a:p>
          <a:p>
            <a:r>
              <a:rPr lang="en-US" dirty="0"/>
              <a:t>TREE-INSERT can be used with INORDER-TREE-WALK to sort a given set of numbers.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Conceptually, deleting node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i="1" dirty="0" smtClean="0"/>
              <a:t> </a:t>
            </a:r>
            <a:r>
              <a:rPr lang="en-US" dirty="0"/>
              <a:t>from binary search tree T has three cases: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i="1" dirty="0" smtClean="0"/>
              <a:t> </a:t>
            </a:r>
            <a:r>
              <a:rPr lang="en-US" dirty="0"/>
              <a:t>has no children, just remove it.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has just one child, then make that child take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position in the tree, </a:t>
            </a:r>
            <a:r>
              <a:rPr lang="en-US" dirty="0" smtClean="0"/>
              <a:t>dragging the </a:t>
            </a:r>
            <a:r>
              <a:rPr lang="en-US" dirty="0"/>
              <a:t>child’s </a:t>
            </a:r>
            <a:r>
              <a:rPr lang="en-US" dirty="0" err="1"/>
              <a:t>subtree</a:t>
            </a:r>
            <a:r>
              <a:rPr lang="en-US" dirty="0"/>
              <a:t> along.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has two children, then find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successor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and replace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i="1" dirty="0" smtClean="0"/>
              <a:t> </a:t>
            </a:r>
            <a:r>
              <a:rPr lang="en-US" dirty="0" smtClean="0"/>
              <a:t>by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in the </a:t>
            </a:r>
            <a:r>
              <a:rPr lang="en-US" dirty="0" smtClean="0"/>
              <a:t>tree. </a:t>
            </a:r>
            <a:r>
              <a:rPr lang="en-US" i="1" dirty="0" err="1" smtClean="0"/>
              <a:t>y</a:t>
            </a:r>
            <a:r>
              <a:rPr lang="en-US" i="1" dirty="0" smtClean="0"/>
              <a:t> </a:t>
            </a:r>
            <a:r>
              <a:rPr lang="en-US" dirty="0"/>
              <a:t>must be in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right </a:t>
            </a:r>
            <a:r>
              <a:rPr lang="en-US" dirty="0" err="1"/>
              <a:t>subtree</a:t>
            </a:r>
            <a:r>
              <a:rPr lang="en-US" dirty="0"/>
              <a:t> and have no left child. The rest of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original right </a:t>
            </a:r>
            <a:r>
              <a:rPr lang="en-US" dirty="0" err="1"/>
              <a:t>subtree</a:t>
            </a:r>
            <a:r>
              <a:rPr lang="en-US" dirty="0"/>
              <a:t> becomes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new right </a:t>
            </a:r>
            <a:r>
              <a:rPr lang="en-US" dirty="0" err="1"/>
              <a:t>subtree</a:t>
            </a:r>
            <a:r>
              <a:rPr lang="en-US" dirty="0"/>
              <a:t>, and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left </a:t>
            </a:r>
            <a:r>
              <a:rPr lang="en-US" dirty="0" err="1"/>
              <a:t>subtree</a:t>
            </a:r>
            <a:r>
              <a:rPr lang="en-US" dirty="0"/>
              <a:t> becomes </a:t>
            </a:r>
            <a:r>
              <a:rPr lang="en-US" i="1" dirty="0" err="1" smtClean="0"/>
              <a:t>y</a:t>
            </a:r>
            <a:r>
              <a:rPr lang="en-US" dirty="0" err="1" smtClean="0"/>
              <a:t>’s</a:t>
            </a:r>
            <a:r>
              <a:rPr lang="en-US" dirty="0" smtClean="0"/>
              <a:t> new </a:t>
            </a:r>
            <a:r>
              <a:rPr lang="en-US" dirty="0"/>
              <a:t>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This case is a little tricky because the exact sequence of steps taken depends </a:t>
            </a:r>
            <a:r>
              <a:rPr lang="en-US" dirty="0" smtClean="0"/>
              <a:t>on whether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is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right child.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code organizes the cases a bit differently. Since it will move </a:t>
            </a:r>
            <a:r>
              <a:rPr lang="en-US" dirty="0" err="1"/>
              <a:t>subtrees</a:t>
            </a:r>
            <a:r>
              <a:rPr lang="en-US" dirty="0"/>
              <a:t> </a:t>
            </a:r>
            <a:r>
              <a:rPr lang="en-US" dirty="0" smtClean="0"/>
              <a:t>around within </a:t>
            </a:r>
            <a:r>
              <a:rPr lang="en-US" dirty="0"/>
              <a:t>the binary search tree, it uses a subroutine, TRANSPLANT, to replace </a:t>
            </a:r>
            <a:r>
              <a:rPr lang="en-US" dirty="0" smtClean="0"/>
              <a:t>one </a:t>
            </a:r>
            <a:r>
              <a:rPr lang="en-US" dirty="0" err="1" smtClean="0"/>
              <a:t>subtree</a:t>
            </a:r>
            <a:r>
              <a:rPr lang="en-US" dirty="0" smtClean="0"/>
              <a:t> </a:t>
            </a:r>
            <a:r>
              <a:rPr lang="en-US" dirty="0"/>
              <a:t>as the child of its parent by another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201" y="3861984"/>
            <a:ext cx="2288345" cy="2411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structures that support many dynamic-set operations.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be used as both a dictionary and as a priority queue.</a:t>
            </a:r>
            <a:endParaRPr lang="en-US" dirty="0" smtClean="0"/>
          </a:p>
          <a:p>
            <a:pPr lvl="1"/>
            <a:r>
              <a:rPr lang="en-US" dirty="0" smtClean="0"/>
              <a:t>Basic </a:t>
            </a:r>
            <a:r>
              <a:rPr lang="en-US" dirty="0"/>
              <a:t>operations take time proportional to the height of the tree.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complete binary tree with </a:t>
            </a:r>
            <a:r>
              <a:rPr lang="en-US" dirty="0" err="1"/>
              <a:t>n</a:t>
            </a:r>
            <a:r>
              <a:rPr lang="en-US" dirty="0"/>
              <a:t> nodes: worst case</a:t>
            </a:r>
            <a:r>
              <a:rPr lang="en-US" dirty="0" smtClean="0"/>
              <a:t> </a:t>
            </a:r>
            <a:r>
              <a:rPr lang="en-US" dirty="0" err="1" smtClean="0"/>
              <a:t>θ(lg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linear chain of </a:t>
            </a:r>
            <a:r>
              <a:rPr lang="en-US" dirty="0" err="1"/>
              <a:t>n</a:t>
            </a:r>
            <a:r>
              <a:rPr lang="en-US" dirty="0"/>
              <a:t> nodes: worst case</a:t>
            </a:r>
            <a:r>
              <a:rPr lang="en-US" dirty="0" smtClean="0"/>
              <a:t>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/>
              <a:t>types of search trees include binary search trees, red-black trees (</a:t>
            </a:r>
            <a:r>
              <a:rPr lang="en-US" dirty="0" smtClean="0"/>
              <a:t>covered in </a:t>
            </a:r>
            <a:r>
              <a:rPr lang="en-US" dirty="0"/>
              <a:t>Chapter 13), and B-trees (covered in Chapter 18).</a:t>
            </a:r>
          </a:p>
          <a:p>
            <a:r>
              <a:rPr lang="en-US" dirty="0"/>
              <a:t>We will cover binary search trees, tree walks, and operations on binary search trees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28248"/>
            <a:ext cx="8120517" cy="27830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642" y="4011289"/>
            <a:ext cx="6633568" cy="222523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006306" cy="26055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829" y="4082027"/>
            <a:ext cx="9226829" cy="146636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507" y="1125347"/>
            <a:ext cx="6912363" cy="488194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310" y="1180082"/>
            <a:ext cx="7117490" cy="482720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802" y="1417638"/>
            <a:ext cx="6737838" cy="447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786" y="5910263"/>
            <a:ext cx="2336800" cy="43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06" y="1922074"/>
            <a:ext cx="7816993" cy="234122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), </a:t>
            </a:r>
            <a:r>
              <a:rPr lang="en-US" dirty="0"/>
              <a:t>on a tree of height </a:t>
            </a:r>
            <a:r>
              <a:rPr lang="en-US" i="1" dirty="0" err="1"/>
              <a:t>h</a:t>
            </a:r>
            <a:r>
              <a:rPr lang="en-US" dirty="0"/>
              <a:t>. Everything is </a:t>
            </a:r>
            <a:r>
              <a:rPr lang="en-US" dirty="0" smtClean="0"/>
              <a:t>O(1) </a:t>
            </a:r>
            <a:r>
              <a:rPr lang="en-US" dirty="0"/>
              <a:t>except for the call to TREEMINIMUM.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We’ve been analyzing running time in terms of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(the height of the binary </a:t>
            </a:r>
            <a:r>
              <a:rPr lang="en-US" dirty="0" smtClean="0"/>
              <a:t>search tree</a:t>
            </a:r>
            <a:r>
              <a:rPr lang="en-US" dirty="0"/>
              <a:t>), instead of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(the number of nodes in the tree).</a:t>
            </a:r>
            <a:endParaRPr lang="en-US" dirty="0" smtClean="0"/>
          </a:p>
          <a:p>
            <a:pPr lvl="1"/>
            <a:r>
              <a:rPr lang="en-US" dirty="0" smtClean="0"/>
              <a:t>Problem</a:t>
            </a:r>
            <a:r>
              <a:rPr lang="en-US" dirty="0"/>
              <a:t>: Worst case for binary search tree is</a:t>
            </a:r>
            <a:r>
              <a:rPr lang="en-US" dirty="0" smtClean="0"/>
              <a:t>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)—</a:t>
            </a:r>
            <a:r>
              <a:rPr lang="en-US" dirty="0"/>
              <a:t>no better than linked list.</a:t>
            </a:r>
            <a:endParaRPr lang="en-US" dirty="0" smtClean="0"/>
          </a:p>
          <a:p>
            <a:pPr lvl="1"/>
            <a:r>
              <a:rPr lang="en-US" dirty="0" smtClean="0"/>
              <a:t>Solution</a:t>
            </a:r>
            <a:r>
              <a:rPr lang="en-US" dirty="0"/>
              <a:t>: Guarantee small height (balanced tree</a:t>
            </a:r>
            <a:r>
              <a:rPr lang="en-US" dirty="0" smtClean="0"/>
              <a:t>) — </a:t>
            </a:r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In later chapters, by varying the properties of binary search trees, we will be </a:t>
            </a:r>
            <a:r>
              <a:rPr lang="en-US" dirty="0" smtClean="0"/>
              <a:t>able to </a:t>
            </a:r>
            <a:r>
              <a:rPr lang="en-US" dirty="0"/>
              <a:t>analyze running time in terms of </a:t>
            </a:r>
            <a:r>
              <a:rPr lang="en-US" i="1" dirty="0" err="1"/>
              <a:t>n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Method</a:t>
            </a:r>
            <a:r>
              <a:rPr lang="en-US" dirty="0"/>
              <a:t>: Restructure the tree if necessary. Nothing special is required </a:t>
            </a:r>
            <a:r>
              <a:rPr lang="en-US" dirty="0" smtClean="0"/>
              <a:t>for</a:t>
            </a:r>
            <a:r>
              <a:rPr lang="en-US" dirty="0"/>
              <a:t> </a:t>
            </a:r>
            <a:r>
              <a:rPr lang="en-US" dirty="0" smtClean="0"/>
              <a:t>querying</a:t>
            </a:r>
            <a:r>
              <a:rPr lang="en-US" dirty="0"/>
              <a:t>, but there may be extra work when changing the structure of the </a:t>
            </a:r>
            <a:r>
              <a:rPr lang="en-US" dirty="0" smtClean="0"/>
              <a:t>tree (</a:t>
            </a:r>
            <a:r>
              <a:rPr lang="en-US" dirty="0"/>
              <a:t>inserting or deleting).</a:t>
            </a:r>
          </a:p>
          <a:p>
            <a:r>
              <a:rPr lang="en-US" dirty="0"/>
              <a:t>Red-black trees are a special class of binary trees that avoids the worst-case </a:t>
            </a:r>
            <a:r>
              <a:rPr lang="en-US" dirty="0" smtClean="0"/>
              <a:t>behavior of </a:t>
            </a:r>
            <a:r>
              <a:rPr lang="en-US" dirty="0" err="1" smtClean="0"/>
              <a:t>O(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that we can see in “plain” binary search trees. Red-black </a:t>
            </a:r>
            <a:r>
              <a:rPr lang="en-US"/>
              <a:t>trees </a:t>
            </a:r>
            <a:r>
              <a:rPr lang="en-US" smtClean="0"/>
              <a:t>are covered </a:t>
            </a:r>
            <a:r>
              <a:rPr lang="en-US" dirty="0"/>
              <a:t>in detail in Chapter 13.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 and </a:t>
            </a:r>
            <a:r>
              <a:rPr lang="en-US" smtClean="0"/>
              <a:t>Black Trees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Binary search trees are an important data structure for dynamic sets.</a:t>
            </a:r>
            <a:endParaRPr lang="en-US" dirty="0" smtClean="0"/>
          </a:p>
          <a:p>
            <a:pPr lvl="1"/>
            <a:r>
              <a:rPr lang="en-US" dirty="0" smtClean="0"/>
              <a:t>Accomplish </a:t>
            </a:r>
            <a:r>
              <a:rPr lang="en-US" dirty="0"/>
              <a:t>many dynamic-set operations in </a:t>
            </a:r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 </a:t>
            </a:r>
            <a:r>
              <a:rPr lang="en-US" dirty="0"/>
              <a:t>time, where </a:t>
            </a:r>
            <a:r>
              <a:rPr lang="en-US" i="1" dirty="0" err="1"/>
              <a:t>h</a:t>
            </a:r>
            <a:r>
              <a:rPr lang="en-US" i="1" dirty="0" smtClean="0"/>
              <a:t> </a:t>
            </a:r>
            <a:r>
              <a:rPr lang="en-US" dirty="0" smtClean="0"/>
              <a:t>= height of tree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in Section 10.4, we represent a binary tree by a linked data structure in </a:t>
            </a:r>
            <a:r>
              <a:rPr lang="en-US" dirty="0" smtClean="0"/>
              <a:t>which each </a:t>
            </a:r>
            <a:r>
              <a:rPr lang="en-US" dirty="0"/>
              <a:t>node is an object.</a:t>
            </a:r>
            <a:endParaRPr lang="en-US" dirty="0" smtClean="0"/>
          </a:p>
          <a:p>
            <a:pPr lvl="1"/>
            <a:r>
              <a:rPr lang="en-US" i="1" dirty="0" err="1" smtClean="0"/>
              <a:t>T.root</a:t>
            </a:r>
            <a:r>
              <a:rPr lang="en-US" i="1" dirty="0" smtClean="0"/>
              <a:t> </a:t>
            </a:r>
            <a:r>
              <a:rPr lang="en-US" dirty="0"/>
              <a:t>points to the root of tree </a:t>
            </a:r>
            <a:r>
              <a:rPr lang="en-US" i="1" dirty="0"/>
              <a:t>T .</a:t>
            </a:r>
            <a:endParaRPr lang="en-US" i="1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node contains the </a:t>
            </a:r>
            <a:r>
              <a:rPr lang="en-US" dirty="0" smtClean="0"/>
              <a:t>attributes </a:t>
            </a:r>
          </a:p>
          <a:p>
            <a:pPr lvl="2"/>
            <a:r>
              <a:rPr lang="en-US" i="1" dirty="0" smtClean="0"/>
              <a:t>key </a:t>
            </a:r>
            <a:r>
              <a:rPr lang="en-US" dirty="0"/>
              <a:t>(and possibly other satellite data).</a:t>
            </a:r>
            <a:endParaRPr lang="en-US" dirty="0" smtClean="0"/>
          </a:p>
          <a:p>
            <a:pPr lvl="2"/>
            <a:r>
              <a:rPr lang="en-US" i="1" dirty="0" smtClean="0"/>
              <a:t>left</a:t>
            </a:r>
            <a:r>
              <a:rPr lang="en-US" i="1" dirty="0"/>
              <a:t>: </a:t>
            </a:r>
            <a:r>
              <a:rPr lang="en-US" dirty="0"/>
              <a:t>points to left child.</a:t>
            </a:r>
            <a:endParaRPr lang="en-US" dirty="0" smtClean="0"/>
          </a:p>
          <a:p>
            <a:pPr lvl="2"/>
            <a:r>
              <a:rPr lang="en-US" i="1" dirty="0" smtClean="0"/>
              <a:t>right</a:t>
            </a:r>
            <a:r>
              <a:rPr lang="en-US" i="1" dirty="0"/>
              <a:t>: </a:t>
            </a:r>
            <a:r>
              <a:rPr lang="en-US" dirty="0"/>
              <a:t>points to right child</a:t>
            </a:r>
            <a:r>
              <a:rPr lang="en-US" i="1" dirty="0"/>
              <a:t>.</a:t>
            </a:r>
            <a:endParaRPr lang="en-US" i="1" dirty="0" smtClean="0"/>
          </a:p>
          <a:p>
            <a:pPr lvl="2"/>
            <a:r>
              <a:rPr lang="en-US" i="1" dirty="0" err="1" smtClean="0"/>
              <a:t>p</a:t>
            </a:r>
            <a:r>
              <a:rPr lang="en-US" dirty="0"/>
              <a:t>: points to parent. </a:t>
            </a:r>
            <a:r>
              <a:rPr lang="en-US" dirty="0" err="1" smtClean="0"/>
              <a:t>T.</a:t>
            </a:r>
            <a:r>
              <a:rPr lang="en-US" i="1" dirty="0" err="1" smtClean="0"/>
              <a:t>root.p</a:t>
            </a:r>
            <a:r>
              <a:rPr lang="en-US" i="1" dirty="0" smtClean="0"/>
              <a:t> = </a:t>
            </a:r>
            <a:r>
              <a:rPr lang="en-US" dirty="0" smtClean="0"/>
              <a:t>NIL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Stored keys must satisfy the </a:t>
            </a:r>
            <a:r>
              <a:rPr lang="en-US" b="1" i="1" dirty="0"/>
              <a:t>binary-search-tree </a:t>
            </a:r>
            <a:r>
              <a:rPr lang="en-US" b="1" i="1" dirty="0" smtClean="0"/>
              <a:t>property.</a:t>
            </a:r>
          </a:p>
          <a:p>
            <a:pPr lvl="2"/>
            <a:r>
              <a:rPr lang="en-US" dirty="0" smtClean="0"/>
              <a:t>If </a:t>
            </a:r>
            <a:r>
              <a:rPr lang="en-US" i="1" dirty="0" err="1" smtClean="0"/>
              <a:t>y</a:t>
            </a:r>
            <a:r>
              <a:rPr lang="en-US" i="1" dirty="0" smtClean="0"/>
              <a:t> </a:t>
            </a:r>
            <a:r>
              <a:rPr lang="en-US" dirty="0"/>
              <a:t>is in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 err="1"/>
              <a:t>x</a:t>
            </a:r>
            <a:r>
              <a:rPr lang="en-US" dirty="0"/>
              <a:t>, then </a:t>
            </a:r>
            <a:r>
              <a:rPr lang="en-US" i="1" dirty="0" err="1" smtClean="0"/>
              <a:t>y.key</a:t>
            </a:r>
            <a:r>
              <a:rPr lang="en-US" i="1" dirty="0" smtClean="0"/>
              <a:t> ≤ </a:t>
            </a:r>
            <a:r>
              <a:rPr lang="en-US" i="1" dirty="0" err="1" smtClean="0"/>
              <a:t>x.key</a:t>
            </a:r>
            <a:r>
              <a:rPr lang="en-US" i="1" dirty="0"/>
              <a:t>.</a:t>
            </a:r>
            <a:endParaRPr lang="en-US" i="1" dirty="0" smtClean="0"/>
          </a:p>
          <a:p>
            <a:pPr lvl="2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is in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 err="1"/>
              <a:t>x</a:t>
            </a:r>
            <a:r>
              <a:rPr lang="en-US" dirty="0"/>
              <a:t>, then </a:t>
            </a:r>
            <a:r>
              <a:rPr lang="en-US" i="1" dirty="0" err="1" smtClean="0"/>
              <a:t>y</a:t>
            </a:r>
            <a:r>
              <a:rPr lang="en-US" dirty="0" err="1" smtClean="0"/>
              <a:t>.</a:t>
            </a:r>
            <a:r>
              <a:rPr lang="en-US" i="1" dirty="0" err="1" smtClean="0"/>
              <a:t>key</a:t>
            </a:r>
            <a:r>
              <a:rPr lang="en-US" i="1" dirty="0" smtClean="0"/>
              <a:t> ≥ </a:t>
            </a:r>
            <a:r>
              <a:rPr lang="en-US" i="1" dirty="0" err="1" smtClean="0"/>
              <a:t>x.key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7756"/>
            <a:ext cx="8941345" cy="48724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Correctness</a:t>
            </a:r>
            <a:r>
              <a:rPr lang="en-US" dirty="0" smtClean="0"/>
              <a:t>: </a:t>
            </a:r>
            <a:r>
              <a:rPr lang="en-US" dirty="0"/>
              <a:t>Follows by induction directly from the binary-search-tree </a:t>
            </a:r>
            <a:r>
              <a:rPr lang="en-US" dirty="0" smtClean="0"/>
              <a:t>property.</a:t>
            </a:r>
          </a:p>
          <a:p>
            <a:r>
              <a:rPr lang="en-US" b="1" dirty="0" smtClean="0"/>
              <a:t>Time: </a:t>
            </a:r>
            <a:r>
              <a:rPr lang="en-US" dirty="0"/>
              <a:t>Intuitively, the walk takes</a:t>
            </a:r>
            <a:r>
              <a:rPr lang="en-US" dirty="0" smtClean="0"/>
              <a:t>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 for a tree with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nodes, because we visit </a:t>
            </a:r>
            <a:r>
              <a:rPr lang="en-US" dirty="0" smtClean="0"/>
              <a:t>and print </a:t>
            </a:r>
            <a:r>
              <a:rPr lang="en-US" dirty="0"/>
              <a:t>each node once.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495" y="1433136"/>
            <a:ext cx="4009315" cy="16037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binary search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Time: </a:t>
            </a:r>
            <a:r>
              <a:rPr lang="en-US" dirty="0"/>
              <a:t>The algorithm </a:t>
            </a:r>
            <a:r>
              <a:rPr lang="en-US" dirty="0" smtClean="0"/>
              <a:t>recursively, visits the </a:t>
            </a:r>
            <a:r>
              <a:rPr lang="en-US" dirty="0"/>
              <a:t>nodes on a downward path from the root. Thus</a:t>
            </a:r>
            <a:r>
              <a:rPr lang="en-US" dirty="0" smtClean="0"/>
              <a:t>, running </a:t>
            </a:r>
            <a:r>
              <a:rPr lang="en-US" dirty="0"/>
              <a:t>time is </a:t>
            </a:r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), </a:t>
            </a:r>
            <a:r>
              <a:rPr lang="en-US" dirty="0"/>
              <a:t>where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is the height of the tree.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750" y="1301855"/>
            <a:ext cx="3990768" cy="27983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35" y="1093473"/>
            <a:ext cx="7672751" cy="5470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Successor and predecessor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Assuming that all keys are distinct, the successor of a node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is the node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 smtClean="0"/>
              <a:t>such that </a:t>
            </a:r>
            <a:r>
              <a:rPr lang="en-US" i="1" dirty="0" err="1" smtClean="0"/>
              <a:t>y.key</a:t>
            </a:r>
            <a:r>
              <a:rPr lang="en-US" i="1" dirty="0" smtClean="0"/>
              <a:t> </a:t>
            </a:r>
            <a:r>
              <a:rPr lang="en-US" dirty="0"/>
              <a:t>is the smallest key </a:t>
            </a:r>
            <a:r>
              <a:rPr lang="en-US" i="1" dirty="0"/>
              <a:t>&gt; </a:t>
            </a:r>
            <a:r>
              <a:rPr lang="en-US" i="1" dirty="0" err="1" smtClean="0"/>
              <a:t>x.key</a:t>
            </a:r>
            <a:r>
              <a:rPr lang="en-US" i="1" dirty="0"/>
              <a:t>. </a:t>
            </a:r>
            <a:r>
              <a:rPr lang="en-US" dirty="0"/>
              <a:t>(We can find </a:t>
            </a:r>
            <a:r>
              <a:rPr lang="en-US" i="1" dirty="0" err="1"/>
              <a:t>x’</a:t>
            </a:r>
            <a:r>
              <a:rPr lang="en-US" dirty="0" err="1"/>
              <a:t>s</a:t>
            </a:r>
            <a:r>
              <a:rPr lang="en-US" dirty="0"/>
              <a:t> successor based </a:t>
            </a:r>
            <a:r>
              <a:rPr lang="en-US" dirty="0" smtClean="0"/>
              <a:t>entirely on </a:t>
            </a:r>
            <a:r>
              <a:rPr lang="en-US" dirty="0"/>
              <a:t>the tree structure. No key comparisons are necessary.) If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has the largest </a:t>
            </a:r>
            <a:r>
              <a:rPr lang="en-US" dirty="0" smtClean="0"/>
              <a:t>key in </a:t>
            </a:r>
            <a:r>
              <a:rPr lang="en-US" dirty="0"/>
              <a:t>the binary search tree, then we say that </a:t>
            </a:r>
            <a:r>
              <a:rPr lang="en-US" i="1" dirty="0" err="1"/>
              <a:t>x</a:t>
            </a:r>
            <a:r>
              <a:rPr lang="en-US" dirty="0" err="1"/>
              <a:t>’s</a:t>
            </a:r>
            <a:r>
              <a:rPr lang="en-US" dirty="0"/>
              <a:t> successor is NIL.</a:t>
            </a:r>
          </a:p>
          <a:p>
            <a:r>
              <a:rPr lang="en-US" dirty="0"/>
              <a:t>There are two cases: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node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has a non-empty right </a:t>
            </a:r>
            <a:r>
              <a:rPr lang="en-US" dirty="0" err="1"/>
              <a:t>subtree</a:t>
            </a:r>
            <a:r>
              <a:rPr lang="en-US" dirty="0"/>
              <a:t>, then </a:t>
            </a:r>
            <a:r>
              <a:rPr lang="en-US" i="1" dirty="0" err="1"/>
              <a:t>x</a:t>
            </a:r>
            <a:r>
              <a:rPr lang="en-US" dirty="0" err="1"/>
              <a:t>’s</a:t>
            </a:r>
            <a:r>
              <a:rPr lang="en-US" dirty="0"/>
              <a:t> successor is the minimum </a:t>
            </a:r>
            <a:r>
              <a:rPr lang="en-US" dirty="0" smtClean="0"/>
              <a:t>in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right </a:t>
            </a:r>
            <a:r>
              <a:rPr lang="en-US" dirty="0" err="1"/>
              <a:t>subtree</a:t>
            </a:r>
            <a:r>
              <a:rPr lang="en-US" dirty="0"/>
              <a:t>.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node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has an empty right </a:t>
            </a:r>
            <a:r>
              <a:rPr lang="en-US" dirty="0" err="1"/>
              <a:t>subtree</a:t>
            </a:r>
            <a:r>
              <a:rPr lang="en-US" dirty="0"/>
              <a:t>, notice that:</a:t>
            </a:r>
            <a:endParaRPr lang="en-US" dirty="0" smtClean="0"/>
          </a:p>
          <a:p>
            <a:pPr lvl="2"/>
            <a:r>
              <a:rPr lang="en-US" dirty="0" smtClean="0"/>
              <a:t>As </a:t>
            </a:r>
            <a:r>
              <a:rPr lang="en-US" dirty="0"/>
              <a:t>long as we move to the left up the tree (move up through right children)</a:t>
            </a:r>
            <a:r>
              <a:rPr lang="en-US" dirty="0" smtClean="0"/>
              <a:t>, we’re </a:t>
            </a:r>
            <a:r>
              <a:rPr lang="en-US" dirty="0"/>
              <a:t>visiting smaller keys.</a:t>
            </a:r>
            <a:endParaRPr lang="en-US" dirty="0" smtClean="0"/>
          </a:p>
          <a:p>
            <a:pPr lvl="2"/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successor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is the node that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is the predecessor of (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dirty="0" smtClean="0"/>
              <a:t>maximum in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left </a:t>
            </a:r>
            <a:r>
              <a:rPr lang="en-US" dirty="0" err="1"/>
              <a:t>subtree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and predecessor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1828047"/>
            <a:ext cx="7518400" cy="368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2492</TotalTime>
  <Words>1058</Words>
  <Application>Microsoft Office PowerPoint</Application>
  <PresentationFormat>On-screen Show (4:3)</PresentationFormat>
  <Paragraphs>103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Binary Search Trees</vt:lpstr>
      <vt:lpstr>Search trees</vt:lpstr>
      <vt:lpstr>Binary search trees</vt:lpstr>
      <vt:lpstr>Binary search trees</vt:lpstr>
      <vt:lpstr>Binary search trees</vt:lpstr>
      <vt:lpstr>Querying a binary search tree</vt:lpstr>
      <vt:lpstr>Maximum and minimum</vt:lpstr>
      <vt:lpstr>Successor and predecessor</vt:lpstr>
      <vt:lpstr>Successor and predecessor</vt:lpstr>
      <vt:lpstr>Example</vt:lpstr>
      <vt:lpstr>Time</vt:lpstr>
      <vt:lpstr>Insertion and deletion</vt:lpstr>
      <vt:lpstr>Insertion and deletion</vt:lpstr>
      <vt:lpstr>Insertion and deletion</vt:lpstr>
      <vt:lpstr>Example</vt:lpstr>
      <vt:lpstr>Example</vt:lpstr>
      <vt:lpstr>Time</vt:lpstr>
      <vt:lpstr>Deletion</vt:lpstr>
      <vt:lpstr>Deletion</vt:lpstr>
      <vt:lpstr>Deletion</vt:lpstr>
      <vt:lpstr>Deletion</vt:lpstr>
      <vt:lpstr>Deletion</vt:lpstr>
      <vt:lpstr>Deletion</vt:lpstr>
      <vt:lpstr>Example</vt:lpstr>
      <vt:lpstr>Example</vt:lpstr>
      <vt:lpstr>Time</vt:lpstr>
      <vt:lpstr>Minimizing running time</vt:lpstr>
      <vt:lpstr>Next 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114</cp:revision>
  <dcterms:created xsi:type="dcterms:W3CDTF">2009-12-05T20:09:23Z</dcterms:created>
  <dcterms:modified xsi:type="dcterms:W3CDTF">2010-03-15T20:58:45Z</dcterms:modified>
</cp:coreProperties>
</file>