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7"/>
  </p:notesMasterIdLst>
  <p:sldIdLst>
    <p:sldId id="315" r:id="rId2"/>
    <p:sldId id="389" r:id="rId3"/>
    <p:sldId id="390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413" r:id="rId27"/>
    <p:sldId id="414" r:id="rId28"/>
    <p:sldId id="415" r:id="rId29"/>
    <p:sldId id="416" r:id="rId30"/>
    <p:sldId id="417" r:id="rId31"/>
    <p:sldId id="418" r:id="rId32"/>
    <p:sldId id="419" r:id="rId33"/>
    <p:sldId id="420" r:id="rId34"/>
    <p:sldId id="421" r:id="rId35"/>
    <p:sldId id="422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4" d="100"/>
          <a:sy n="34" d="100"/>
        </p:scale>
        <p:origin x="-84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10-146C-1F41-911B-A881198CEF62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199-8651-AE41-A08B-8CD0A39C4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4/6/2010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Red-Black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793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CS 46101 Section 600</a:t>
            </a:r>
          </a:p>
          <a:p>
            <a:r>
              <a:rPr lang="en-US" dirty="0" smtClean="0"/>
              <a:t>CS 56101 Section 002</a:t>
            </a:r>
          </a:p>
          <a:p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Dr. Angela Guercio</a:t>
            </a:r>
          </a:p>
          <a:p>
            <a:pPr algn="ctr"/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red-black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non-modifying binary-search-tree operations MINIMUM, MAXIMUM, SUCCESSOR</a:t>
            </a:r>
            <a:r>
              <a:rPr lang="en-US" dirty="0" smtClean="0"/>
              <a:t>, PREDECESSOR</a:t>
            </a:r>
            <a:r>
              <a:rPr lang="en-US" dirty="0"/>
              <a:t>, and SEARCH run in </a:t>
            </a:r>
            <a:r>
              <a:rPr lang="en-US" dirty="0" err="1" smtClean="0"/>
              <a:t>O(height</a:t>
            </a:r>
            <a:r>
              <a:rPr lang="en-US" dirty="0" smtClean="0"/>
              <a:t>) </a:t>
            </a:r>
            <a:r>
              <a:rPr lang="en-US" dirty="0"/>
              <a:t>time. Thus, they </a:t>
            </a:r>
            <a:r>
              <a:rPr lang="en-US" dirty="0" smtClean="0"/>
              <a:t>take </a:t>
            </a:r>
            <a:r>
              <a:rPr lang="en-US" dirty="0" err="1" smtClean="0"/>
              <a:t>O(lg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time on red-black trees.</a:t>
            </a:r>
          </a:p>
          <a:p>
            <a:r>
              <a:rPr lang="en-US" dirty="0"/>
              <a:t>Insertion and deletion are not so easy.</a:t>
            </a:r>
          </a:p>
          <a:p>
            <a:r>
              <a:rPr lang="en-US" dirty="0"/>
              <a:t>If we insert, what color to make the new node?</a:t>
            </a:r>
            <a:endParaRPr lang="en-US" dirty="0" smtClean="0"/>
          </a:p>
          <a:p>
            <a:pPr lvl="1"/>
            <a:r>
              <a:rPr lang="en-US" dirty="0" smtClean="0"/>
              <a:t>Red</a:t>
            </a:r>
            <a:r>
              <a:rPr lang="en-US" dirty="0"/>
              <a:t>? Might violate property 4.</a:t>
            </a:r>
            <a:endParaRPr lang="en-US" dirty="0" smtClean="0"/>
          </a:p>
          <a:p>
            <a:pPr lvl="1"/>
            <a:r>
              <a:rPr lang="en-US" dirty="0" smtClean="0"/>
              <a:t>Black</a:t>
            </a:r>
            <a:r>
              <a:rPr lang="en-US" dirty="0"/>
              <a:t>? Might violate property 5.</a:t>
            </a:r>
          </a:p>
          <a:p>
            <a:r>
              <a:rPr lang="en-US" dirty="0"/>
              <a:t>If we delete, thus removing a node, what color was the node that was removed?</a:t>
            </a:r>
            <a:endParaRPr lang="en-US" dirty="0" smtClean="0"/>
          </a:p>
          <a:p>
            <a:pPr lvl="1"/>
            <a:r>
              <a:rPr lang="en-US" dirty="0" smtClean="0"/>
              <a:t>Red</a:t>
            </a:r>
            <a:r>
              <a:rPr lang="en-US" dirty="0"/>
              <a:t>? OK, since we won’t have changed any black-heights, nor will we </a:t>
            </a:r>
            <a:r>
              <a:rPr lang="en-US" dirty="0" smtClean="0"/>
              <a:t>have created </a:t>
            </a:r>
            <a:r>
              <a:rPr lang="en-US" dirty="0"/>
              <a:t>two red nodes in a row. Also, cannot cause a violation of property 2</a:t>
            </a:r>
            <a:r>
              <a:rPr lang="en-US" dirty="0" smtClean="0"/>
              <a:t>, since </a:t>
            </a:r>
            <a:r>
              <a:rPr lang="en-US" dirty="0"/>
              <a:t>if the removed node was red, it could not have been the root.</a:t>
            </a:r>
            <a:endParaRPr lang="en-US" dirty="0" smtClean="0"/>
          </a:p>
          <a:p>
            <a:pPr lvl="1"/>
            <a:r>
              <a:rPr lang="en-US" dirty="0" smtClean="0"/>
              <a:t>Black</a:t>
            </a:r>
            <a:r>
              <a:rPr lang="en-US" dirty="0"/>
              <a:t>? Could cause there to be two reds in a row (violating property 4), </a:t>
            </a:r>
            <a:r>
              <a:rPr lang="en-US" dirty="0" smtClean="0"/>
              <a:t>and can </a:t>
            </a:r>
            <a:r>
              <a:rPr lang="en-US" dirty="0"/>
              <a:t>also cause a violation of property 5. Could also cause a violation of </a:t>
            </a:r>
            <a:r>
              <a:rPr lang="en-US" dirty="0" smtClean="0"/>
              <a:t>property 2</a:t>
            </a:r>
            <a:r>
              <a:rPr lang="en-US" dirty="0"/>
              <a:t>, if the removed node was the root and its </a:t>
            </a:r>
            <a:r>
              <a:rPr lang="en-US" dirty="0" smtClean="0"/>
              <a:t>child — which </a:t>
            </a:r>
            <a:r>
              <a:rPr lang="en-US" dirty="0"/>
              <a:t>becomes the </a:t>
            </a:r>
            <a:r>
              <a:rPr lang="en-US" dirty="0" smtClean="0"/>
              <a:t>new root — was </a:t>
            </a:r>
            <a:r>
              <a:rPr lang="en-US" dirty="0"/>
              <a:t>red.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basic tree-restructuring operation.</a:t>
            </a:r>
            <a:endParaRPr lang="en-US" dirty="0" smtClean="0"/>
          </a:p>
          <a:p>
            <a:r>
              <a:rPr lang="en-US" dirty="0" smtClean="0"/>
              <a:t>Needed </a:t>
            </a:r>
            <a:r>
              <a:rPr lang="en-US" dirty="0"/>
              <a:t>to maintain red-black trees as balanced binary search trees.</a:t>
            </a:r>
            <a:endParaRPr lang="en-US" dirty="0" smtClean="0"/>
          </a:p>
          <a:p>
            <a:r>
              <a:rPr lang="en-US" dirty="0" smtClean="0"/>
              <a:t>Changes </a:t>
            </a:r>
            <a:r>
              <a:rPr lang="en-US" dirty="0"/>
              <a:t>the local pointer structure. (Only pointers are changed.</a:t>
            </a:r>
            <a:r>
              <a:rPr lang="en-US" dirty="0" smtClean="0"/>
              <a:t>)</a:t>
            </a:r>
          </a:p>
          <a:p>
            <a:r>
              <a:rPr lang="en-US" dirty="0"/>
              <a:t>Won’t upset the binary-search-tree property.</a:t>
            </a:r>
            <a:endParaRPr lang="en-US" dirty="0" smtClean="0"/>
          </a:p>
          <a:p>
            <a:r>
              <a:rPr lang="en-US" dirty="0" smtClean="0"/>
              <a:t>Have </a:t>
            </a:r>
            <a:r>
              <a:rPr lang="en-US" dirty="0"/>
              <a:t>both left rotation and right rotation. They are inverses of each other.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rotation takes a red-black-tree and a node within the tree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053" y="1126197"/>
            <a:ext cx="6487967" cy="488109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pseudocode</a:t>
            </a:r>
            <a:r>
              <a:rPr lang="en-US" dirty="0"/>
              <a:t> for LEFT-ROTATE assumes that</a:t>
            </a:r>
            <a:endParaRPr lang="en-US" dirty="0" smtClean="0"/>
          </a:p>
          <a:p>
            <a:pPr lvl="1"/>
            <a:r>
              <a:rPr lang="en-US" i="1" dirty="0" err="1" smtClean="0"/>
              <a:t>x.right</a:t>
            </a:r>
            <a:r>
              <a:rPr lang="en-US" i="1" dirty="0" smtClean="0"/>
              <a:t> ≠ </a:t>
            </a:r>
            <a:r>
              <a:rPr lang="en-US" i="1" dirty="0" err="1" smtClean="0"/>
              <a:t>T.nil</a:t>
            </a:r>
            <a:r>
              <a:rPr lang="en-US" i="1" dirty="0"/>
              <a:t>, </a:t>
            </a:r>
            <a:r>
              <a:rPr lang="en-US" dirty="0"/>
              <a:t>and</a:t>
            </a:r>
            <a:endParaRPr lang="en-US" dirty="0" smtClean="0"/>
          </a:p>
          <a:p>
            <a:pPr lvl="1"/>
            <a:r>
              <a:rPr lang="en-US" dirty="0" smtClean="0"/>
              <a:t>root’s </a:t>
            </a:r>
            <a:r>
              <a:rPr lang="en-US" dirty="0"/>
              <a:t>parent is </a:t>
            </a:r>
            <a:r>
              <a:rPr lang="en-US" i="1" dirty="0" err="1" smtClean="0"/>
              <a:t>T.nil</a:t>
            </a:r>
            <a:r>
              <a:rPr lang="en-US" i="1" dirty="0"/>
              <a:t>.</a:t>
            </a:r>
          </a:p>
          <a:p>
            <a:r>
              <a:rPr lang="en-US" dirty="0" err="1"/>
              <a:t>Pseudocode</a:t>
            </a:r>
            <a:r>
              <a:rPr lang="en-US" dirty="0"/>
              <a:t> for RIGHT-ROTATE is symmetric: exchange </a:t>
            </a:r>
            <a:r>
              <a:rPr lang="en-US" i="1" dirty="0"/>
              <a:t>left </a:t>
            </a:r>
            <a:r>
              <a:rPr lang="en-US" dirty="0"/>
              <a:t>and </a:t>
            </a:r>
            <a:r>
              <a:rPr lang="en-US" i="1" dirty="0"/>
              <a:t>right </a:t>
            </a:r>
            <a:r>
              <a:rPr lang="en-US" dirty="0"/>
              <a:t>everywhere</a:t>
            </a:r>
            <a:r>
              <a:rPr lang="en-US" i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3320" y="502921"/>
            <a:ext cx="3831214" cy="2839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3434111"/>
            <a:ext cx="7653034" cy="15323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216" y="5081953"/>
            <a:ext cx="7071778" cy="93337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714" y="542162"/>
            <a:ext cx="2830246" cy="577453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RB-INSERT ends by coloring the new node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smtClean="0"/>
              <a:t> </a:t>
            </a:r>
            <a:r>
              <a:rPr lang="en-US" dirty="0"/>
              <a:t>red.</a:t>
            </a:r>
            <a:endParaRPr lang="en-US" dirty="0" smtClean="0"/>
          </a:p>
          <a:p>
            <a:pPr lvl="1"/>
            <a:r>
              <a:rPr lang="en-US" dirty="0" smtClean="0"/>
              <a:t>Then </a:t>
            </a:r>
            <a:r>
              <a:rPr lang="en-US" dirty="0"/>
              <a:t>it calls RB-INSERT-FIXUP because we could have violated a red-</a:t>
            </a:r>
            <a:r>
              <a:rPr lang="en-US" dirty="0" smtClean="0"/>
              <a:t>black property</a:t>
            </a:r>
            <a:r>
              <a:rPr lang="en-US" dirty="0"/>
              <a:t>.</a:t>
            </a:r>
          </a:p>
          <a:p>
            <a:r>
              <a:rPr lang="en-US" dirty="0"/>
              <a:t>Which property might be violated?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i="1" dirty="0" err="1" smtClean="0"/>
              <a:t>z</a:t>
            </a:r>
            <a:r>
              <a:rPr lang="en-US" dirty="0" smtClean="0"/>
              <a:t> </a:t>
            </a:r>
            <a:r>
              <a:rPr lang="en-US" dirty="0"/>
              <a:t>is the root, then there’s a violation. Otherwise, OK.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OK</a:t>
            </a:r>
            <a:r>
              <a:rPr lang="en-US" dirty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i="1" dirty="0" err="1" smtClean="0"/>
              <a:t>z</a:t>
            </a:r>
            <a:r>
              <a:rPr lang="en-US" dirty="0" err="1"/>
              <a:t>.</a:t>
            </a:r>
            <a:r>
              <a:rPr lang="en-US" i="1" dirty="0" err="1" smtClean="0"/>
              <a:t>p</a:t>
            </a:r>
            <a:r>
              <a:rPr lang="en-US" i="1" dirty="0" smtClean="0"/>
              <a:t> </a:t>
            </a:r>
            <a:r>
              <a:rPr lang="en-US" dirty="0"/>
              <a:t>is red, there’s a violation: both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i="1" dirty="0" smtClean="0"/>
              <a:t> </a:t>
            </a:r>
            <a:r>
              <a:rPr lang="en-US" dirty="0"/>
              <a:t>and</a:t>
            </a:r>
            <a:r>
              <a:rPr lang="en-US" dirty="0" smtClean="0"/>
              <a:t> </a:t>
            </a:r>
            <a:r>
              <a:rPr lang="en-US" i="1" dirty="0" err="1" smtClean="0"/>
              <a:t>z.p</a:t>
            </a:r>
            <a:r>
              <a:rPr lang="en-US" i="1" dirty="0" smtClean="0"/>
              <a:t> </a:t>
            </a:r>
            <a:r>
              <a:rPr lang="en-US" dirty="0"/>
              <a:t>are red.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OK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286" y="1097280"/>
            <a:ext cx="7904514" cy="518795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Loop invariant:</a:t>
            </a:r>
          </a:p>
          <a:p>
            <a:r>
              <a:rPr lang="en-US" dirty="0"/>
              <a:t>At the start of each iteration of the </a:t>
            </a:r>
            <a:r>
              <a:rPr lang="en-US" b="1" dirty="0"/>
              <a:t>while loop,</a:t>
            </a:r>
            <a:endParaRPr lang="en-US" b="1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smtClean="0"/>
              <a:t> </a:t>
            </a:r>
            <a:r>
              <a:rPr lang="en-US" dirty="0"/>
              <a:t>is red.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There </a:t>
            </a:r>
            <a:r>
              <a:rPr lang="en-US" dirty="0"/>
              <a:t>is at most one red-black violation:</a:t>
            </a:r>
            <a:endParaRPr lang="en-US" dirty="0" smtClean="0"/>
          </a:p>
          <a:p>
            <a:pPr lvl="1"/>
            <a:r>
              <a:rPr lang="en-US" dirty="0" smtClean="0"/>
              <a:t>Property </a:t>
            </a:r>
            <a:r>
              <a:rPr lang="en-US" dirty="0"/>
              <a:t>2: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smtClean="0"/>
              <a:t> </a:t>
            </a:r>
            <a:r>
              <a:rPr lang="en-US" dirty="0"/>
              <a:t>is a red root, or</a:t>
            </a:r>
            <a:endParaRPr lang="en-US" dirty="0" smtClean="0"/>
          </a:p>
          <a:p>
            <a:pPr lvl="1"/>
            <a:r>
              <a:rPr lang="en-US" dirty="0" smtClean="0"/>
              <a:t>Property </a:t>
            </a:r>
            <a:r>
              <a:rPr lang="en-US" dirty="0"/>
              <a:t>4: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smtClean="0"/>
              <a:t> </a:t>
            </a:r>
            <a:r>
              <a:rPr lang="en-US" dirty="0"/>
              <a:t>and</a:t>
            </a:r>
            <a:r>
              <a:rPr lang="en-US" dirty="0" smtClean="0"/>
              <a:t> </a:t>
            </a:r>
            <a:r>
              <a:rPr lang="en-US" i="1" dirty="0" err="1" smtClean="0"/>
              <a:t>z.p</a:t>
            </a:r>
            <a:r>
              <a:rPr lang="en-US" i="1" dirty="0" smtClean="0"/>
              <a:t> </a:t>
            </a:r>
            <a:r>
              <a:rPr lang="en-US" dirty="0"/>
              <a:t>are both red</a:t>
            </a:r>
            <a:r>
              <a:rPr lang="en-US" i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Initialization: </a:t>
            </a:r>
            <a:r>
              <a:rPr lang="en-US" dirty="0"/>
              <a:t>We’ve already seen why the loop invariant holds initially.</a:t>
            </a:r>
          </a:p>
          <a:p>
            <a:r>
              <a:rPr lang="en-US" b="1" dirty="0"/>
              <a:t>Termination: </a:t>
            </a:r>
            <a:r>
              <a:rPr lang="en-US" dirty="0"/>
              <a:t>The loop terminates because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err="1" smtClean="0"/>
              <a:t>.</a:t>
            </a:r>
            <a:r>
              <a:rPr lang="en-US" i="1" dirty="0" err="1" smtClean="0"/>
              <a:t>p</a:t>
            </a:r>
            <a:r>
              <a:rPr lang="en-US" i="1" dirty="0" smtClean="0"/>
              <a:t> </a:t>
            </a:r>
            <a:r>
              <a:rPr lang="en-US" dirty="0"/>
              <a:t>is black. Hence, property 4 is </a:t>
            </a:r>
            <a:r>
              <a:rPr lang="en-US" dirty="0" smtClean="0"/>
              <a:t>OK</a:t>
            </a:r>
            <a:r>
              <a:rPr lang="en-US" b="1" dirty="0" smtClean="0"/>
              <a:t>. </a:t>
            </a:r>
            <a:r>
              <a:rPr lang="en-US" dirty="0" smtClean="0"/>
              <a:t>Only </a:t>
            </a:r>
            <a:r>
              <a:rPr lang="en-US" dirty="0"/>
              <a:t>property 2 might be violated, and the last line fixes it.</a:t>
            </a:r>
          </a:p>
          <a:p>
            <a:r>
              <a:rPr lang="en-US" b="1" dirty="0"/>
              <a:t>Maintenance: </a:t>
            </a:r>
            <a:r>
              <a:rPr lang="en-US" dirty="0"/>
              <a:t>We drop out when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smtClean="0"/>
              <a:t> </a:t>
            </a:r>
            <a:r>
              <a:rPr lang="en-US" dirty="0"/>
              <a:t>is the root (since then</a:t>
            </a:r>
            <a:r>
              <a:rPr lang="en-US" dirty="0" smtClean="0"/>
              <a:t> </a:t>
            </a:r>
            <a:r>
              <a:rPr lang="en-US" i="1" dirty="0" err="1" smtClean="0"/>
              <a:t>z.p</a:t>
            </a:r>
            <a:r>
              <a:rPr lang="en-US" i="1" dirty="0" smtClean="0"/>
              <a:t> </a:t>
            </a:r>
            <a:r>
              <a:rPr lang="en-US" dirty="0"/>
              <a:t>is the sentinel </a:t>
            </a:r>
            <a:r>
              <a:rPr lang="en-US" i="1" dirty="0" err="1" smtClean="0"/>
              <a:t>T.nil</a:t>
            </a:r>
            <a:r>
              <a:rPr lang="en-US" i="1" dirty="0" smtClean="0"/>
              <a:t>, </a:t>
            </a:r>
            <a:r>
              <a:rPr lang="en-US" dirty="0" smtClean="0"/>
              <a:t>which </a:t>
            </a:r>
            <a:r>
              <a:rPr lang="en-US" dirty="0"/>
              <a:t>is black). When we start the loop body, the only violation is of property 4.</a:t>
            </a:r>
          </a:p>
          <a:p>
            <a:r>
              <a:rPr lang="en-US" dirty="0"/>
              <a:t>There are 6 cases, 3 of which are symmetric to the other 3. The cases are </a:t>
            </a:r>
            <a:r>
              <a:rPr lang="en-US" dirty="0" smtClean="0"/>
              <a:t>not mutually </a:t>
            </a:r>
            <a:r>
              <a:rPr lang="en-US" dirty="0"/>
              <a:t>exclusive. We’ll consider cases in which</a:t>
            </a:r>
            <a:r>
              <a:rPr lang="en-US" dirty="0" smtClean="0"/>
              <a:t> </a:t>
            </a:r>
            <a:r>
              <a:rPr lang="en-US" i="1" dirty="0" err="1" smtClean="0"/>
              <a:t>z.p</a:t>
            </a:r>
            <a:r>
              <a:rPr lang="en-US" i="1" dirty="0" smtClean="0"/>
              <a:t> </a:t>
            </a:r>
            <a:r>
              <a:rPr lang="en-US" dirty="0"/>
              <a:t>is a left child</a:t>
            </a:r>
            <a:r>
              <a:rPr lang="en-US" i="1" dirty="0"/>
              <a:t>.</a:t>
            </a:r>
          </a:p>
          <a:p>
            <a:r>
              <a:rPr lang="en-US" dirty="0"/>
              <a:t>Let </a:t>
            </a:r>
            <a:r>
              <a:rPr lang="en-US" dirty="0" err="1"/>
              <a:t>y</a:t>
            </a:r>
            <a:r>
              <a:rPr lang="en-US" dirty="0"/>
              <a:t> be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err="1" smtClean="0"/>
              <a:t>’s</a:t>
            </a:r>
            <a:r>
              <a:rPr lang="en-US" dirty="0" smtClean="0"/>
              <a:t> </a:t>
            </a:r>
            <a:r>
              <a:rPr lang="en-US" dirty="0"/>
              <a:t>uncle </a:t>
            </a:r>
            <a:r>
              <a:rPr lang="en-US" dirty="0" smtClean="0"/>
              <a:t>(</a:t>
            </a:r>
            <a:r>
              <a:rPr lang="en-US" i="1" dirty="0" err="1" smtClean="0"/>
              <a:t>z.p’s</a:t>
            </a:r>
            <a:r>
              <a:rPr lang="en-US" i="1" dirty="0" smtClean="0"/>
              <a:t> </a:t>
            </a:r>
            <a:r>
              <a:rPr lang="en-US" dirty="0"/>
              <a:t>sibling).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Red-black trees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variation of binary search trees.</a:t>
            </a:r>
            <a:endParaRPr lang="en-US" dirty="0" smtClean="0"/>
          </a:p>
          <a:p>
            <a:r>
              <a:rPr lang="en-US" b="1" i="1" dirty="0" smtClean="0"/>
              <a:t>Balanced</a:t>
            </a:r>
            <a:r>
              <a:rPr lang="en-US" dirty="0"/>
              <a:t>: height is </a:t>
            </a:r>
            <a:r>
              <a:rPr lang="en-US" dirty="0" err="1" smtClean="0"/>
              <a:t>O(lg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), </a:t>
            </a:r>
            <a:r>
              <a:rPr lang="en-US" dirty="0"/>
              <a:t>where 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dirty="0"/>
              <a:t>is the number of nodes</a:t>
            </a:r>
            <a:r>
              <a:rPr lang="en-US" b="1" i="1" dirty="0"/>
              <a:t>.</a:t>
            </a:r>
            <a:endParaRPr lang="en-US" b="1" i="1" dirty="0" smtClean="0"/>
          </a:p>
          <a:p>
            <a:r>
              <a:rPr lang="en-US" dirty="0" smtClean="0"/>
              <a:t>Operations </a:t>
            </a:r>
            <a:r>
              <a:rPr lang="en-US" dirty="0"/>
              <a:t>will take </a:t>
            </a:r>
            <a:r>
              <a:rPr lang="en-US" dirty="0" err="1" smtClean="0"/>
              <a:t>O(lg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time in the worst case.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474" y="986666"/>
            <a:ext cx="7320737" cy="5360108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81850"/>
            <a:ext cx="8366951" cy="39427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271" y="1934000"/>
            <a:ext cx="8748712" cy="35651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" y="1809750"/>
            <a:ext cx="8648700" cy="32385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3450" y="686170"/>
            <a:ext cx="4203269" cy="613782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51" y="1831126"/>
            <a:ext cx="8333549" cy="3792454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Differences between RB-TRANSPLANT and TRANSPLANT:</a:t>
            </a:r>
            <a:endParaRPr lang="en-US" dirty="0" smtClean="0"/>
          </a:p>
          <a:p>
            <a:pPr lvl="1"/>
            <a:r>
              <a:rPr lang="en-US" dirty="0" smtClean="0"/>
              <a:t>RB</a:t>
            </a:r>
            <a:r>
              <a:rPr lang="en-US" dirty="0"/>
              <a:t>-TRANSPLANT references the sentinel </a:t>
            </a:r>
            <a:r>
              <a:rPr lang="en-US" i="1" dirty="0" err="1" smtClean="0"/>
              <a:t>T</a:t>
            </a:r>
            <a:r>
              <a:rPr lang="en-US" dirty="0" err="1" smtClean="0"/>
              <a:t>.</a:t>
            </a:r>
            <a:r>
              <a:rPr lang="en-US" i="1" dirty="0" err="1" smtClean="0"/>
              <a:t>nil</a:t>
            </a:r>
            <a:r>
              <a:rPr lang="en-US" i="1" dirty="0" smtClean="0"/>
              <a:t> </a:t>
            </a:r>
            <a:r>
              <a:rPr lang="en-US" dirty="0"/>
              <a:t>instead of NIL</a:t>
            </a:r>
            <a:r>
              <a:rPr lang="en-US" i="1" dirty="0"/>
              <a:t>.</a:t>
            </a:r>
            <a:endParaRPr lang="en-US" i="1" dirty="0" smtClean="0"/>
          </a:p>
          <a:p>
            <a:pPr lvl="1"/>
            <a:r>
              <a:rPr lang="en-US" dirty="0" smtClean="0"/>
              <a:t>Assignment </a:t>
            </a:r>
            <a:r>
              <a:rPr lang="en-US" dirty="0"/>
              <a:t>to</a:t>
            </a:r>
            <a:r>
              <a:rPr lang="en-US" dirty="0" smtClean="0"/>
              <a:t> </a:t>
            </a:r>
            <a:r>
              <a:rPr lang="en-US" i="1" dirty="0" err="1" smtClean="0"/>
              <a:t>v.p</a:t>
            </a:r>
            <a:r>
              <a:rPr lang="en-US" i="1" dirty="0" smtClean="0"/>
              <a:t> </a:t>
            </a:r>
            <a:r>
              <a:rPr lang="en-US" dirty="0"/>
              <a:t>occurs even if</a:t>
            </a:r>
            <a:r>
              <a:rPr lang="en-US" dirty="0" smtClean="0"/>
              <a:t> </a:t>
            </a:r>
            <a:r>
              <a:rPr lang="en-US" i="1" dirty="0" err="1" smtClean="0"/>
              <a:t>v</a:t>
            </a:r>
            <a:r>
              <a:rPr lang="en-US" i="1" dirty="0" smtClean="0"/>
              <a:t> </a:t>
            </a:r>
            <a:r>
              <a:rPr lang="en-US" dirty="0" smtClean="0"/>
              <a:t>points </a:t>
            </a:r>
            <a:r>
              <a:rPr lang="en-US" dirty="0"/>
              <a:t>to the sentinel. In fact, we exploit </a:t>
            </a:r>
            <a:r>
              <a:rPr lang="en-US" dirty="0" smtClean="0"/>
              <a:t>the ability </a:t>
            </a:r>
            <a:r>
              <a:rPr lang="en-US" dirty="0"/>
              <a:t>to assign to</a:t>
            </a:r>
            <a:r>
              <a:rPr lang="en-US" dirty="0" smtClean="0"/>
              <a:t> </a:t>
            </a:r>
            <a:r>
              <a:rPr lang="en-US" i="1" dirty="0" err="1" smtClean="0"/>
              <a:t>v.p</a:t>
            </a:r>
            <a:r>
              <a:rPr lang="en-US" i="1" dirty="0" smtClean="0"/>
              <a:t>  </a:t>
            </a:r>
            <a:r>
              <a:rPr lang="en-US" dirty="0"/>
              <a:t>when</a:t>
            </a:r>
            <a:r>
              <a:rPr lang="en-US" dirty="0" smtClean="0"/>
              <a:t> </a:t>
            </a:r>
            <a:r>
              <a:rPr lang="en-US" i="1" dirty="0" err="1" smtClean="0"/>
              <a:t>v</a:t>
            </a:r>
            <a:r>
              <a:rPr lang="en-US" i="1" dirty="0" smtClean="0"/>
              <a:t> </a:t>
            </a:r>
            <a:r>
              <a:rPr lang="en-US" dirty="0" smtClean="0"/>
              <a:t>points </a:t>
            </a:r>
            <a:r>
              <a:rPr lang="en-US" dirty="0"/>
              <a:t>to the sentinel.</a:t>
            </a:r>
          </a:p>
          <a:p>
            <a:r>
              <a:rPr lang="en-US" dirty="0"/>
              <a:t>RB-DELETE has almost twice as many lines as TREE-DELETE, but you can </a:t>
            </a:r>
            <a:r>
              <a:rPr lang="en-US" dirty="0" smtClean="0"/>
              <a:t>find each </a:t>
            </a:r>
            <a:r>
              <a:rPr lang="en-US" dirty="0"/>
              <a:t>line of TREE-DELETE within RB-DELETE (with NIL replaced by</a:t>
            </a:r>
            <a:r>
              <a:rPr lang="en-US" dirty="0" smtClean="0"/>
              <a:t> </a:t>
            </a:r>
            <a:r>
              <a:rPr lang="en-US" i="1" dirty="0" err="1" smtClean="0"/>
              <a:t>T.nil</a:t>
            </a:r>
            <a:r>
              <a:rPr lang="en-US" i="1" dirty="0" smtClean="0"/>
              <a:t> and </a:t>
            </a:r>
            <a:r>
              <a:rPr lang="en-US" dirty="0" smtClean="0"/>
              <a:t>calls </a:t>
            </a:r>
            <a:r>
              <a:rPr lang="en-US" dirty="0"/>
              <a:t>to TRANSPLANT replaced by calls to RB-TRANSPLANT).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between RB-DELETE and TREE-DELETE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i="1" dirty="0" err="1" smtClean="0"/>
              <a:t>y</a:t>
            </a:r>
            <a:r>
              <a:rPr lang="en-US" i="1" dirty="0" smtClean="0"/>
              <a:t> </a:t>
            </a:r>
            <a:r>
              <a:rPr lang="en-US" dirty="0"/>
              <a:t>is the node either removed from the tree (when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smtClean="0"/>
              <a:t> </a:t>
            </a:r>
            <a:r>
              <a:rPr lang="en-US" dirty="0"/>
              <a:t>has fewer than 2 children</a:t>
            </a:r>
            <a:r>
              <a:rPr lang="en-US" dirty="0" smtClean="0"/>
              <a:t>) or </a:t>
            </a:r>
            <a:r>
              <a:rPr lang="en-US" dirty="0"/>
              <a:t>moved within the tree (when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smtClean="0"/>
              <a:t> </a:t>
            </a:r>
            <a:r>
              <a:rPr lang="en-US" dirty="0"/>
              <a:t>has 2 children).</a:t>
            </a:r>
            <a:endParaRPr lang="en-US" dirty="0" smtClean="0"/>
          </a:p>
          <a:p>
            <a:r>
              <a:rPr lang="en-US" dirty="0" smtClean="0"/>
              <a:t>Need </a:t>
            </a:r>
            <a:r>
              <a:rPr lang="en-US" dirty="0"/>
              <a:t>to save </a:t>
            </a:r>
            <a:r>
              <a:rPr lang="en-US" i="1" dirty="0" err="1"/>
              <a:t>y</a:t>
            </a:r>
            <a:r>
              <a:rPr lang="en-US" dirty="0" err="1"/>
              <a:t>’s</a:t>
            </a:r>
            <a:r>
              <a:rPr lang="en-US" dirty="0"/>
              <a:t> original color (in </a:t>
            </a:r>
            <a:r>
              <a:rPr lang="en-US" i="1" dirty="0" err="1"/>
              <a:t>y</a:t>
            </a:r>
            <a:r>
              <a:rPr lang="en-US" i="1" dirty="0"/>
              <a:t>-original-color) </a:t>
            </a:r>
            <a:r>
              <a:rPr lang="en-US" dirty="0"/>
              <a:t>to test it at the end, </a:t>
            </a:r>
            <a:r>
              <a:rPr lang="en-US" dirty="0" smtClean="0"/>
              <a:t>because if </a:t>
            </a:r>
            <a:r>
              <a:rPr lang="en-US" dirty="0"/>
              <a:t>it’s black, then removing or moving </a:t>
            </a:r>
            <a:r>
              <a:rPr lang="en-US" dirty="0" err="1"/>
              <a:t>y</a:t>
            </a:r>
            <a:r>
              <a:rPr lang="en-US" dirty="0"/>
              <a:t> could cause red-black properties to </a:t>
            </a:r>
            <a:r>
              <a:rPr lang="en-US" dirty="0" smtClean="0"/>
              <a:t>be violated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i="1" dirty="0" err="1" smtClean="0"/>
              <a:t>x</a:t>
            </a:r>
            <a:r>
              <a:rPr lang="en-US" dirty="0" smtClean="0"/>
              <a:t> </a:t>
            </a:r>
            <a:r>
              <a:rPr lang="en-US" dirty="0"/>
              <a:t>is the node that moves into </a:t>
            </a:r>
            <a:r>
              <a:rPr lang="en-US" i="1" dirty="0" err="1"/>
              <a:t>y</a:t>
            </a:r>
            <a:r>
              <a:rPr lang="en-US" dirty="0" err="1"/>
              <a:t>’s</a:t>
            </a:r>
            <a:r>
              <a:rPr lang="en-US" dirty="0"/>
              <a:t> original position. It’s either </a:t>
            </a:r>
            <a:r>
              <a:rPr lang="en-US" i="1" dirty="0" err="1"/>
              <a:t>y</a:t>
            </a:r>
            <a:r>
              <a:rPr lang="en-US" dirty="0" err="1"/>
              <a:t>’s</a:t>
            </a:r>
            <a:r>
              <a:rPr lang="en-US" dirty="0"/>
              <a:t> only child, </a:t>
            </a:r>
            <a:r>
              <a:rPr lang="en-US" dirty="0" smtClean="0"/>
              <a:t>or </a:t>
            </a:r>
            <a:r>
              <a:rPr lang="en-US" i="1" dirty="0" err="1" smtClean="0"/>
              <a:t>T</a:t>
            </a:r>
            <a:r>
              <a:rPr lang="en-US" dirty="0" err="1" smtClean="0"/>
              <a:t>.</a:t>
            </a:r>
            <a:r>
              <a:rPr lang="en-US" i="1" dirty="0" err="1" smtClean="0"/>
              <a:t>nil</a:t>
            </a:r>
            <a:r>
              <a:rPr lang="en-US" i="1" dirty="0" smtClean="0"/>
              <a:t> </a:t>
            </a:r>
            <a:r>
              <a:rPr lang="en-US" dirty="0"/>
              <a:t>if </a:t>
            </a:r>
            <a:r>
              <a:rPr lang="en-US" i="1" dirty="0" err="1"/>
              <a:t>y</a:t>
            </a:r>
            <a:r>
              <a:rPr lang="en-US" i="1" dirty="0"/>
              <a:t> </a:t>
            </a:r>
            <a:r>
              <a:rPr lang="en-US" dirty="0"/>
              <a:t>has no children</a:t>
            </a:r>
            <a:r>
              <a:rPr lang="en-US" i="1" dirty="0"/>
              <a:t>.</a:t>
            </a:r>
            <a:endParaRPr lang="en-US" i="1" dirty="0" smtClean="0"/>
          </a:p>
          <a:p>
            <a:r>
              <a:rPr lang="en-US" dirty="0" smtClean="0"/>
              <a:t>Sets </a:t>
            </a:r>
            <a:r>
              <a:rPr lang="en-US" i="1" dirty="0" err="1" smtClean="0"/>
              <a:t>x</a:t>
            </a:r>
            <a:r>
              <a:rPr lang="en-US" dirty="0" err="1" smtClean="0"/>
              <a:t>.</a:t>
            </a:r>
            <a:r>
              <a:rPr lang="en-US" i="1" dirty="0" err="1" smtClean="0"/>
              <a:t>p</a:t>
            </a:r>
            <a:r>
              <a:rPr lang="en-US" i="1" dirty="0" smtClean="0"/>
              <a:t> </a:t>
            </a:r>
            <a:r>
              <a:rPr lang="en-US" dirty="0"/>
              <a:t>to point to the original position of </a:t>
            </a:r>
            <a:r>
              <a:rPr lang="en-US" i="1" dirty="0" err="1"/>
              <a:t>y</a:t>
            </a:r>
            <a:r>
              <a:rPr lang="en-US" dirty="0" err="1"/>
              <a:t>’s</a:t>
            </a:r>
            <a:r>
              <a:rPr lang="en-US" dirty="0"/>
              <a:t> parent</a:t>
            </a:r>
            <a:r>
              <a:rPr lang="en-US" i="1" dirty="0"/>
              <a:t>, even if </a:t>
            </a:r>
            <a:r>
              <a:rPr lang="en-US" i="1" dirty="0" err="1"/>
              <a:t>x</a:t>
            </a:r>
            <a:r>
              <a:rPr lang="en-US" i="1" dirty="0" smtClean="0"/>
              <a:t> = </a:t>
            </a:r>
            <a:r>
              <a:rPr lang="en-US" i="1" dirty="0" err="1" smtClean="0"/>
              <a:t>T.nil</a:t>
            </a:r>
            <a:r>
              <a:rPr lang="en-US" i="1" dirty="0"/>
              <a:t>.</a:t>
            </a:r>
            <a:r>
              <a:rPr lang="en-US" i="1" dirty="0" smtClean="0"/>
              <a:t> </a:t>
            </a:r>
            <a:r>
              <a:rPr lang="en-US" i="1" dirty="0" err="1" smtClean="0"/>
              <a:t>x.p</a:t>
            </a:r>
            <a:r>
              <a:rPr lang="en-US" i="1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set in one of two ways: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 err="1" smtClean="0"/>
              <a:t>z</a:t>
            </a:r>
            <a:r>
              <a:rPr lang="en-US" dirty="0" smtClean="0"/>
              <a:t> </a:t>
            </a:r>
            <a:r>
              <a:rPr lang="en-US" dirty="0"/>
              <a:t>is not </a:t>
            </a:r>
            <a:r>
              <a:rPr lang="en-US" i="1" dirty="0" err="1"/>
              <a:t>y</a:t>
            </a:r>
            <a:r>
              <a:rPr lang="en-US" dirty="0" err="1"/>
              <a:t>’s</a:t>
            </a:r>
            <a:r>
              <a:rPr lang="en-US" dirty="0"/>
              <a:t> original parent, </a:t>
            </a:r>
            <a:r>
              <a:rPr lang="en-US" i="1" dirty="0" err="1" smtClean="0"/>
              <a:t>x</a:t>
            </a:r>
            <a:r>
              <a:rPr lang="en-US" dirty="0" err="1" smtClean="0"/>
              <a:t>.</a:t>
            </a:r>
            <a:r>
              <a:rPr lang="en-US" i="1" dirty="0" err="1" smtClean="0"/>
              <a:t>p</a:t>
            </a:r>
            <a:r>
              <a:rPr lang="en-US" i="1" dirty="0" smtClean="0"/>
              <a:t> </a:t>
            </a:r>
            <a:r>
              <a:rPr lang="en-US" dirty="0"/>
              <a:t>is set in the last line of RB-TRANSPLANT</a:t>
            </a:r>
            <a:r>
              <a:rPr lang="en-US" i="1" dirty="0" smtClean="0"/>
              <a:t>.</a:t>
            </a:r>
            <a:endParaRPr lang="en-US" i="1" dirty="0"/>
          </a:p>
          <a:p>
            <a:r>
              <a:rPr lang="en-US" dirty="0" smtClean="0"/>
              <a:t> </a:t>
            </a:r>
            <a:r>
              <a:rPr lang="en-US" dirty="0"/>
              <a:t>If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i="1" dirty="0" err="1"/>
              <a:t>y</a:t>
            </a:r>
            <a:r>
              <a:rPr lang="en-US" dirty="0" err="1"/>
              <a:t>’s</a:t>
            </a:r>
            <a:r>
              <a:rPr lang="en-US" dirty="0"/>
              <a:t> original parent, then </a:t>
            </a:r>
            <a:r>
              <a:rPr lang="en-US" i="1" dirty="0" err="1"/>
              <a:t>y</a:t>
            </a:r>
            <a:r>
              <a:rPr lang="en-US" dirty="0"/>
              <a:t> will move up to take</a:t>
            </a:r>
            <a:r>
              <a:rPr lang="en-US" dirty="0" smtClean="0"/>
              <a:t> </a:t>
            </a:r>
            <a:r>
              <a:rPr lang="en-US" i="1" dirty="0" err="1" smtClean="0"/>
              <a:t>z</a:t>
            </a:r>
            <a:r>
              <a:rPr lang="en-US" dirty="0" err="1" smtClean="0"/>
              <a:t>’s</a:t>
            </a:r>
            <a:r>
              <a:rPr lang="en-US" dirty="0" smtClean="0"/>
              <a:t> </a:t>
            </a:r>
            <a:r>
              <a:rPr lang="en-US" dirty="0"/>
              <a:t>position in </a:t>
            </a:r>
            <a:r>
              <a:rPr lang="en-US" dirty="0" smtClean="0"/>
              <a:t>the tree</a:t>
            </a:r>
            <a:r>
              <a:rPr lang="en-US" dirty="0"/>
              <a:t>. The assignment </a:t>
            </a:r>
            <a:r>
              <a:rPr lang="en-US" i="1" dirty="0" err="1" smtClean="0"/>
              <a:t>x</a:t>
            </a:r>
            <a:r>
              <a:rPr lang="en-US" dirty="0" err="1" smtClean="0"/>
              <a:t>.</a:t>
            </a:r>
            <a:r>
              <a:rPr lang="en-US" i="1" dirty="0" err="1" smtClean="0"/>
              <a:t>p</a:t>
            </a:r>
            <a:r>
              <a:rPr lang="en-US" i="1" dirty="0" smtClean="0"/>
              <a:t> = </a:t>
            </a:r>
            <a:r>
              <a:rPr lang="en-US" i="1" dirty="0" err="1"/>
              <a:t>y</a:t>
            </a:r>
            <a:r>
              <a:rPr lang="en-US" i="1" dirty="0"/>
              <a:t> </a:t>
            </a:r>
            <a:r>
              <a:rPr lang="en-US" dirty="0"/>
              <a:t>makes </a:t>
            </a:r>
            <a:r>
              <a:rPr lang="en-US" i="1" dirty="0" err="1" smtClean="0"/>
              <a:t>x.p</a:t>
            </a:r>
            <a:r>
              <a:rPr lang="en-US" i="1" dirty="0" smtClean="0"/>
              <a:t> </a:t>
            </a:r>
            <a:r>
              <a:rPr lang="en-US" dirty="0"/>
              <a:t>point to the original position </a:t>
            </a:r>
            <a:r>
              <a:rPr lang="en-US" dirty="0" smtClean="0"/>
              <a:t>of </a:t>
            </a:r>
            <a:r>
              <a:rPr lang="en-US" i="1" dirty="0" err="1" smtClean="0"/>
              <a:t>y</a:t>
            </a:r>
            <a:r>
              <a:rPr lang="en-US" dirty="0" err="1" smtClean="0"/>
              <a:t>’s</a:t>
            </a:r>
            <a:r>
              <a:rPr lang="en-US" dirty="0" smtClean="0"/>
              <a:t> </a:t>
            </a:r>
            <a:r>
              <a:rPr lang="en-US" dirty="0"/>
              <a:t>parent, even if </a:t>
            </a:r>
            <a:r>
              <a:rPr lang="en-US" i="1" dirty="0" err="1"/>
              <a:t>x</a:t>
            </a:r>
            <a:r>
              <a:rPr lang="en-US" dirty="0"/>
              <a:t> is </a:t>
            </a:r>
            <a:r>
              <a:rPr lang="en-US" i="1" dirty="0" err="1" smtClean="0"/>
              <a:t>T</a:t>
            </a:r>
            <a:r>
              <a:rPr lang="en-US" dirty="0" err="1" smtClean="0"/>
              <a:t>.</a:t>
            </a:r>
            <a:r>
              <a:rPr lang="en-US" i="1" dirty="0" err="1" smtClean="0"/>
              <a:t>nil</a:t>
            </a:r>
            <a:r>
              <a:rPr lang="en-US" i="1" dirty="0"/>
              <a:t>.</a:t>
            </a:r>
            <a:endParaRPr lang="en-US" i="1" dirty="0" smtClean="0"/>
          </a:p>
          <a:p>
            <a:r>
              <a:rPr lang="en-US" dirty="0" smtClean="0"/>
              <a:t>If </a:t>
            </a:r>
            <a:r>
              <a:rPr lang="en-US" i="1" dirty="0" err="1"/>
              <a:t>y</a:t>
            </a:r>
            <a:r>
              <a:rPr lang="en-US" dirty="0" err="1"/>
              <a:t>’s</a:t>
            </a:r>
            <a:r>
              <a:rPr lang="en-US" dirty="0"/>
              <a:t> original color was black, the changes to the tree structure might </a:t>
            </a:r>
            <a:r>
              <a:rPr lang="en-US" dirty="0" smtClean="0"/>
              <a:t>cause red</a:t>
            </a:r>
            <a:r>
              <a:rPr lang="en-US" dirty="0"/>
              <a:t>-black properties to be violated, and we call RB-DELETE-FIXUP at the </a:t>
            </a:r>
            <a:r>
              <a:rPr lang="en-US" dirty="0" smtClean="0"/>
              <a:t>end to </a:t>
            </a:r>
            <a:r>
              <a:rPr lang="en-US" dirty="0"/>
              <a:t>resolve the violations.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between RB-DELETE and TREE-DELETE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If </a:t>
            </a:r>
            <a:r>
              <a:rPr lang="en-US" i="1" dirty="0" err="1"/>
              <a:t>y</a:t>
            </a:r>
            <a:r>
              <a:rPr lang="en-US" dirty="0"/>
              <a:t> was originally black, what violations of red-black properties could arise?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/>
              <a:t>violation.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i="1" dirty="0" err="1"/>
              <a:t>y</a:t>
            </a:r>
            <a:r>
              <a:rPr lang="en-US" dirty="0"/>
              <a:t> is the root and </a:t>
            </a:r>
            <a:r>
              <a:rPr lang="en-US" i="1" dirty="0" err="1"/>
              <a:t>x</a:t>
            </a:r>
            <a:r>
              <a:rPr lang="en-US" dirty="0"/>
              <a:t> is red, then the root has become red.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/>
              <a:t>violation.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Violation </a:t>
            </a:r>
            <a:r>
              <a:rPr lang="en-US" dirty="0"/>
              <a:t>if </a:t>
            </a:r>
            <a:r>
              <a:rPr lang="en-US" i="1" dirty="0" err="1" smtClean="0"/>
              <a:t>x</a:t>
            </a:r>
            <a:r>
              <a:rPr lang="en-US" dirty="0" err="1" smtClean="0"/>
              <a:t>.</a:t>
            </a:r>
            <a:r>
              <a:rPr lang="en-US" i="1" dirty="0" err="1" smtClean="0"/>
              <a:t>p</a:t>
            </a:r>
            <a:r>
              <a:rPr lang="en-US" i="1" dirty="0" smtClean="0"/>
              <a:t> </a:t>
            </a:r>
            <a:r>
              <a:rPr lang="en-US" dirty="0"/>
              <a:t>and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are both red</a:t>
            </a:r>
            <a:r>
              <a:rPr lang="en-US" i="1" dirty="0"/>
              <a:t>.</a:t>
            </a: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Any </a:t>
            </a:r>
            <a:r>
              <a:rPr lang="en-US" dirty="0"/>
              <a:t>simple path containing </a:t>
            </a:r>
            <a:r>
              <a:rPr lang="en-US" dirty="0" err="1"/>
              <a:t>y</a:t>
            </a:r>
            <a:r>
              <a:rPr lang="en-US" dirty="0"/>
              <a:t> now has 1 fewer black node.</a:t>
            </a:r>
            <a:endParaRPr lang="en-US" dirty="0" smtClean="0"/>
          </a:p>
          <a:p>
            <a:pPr lvl="1"/>
            <a:r>
              <a:rPr lang="en-US" dirty="0" smtClean="0"/>
              <a:t>Correct </a:t>
            </a:r>
            <a:r>
              <a:rPr lang="en-US" dirty="0"/>
              <a:t>by giving </a:t>
            </a:r>
            <a:r>
              <a:rPr lang="en-US" i="1" dirty="0" err="1"/>
              <a:t>x</a:t>
            </a:r>
            <a:r>
              <a:rPr lang="en-US" dirty="0"/>
              <a:t> an “extra black.”</a:t>
            </a:r>
            <a:endParaRPr lang="en-US" dirty="0" smtClean="0"/>
          </a:p>
          <a:p>
            <a:pPr lvl="1"/>
            <a:r>
              <a:rPr lang="en-US" dirty="0" smtClean="0"/>
              <a:t>Add </a:t>
            </a:r>
            <a:r>
              <a:rPr lang="en-US" dirty="0"/>
              <a:t>1 to count of black nodes on paths containing </a:t>
            </a:r>
            <a:r>
              <a:rPr lang="en-US" i="1" dirty="0" err="1"/>
              <a:t>x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Now </a:t>
            </a:r>
            <a:r>
              <a:rPr lang="en-US" dirty="0"/>
              <a:t>property 5 is OK, but property 1 is not</a:t>
            </a:r>
            <a:r>
              <a:rPr lang="en-US" dirty="0" smtClean="0"/>
              <a:t>.</a:t>
            </a:r>
          </a:p>
          <a:p>
            <a:r>
              <a:rPr lang="en-US" i="1" dirty="0" err="1"/>
              <a:t>x</a:t>
            </a:r>
            <a:r>
              <a:rPr lang="en-US" dirty="0"/>
              <a:t> is either </a:t>
            </a:r>
            <a:r>
              <a:rPr lang="en-US" b="1" i="1" dirty="0"/>
              <a:t>doubly black </a:t>
            </a:r>
            <a:r>
              <a:rPr lang="en-US" dirty="0"/>
              <a:t>(if </a:t>
            </a:r>
            <a:r>
              <a:rPr lang="en-US" i="1" dirty="0" err="1" smtClean="0"/>
              <a:t>x.color</a:t>
            </a:r>
            <a:r>
              <a:rPr lang="en-US" i="1" dirty="0" smtClean="0"/>
              <a:t> = </a:t>
            </a:r>
            <a:r>
              <a:rPr lang="en-US" dirty="0" smtClean="0"/>
              <a:t>BLACK)</a:t>
            </a:r>
            <a:r>
              <a:rPr lang="en-US" b="1" i="1" dirty="0" smtClean="0"/>
              <a:t> </a:t>
            </a:r>
            <a:r>
              <a:rPr lang="en-US" dirty="0"/>
              <a:t>or </a:t>
            </a:r>
            <a:r>
              <a:rPr lang="en-US" b="1" i="1" dirty="0"/>
              <a:t>red &amp; black </a:t>
            </a:r>
            <a:r>
              <a:rPr lang="en-US" dirty="0"/>
              <a:t>(if</a:t>
            </a:r>
            <a:r>
              <a:rPr lang="en-US" dirty="0" smtClean="0"/>
              <a:t> </a:t>
            </a:r>
            <a:r>
              <a:rPr lang="en-US" i="1" dirty="0" err="1" smtClean="0"/>
              <a:t>x.color</a:t>
            </a:r>
            <a:r>
              <a:rPr lang="en-US" i="1" dirty="0" smtClean="0"/>
              <a:t> = </a:t>
            </a:r>
            <a:r>
              <a:rPr lang="en-US" dirty="0" smtClean="0"/>
              <a:t>RED)</a:t>
            </a:r>
            <a:r>
              <a:rPr lang="en-US" sz="1800" dirty="0" smtClean="0"/>
              <a:t> </a:t>
            </a:r>
            <a:endParaRPr lang="en-US" dirty="0"/>
          </a:p>
          <a:p>
            <a:r>
              <a:rPr lang="en-US" sz="800" dirty="0" smtClean="0"/>
              <a:t>! </a:t>
            </a:r>
            <a:r>
              <a:rPr lang="en-US" dirty="0"/>
              <a:t>The attribute </a:t>
            </a:r>
            <a:r>
              <a:rPr lang="en-US" dirty="0" err="1" smtClean="0"/>
              <a:t>x.</a:t>
            </a:r>
            <a:r>
              <a:rPr lang="en-US" i="1" dirty="0" err="1" smtClean="0"/>
              <a:t>color</a:t>
            </a:r>
            <a:r>
              <a:rPr lang="en-US" i="1" dirty="0" smtClean="0"/>
              <a:t> </a:t>
            </a:r>
            <a:r>
              <a:rPr lang="en-US" dirty="0"/>
              <a:t>is still </a:t>
            </a:r>
            <a:r>
              <a:rPr lang="en-US" dirty="0" smtClean="0"/>
              <a:t>either RED or BLACK</a:t>
            </a:r>
            <a:r>
              <a:rPr lang="en-US" i="1" dirty="0" smtClean="0"/>
              <a:t>. </a:t>
            </a:r>
            <a:r>
              <a:rPr lang="en-US" dirty="0"/>
              <a:t>No new values for </a:t>
            </a:r>
            <a:r>
              <a:rPr lang="en-US" i="1" dirty="0" smtClean="0"/>
              <a:t>color </a:t>
            </a:r>
            <a:r>
              <a:rPr lang="en-US" dirty="0" smtClean="0"/>
              <a:t>attribute</a:t>
            </a:r>
            <a:r>
              <a:rPr lang="en-US" dirty="0"/>
              <a:t>.</a:t>
            </a:r>
          </a:p>
          <a:p>
            <a:r>
              <a:rPr lang="en-US" sz="800" dirty="0"/>
              <a:t>! </a:t>
            </a:r>
            <a:r>
              <a:rPr lang="en-US" dirty="0"/>
              <a:t>In other words, the extra blackness on a node is by virtue of</a:t>
            </a:r>
            <a:r>
              <a:rPr lang="en-US" i="1" dirty="0"/>
              <a:t>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pointing to </a:t>
            </a:r>
            <a:r>
              <a:rPr lang="en-US" dirty="0" smtClean="0"/>
              <a:t>the node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Remove the violations by calling RB-DELETE-FIXUP: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790" y="1417638"/>
            <a:ext cx="5940010" cy="51812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Red-black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b="1" i="1" dirty="0"/>
              <a:t>red-black tree </a:t>
            </a:r>
            <a:r>
              <a:rPr lang="en-US" dirty="0"/>
              <a:t>is a binary search tree + 1 bit per node: an attribute color, </a:t>
            </a:r>
            <a:r>
              <a:rPr lang="en-US" dirty="0" smtClean="0"/>
              <a:t>which is </a:t>
            </a:r>
            <a:r>
              <a:rPr lang="en-US" dirty="0"/>
              <a:t>either red or black.</a:t>
            </a:r>
          </a:p>
          <a:p>
            <a:r>
              <a:rPr lang="en-US" dirty="0"/>
              <a:t>All leaves are empty (nil) and colored black.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use a single sentinel, </a:t>
            </a:r>
            <a:r>
              <a:rPr lang="en-US" i="1" dirty="0" err="1" smtClean="0"/>
              <a:t>T.nil</a:t>
            </a:r>
            <a:r>
              <a:rPr lang="en-US" i="1" dirty="0"/>
              <a:t>, </a:t>
            </a:r>
            <a:r>
              <a:rPr lang="en-US" dirty="0"/>
              <a:t>for all the leaves of red-black tree</a:t>
            </a:r>
            <a:r>
              <a:rPr lang="en-US" i="1" dirty="0"/>
              <a:t> T .</a:t>
            </a:r>
            <a:endParaRPr lang="en-US" i="1" dirty="0" smtClean="0"/>
          </a:p>
          <a:p>
            <a:r>
              <a:rPr lang="en-US" i="1" dirty="0" err="1" smtClean="0"/>
              <a:t>T.nil.color</a:t>
            </a:r>
            <a:r>
              <a:rPr lang="en-US" i="1" dirty="0" smtClean="0"/>
              <a:t> </a:t>
            </a:r>
            <a:r>
              <a:rPr lang="en-US" dirty="0"/>
              <a:t>is black</a:t>
            </a:r>
            <a:r>
              <a:rPr lang="en-US" i="1" dirty="0"/>
              <a:t>.</a:t>
            </a:r>
            <a:endParaRPr lang="en-US" i="1" dirty="0" smtClean="0"/>
          </a:p>
          <a:p>
            <a:r>
              <a:rPr lang="en-US" dirty="0" smtClean="0"/>
              <a:t>The </a:t>
            </a:r>
            <a:r>
              <a:rPr lang="en-US" dirty="0"/>
              <a:t>root’s parent is also </a:t>
            </a:r>
            <a:r>
              <a:rPr lang="en-US" i="1" dirty="0" err="1" smtClean="0"/>
              <a:t>T</a:t>
            </a:r>
            <a:r>
              <a:rPr lang="en-US" dirty="0" err="1" smtClean="0"/>
              <a:t>.</a:t>
            </a:r>
            <a:r>
              <a:rPr lang="en-US" i="1" dirty="0" err="1" smtClean="0"/>
              <a:t>nil</a:t>
            </a:r>
            <a:r>
              <a:rPr lang="en-US" i="1" dirty="0"/>
              <a:t>.</a:t>
            </a:r>
          </a:p>
          <a:p>
            <a:r>
              <a:rPr lang="en-US" dirty="0"/>
              <a:t>All other attributes of binary search trees are inherited by red-black trees (</a:t>
            </a:r>
            <a:r>
              <a:rPr lang="en-US" i="1" dirty="0"/>
              <a:t>key, </a:t>
            </a:r>
            <a:r>
              <a:rPr lang="en-US" i="1" dirty="0" err="1"/>
              <a:t>left</a:t>
            </a:r>
            <a:r>
              <a:rPr lang="en-US" i="1" dirty="0" err="1" smtClean="0"/>
              <a:t>,right</a:t>
            </a:r>
            <a:r>
              <a:rPr lang="en-US" i="1" dirty="0"/>
              <a:t>, </a:t>
            </a:r>
            <a:r>
              <a:rPr lang="en-US" dirty="0"/>
              <a:t>and </a:t>
            </a:r>
            <a:r>
              <a:rPr lang="en-US" i="1" dirty="0" err="1"/>
              <a:t>p</a:t>
            </a:r>
            <a:r>
              <a:rPr lang="en-US" i="1" dirty="0"/>
              <a:t>). </a:t>
            </a:r>
            <a:r>
              <a:rPr lang="en-US" dirty="0"/>
              <a:t>We don’t care about the</a:t>
            </a:r>
            <a:r>
              <a:rPr lang="en-US" i="1" dirty="0"/>
              <a:t> key </a:t>
            </a:r>
            <a:r>
              <a:rPr lang="en-US" dirty="0"/>
              <a:t>in </a:t>
            </a:r>
            <a:r>
              <a:rPr lang="en-US" i="1" dirty="0" err="1" smtClean="0"/>
              <a:t>T.nil</a:t>
            </a:r>
            <a:r>
              <a:rPr lang="en-US" i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Move the extra black up the tree until</a:t>
            </a:r>
            <a:endParaRPr lang="en-US" dirty="0" smtClean="0"/>
          </a:p>
          <a:p>
            <a:pPr lvl="1"/>
            <a:r>
              <a:rPr lang="en-US" i="1" dirty="0" err="1" smtClean="0"/>
              <a:t>x</a:t>
            </a:r>
            <a:r>
              <a:rPr lang="en-US" dirty="0" smtClean="0"/>
              <a:t> </a:t>
            </a:r>
            <a:r>
              <a:rPr lang="en-US" dirty="0"/>
              <a:t>points to a red &amp; black </a:t>
            </a:r>
            <a:r>
              <a:rPr lang="en-US" dirty="0" smtClean="0"/>
              <a:t>node ⇒ turn </a:t>
            </a:r>
            <a:r>
              <a:rPr lang="en-US" dirty="0"/>
              <a:t>it into a black node,</a:t>
            </a:r>
            <a:endParaRPr lang="en-US" dirty="0" smtClean="0"/>
          </a:p>
          <a:p>
            <a:pPr lvl="1"/>
            <a:r>
              <a:rPr lang="en-US" i="1" dirty="0" err="1" smtClean="0"/>
              <a:t>x</a:t>
            </a:r>
            <a:r>
              <a:rPr lang="en-US" dirty="0" smtClean="0"/>
              <a:t> </a:t>
            </a:r>
            <a:r>
              <a:rPr lang="en-US" dirty="0"/>
              <a:t>points to the </a:t>
            </a:r>
            <a:r>
              <a:rPr lang="en-US" dirty="0" smtClean="0"/>
              <a:t>root ⇒ just </a:t>
            </a:r>
            <a:r>
              <a:rPr lang="en-US" dirty="0"/>
              <a:t>remove the extra black, or</a:t>
            </a:r>
            <a:endParaRPr lang="en-US" dirty="0" smtClean="0"/>
          </a:p>
          <a:p>
            <a:pPr lvl="1"/>
            <a:r>
              <a:rPr lang="en-US" dirty="0" smtClean="0"/>
              <a:t>we </a:t>
            </a:r>
            <a:r>
              <a:rPr lang="en-US" dirty="0"/>
              <a:t>can do certain rotations and </a:t>
            </a:r>
            <a:r>
              <a:rPr lang="en-US" dirty="0" err="1"/>
              <a:t>recolorings</a:t>
            </a:r>
            <a:r>
              <a:rPr lang="en-US" dirty="0"/>
              <a:t> and finish.</a:t>
            </a:r>
          </a:p>
          <a:p>
            <a:r>
              <a:rPr lang="en-US" dirty="0"/>
              <a:t>Within the </a:t>
            </a:r>
            <a:r>
              <a:rPr lang="en-US" b="1" dirty="0"/>
              <a:t>while loop:</a:t>
            </a:r>
            <a:endParaRPr lang="en-US" b="1" dirty="0" smtClean="0"/>
          </a:p>
          <a:p>
            <a:pPr lvl="1"/>
            <a:r>
              <a:rPr lang="en-US" i="1" dirty="0" err="1" smtClean="0"/>
              <a:t>x</a:t>
            </a:r>
            <a:r>
              <a:rPr lang="en-US" dirty="0" smtClean="0"/>
              <a:t> </a:t>
            </a:r>
            <a:r>
              <a:rPr lang="en-US" dirty="0"/>
              <a:t>always points to a </a:t>
            </a:r>
            <a:r>
              <a:rPr lang="en-US" dirty="0" err="1"/>
              <a:t>nonroot</a:t>
            </a:r>
            <a:r>
              <a:rPr lang="en-US" dirty="0"/>
              <a:t> doubly black node.</a:t>
            </a:r>
            <a:endParaRPr lang="en-US" dirty="0" smtClean="0"/>
          </a:p>
          <a:p>
            <a:pPr lvl="1"/>
            <a:r>
              <a:rPr lang="en-US" i="1" dirty="0" err="1" smtClean="0"/>
              <a:t>w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i="1" dirty="0" err="1"/>
              <a:t>x</a:t>
            </a:r>
            <a:r>
              <a:rPr lang="en-US" dirty="0" err="1"/>
              <a:t>’s</a:t>
            </a:r>
            <a:r>
              <a:rPr lang="en-US" dirty="0"/>
              <a:t> sibling.</a:t>
            </a:r>
            <a:endParaRPr lang="en-US" dirty="0" smtClean="0"/>
          </a:p>
          <a:p>
            <a:pPr lvl="1"/>
            <a:r>
              <a:rPr lang="en-US" i="1" dirty="0" err="1" smtClean="0"/>
              <a:t>w</a:t>
            </a:r>
            <a:r>
              <a:rPr lang="en-US" dirty="0" smtClean="0"/>
              <a:t> </a:t>
            </a:r>
            <a:r>
              <a:rPr lang="en-US" dirty="0"/>
              <a:t>cannot be </a:t>
            </a:r>
            <a:r>
              <a:rPr lang="en-US" i="1" dirty="0" err="1" smtClean="0"/>
              <a:t>T</a:t>
            </a:r>
            <a:r>
              <a:rPr lang="en-US" dirty="0" err="1" smtClean="0"/>
              <a:t>.</a:t>
            </a:r>
            <a:r>
              <a:rPr lang="en-US" i="1" dirty="0" err="1" smtClean="0"/>
              <a:t>nil</a:t>
            </a:r>
            <a:r>
              <a:rPr lang="en-US" i="1" dirty="0"/>
              <a:t>, </a:t>
            </a:r>
            <a:r>
              <a:rPr lang="en-US" dirty="0"/>
              <a:t>since that would violate property 5 at </a:t>
            </a:r>
            <a:r>
              <a:rPr lang="en-US" i="1" dirty="0" err="1" smtClean="0"/>
              <a:t>x.p</a:t>
            </a:r>
            <a:r>
              <a:rPr lang="en-US" i="1" dirty="0"/>
              <a:t>.</a:t>
            </a:r>
          </a:p>
          <a:p>
            <a:r>
              <a:rPr lang="en-US" dirty="0"/>
              <a:t>There are 8 cases, 4 of which are symmetric to the other 4. As with insertion, </a:t>
            </a:r>
            <a:r>
              <a:rPr lang="en-US" dirty="0" smtClean="0"/>
              <a:t>the cases </a:t>
            </a:r>
            <a:r>
              <a:rPr lang="en-US" dirty="0"/>
              <a:t>are not mutually exclusive. We’ll look at cases in which </a:t>
            </a:r>
            <a:r>
              <a:rPr lang="en-US" i="1" dirty="0" err="1"/>
              <a:t>x</a:t>
            </a:r>
            <a:r>
              <a:rPr lang="en-US" dirty="0"/>
              <a:t> is a left child.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75" y="1030046"/>
            <a:ext cx="8721025" cy="4617643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95927"/>
            <a:ext cx="8229600" cy="4911364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71" y="1417638"/>
            <a:ext cx="9075129" cy="440851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93" y="1036638"/>
            <a:ext cx="8322607" cy="522605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O(lg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time to get through RB-DELETE up to the call of RB-DELETE-FIXUP.</a:t>
            </a:r>
          </a:p>
          <a:p>
            <a:r>
              <a:rPr lang="en-US" dirty="0"/>
              <a:t>Within RB-DELETE-FIXUP:</a:t>
            </a:r>
            <a:endParaRPr lang="en-US" dirty="0" smtClean="0"/>
          </a:p>
          <a:p>
            <a:pPr lvl="1"/>
            <a:r>
              <a:rPr lang="en-US" dirty="0" smtClean="0"/>
              <a:t>Case </a:t>
            </a:r>
            <a:r>
              <a:rPr lang="en-US" dirty="0"/>
              <a:t>2 is the only case in which more iterations occur.</a:t>
            </a:r>
            <a:endParaRPr lang="en-US" dirty="0" smtClean="0"/>
          </a:p>
          <a:p>
            <a:pPr lvl="1"/>
            <a:r>
              <a:rPr lang="en-US" i="1" dirty="0" err="1" smtClean="0"/>
              <a:t>x</a:t>
            </a:r>
            <a:r>
              <a:rPr lang="en-US" dirty="0" smtClean="0"/>
              <a:t> </a:t>
            </a:r>
            <a:r>
              <a:rPr lang="en-US" dirty="0"/>
              <a:t>moves up 1 level.</a:t>
            </a:r>
            <a:endParaRPr lang="en-US" dirty="0" smtClean="0"/>
          </a:p>
          <a:p>
            <a:pPr lvl="1"/>
            <a:r>
              <a:rPr lang="en-US" dirty="0" smtClean="0"/>
              <a:t>Hence</a:t>
            </a:r>
            <a:r>
              <a:rPr lang="en-US" dirty="0"/>
              <a:t>, </a:t>
            </a:r>
            <a:r>
              <a:rPr lang="en-US" dirty="0" err="1" smtClean="0"/>
              <a:t>O(lg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 iterations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Each </a:t>
            </a:r>
            <a:r>
              <a:rPr lang="en-US" dirty="0"/>
              <a:t>of cases 1, 3, and 4 has </a:t>
            </a:r>
            <a:r>
              <a:rPr lang="en-US"/>
              <a:t>1 </a:t>
            </a:r>
            <a:r>
              <a:rPr lang="en-US" smtClean="0"/>
              <a:t>rotation ⇒ ≤ </a:t>
            </a:r>
            <a:r>
              <a:rPr lang="en-US" dirty="0"/>
              <a:t>3 rotations in all.</a:t>
            </a:r>
            <a:endParaRPr lang="en-US" dirty="0" smtClean="0"/>
          </a:p>
          <a:p>
            <a:pPr lvl="1"/>
            <a:r>
              <a:rPr lang="en-US" dirty="0" smtClean="0"/>
              <a:t>Hence</a:t>
            </a:r>
            <a:r>
              <a:rPr lang="en-US" dirty="0"/>
              <a:t>, </a:t>
            </a:r>
            <a:r>
              <a:rPr lang="en-US" dirty="0" err="1" smtClean="0"/>
              <a:t>O(lg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 </a:t>
            </a:r>
            <a:r>
              <a:rPr lang="en-US" dirty="0"/>
              <a:t>time.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Red-black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Every node is either red or black.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root is black.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Every </a:t>
            </a:r>
            <a:r>
              <a:rPr lang="en-US" dirty="0"/>
              <a:t>leaf (</a:t>
            </a:r>
            <a:r>
              <a:rPr lang="en-US" i="1" dirty="0" err="1" smtClean="0"/>
              <a:t>T.nil</a:t>
            </a:r>
            <a:r>
              <a:rPr lang="en-US" dirty="0"/>
              <a:t>) is </a:t>
            </a:r>
            <a:r>
              <a:rPr lang="en-US" dirty="0" smtClean="0"/>
              <a:t>black</a:t>
            </a:r>
            <a:r>
              <a:rPr lang="en-US" i="1" dirty="0" smtClean="0"/>
              <a:t>.</a:t>
            </a:r>
            <a:endParaRPr lang="en-US" i="1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/>
              <a:t>a node is red, then both its children are black. (Hence no two reds in a </a:t>
            </a:r>
            <a:r>
              <a:rPr lang="en-US" dirty="0" smtClean="0"/>
              <a:t>row on </a:t>
            </a:r>
            <a:r>
              <a:rPr lang="en-US" dirty="0"/>
              <a:t>a simple path from the root to a leaf.)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</a:t>
            </a:r>
            <a:r>
              <a:rPr lang="en-US" dirty="0"/>
              <a:t>each node, all paths from the node to descendant leaves contain the </a:t>
            </a:r>
            <a:r>
              <a:rPr lang="en-US" dirty="0" smtClean="0"/>
              <a:t>same number </a:t>
            </a:r>
            <a:r>
              <a:rPr lang="en-US" dirty="0"/>
              <a:t>of black nodes.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726" y="1600200"/>
            <a:ext cx="7242908" cy="4470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Height of a red-black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Height of a node </a:t>
            </a:r>
            <a:r>
              <a:rPr lang="en-US" dirty="0"/>
              <a:t>is the number of edges in a longest path to a leaf</a:t>
            </a:r>
            <a:r>
              <a:rPr lang="en-US" b="1" i="1" dirty="0"/>
              <a:t>.</a:t>
            </a:r>
            <a:endParaRPr lang="en-US" b="1" i="1" dirty="0" smtClean="0"/>
          </a:p>
          <a:p>
            <a:r>
              <a:rPr lang="en-US" b="1" i="1" dirty="0" smtClean="0"/>
              <a:t>Black</a:t>
            </a:r>
            <a:r>
              <a:rPr lang="en-US" b="1" i="1" dirty="0"/>
              <a:t>-height </a:t>
            </a:r>
            <a:r>
              <a:rPr lang="en-US" dirty="0"/>
              <a:t>of a node </a:t>
            </a:r>
            <a:r>
              <a:rPr lang="en-US" i="1" dirty="0" err="1"/>
              <a:t>x</a:t>
            </a:r>
            <a:r>
              <a:rPr lang="en-US" dirty="0"/>
              <a:t>: </a:t>
            </a:r>
            <a:r>
              <a:rPr lang="en-US" dirty="0" err="1" smtClean="0"/>
              <a:t>bh(</a:t>
            </a:r>
            <a:r>
              <a:rPr lang="en-US" i="1" dirty="0" err="1" smtClean="0"/>
              <a:t>x</a:t>
            </a:r>
            <a:r>
              <a:rPr lang="en-US" dirty="0" smtClean="0"/>
              <a:t>) </a:t>
            </a:r>
            <a:r>
              <a:rPr lang="en-US" dirty="0"/>
              <a:t>is the number of black nodes (including </a:t>
            </a:r>
            <a:r>
              <a:rPr lang="en-US" i="1" dirty="0" err="1" smtClean="0"/>
              <a:t>T.nil</a:t>
            </a:r>
            <a:r>
              <a:rPr lang="en-US" dirty="0" smtClean="0"/>
              <a:t>) on </a:t>
            </a:r>
            <a:r>
              <a:rPr lang="en-US" dirty="0"/>
              <a:t>the path from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to leaf, not counting </a:t>
            </a:r>
            <a:r>
              <a:rPr lang="en-US" i="1" dirty="0" err="1"/>
              <a:t>x</a:t>
            </a:r>
            <a:r>
              <a:rPr lang="en-US" dirty="0"/>
              <a:t>. By property 5, black-height is </a:t>
            </a:r>
            <a:r>
              <a:rPr lang="en-US" dirty="0" smtClean="0"/>
              <a:t>well defined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Height of a red-black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Claim</a:t>
            </a:r>
            <a:endParaRPr lang="en-US" b="1" i="1" dirty="0" smtClean="0"/>
          </a:p>
          <a:p>
            <a:pPr>
              <a:buNone/>
            </a:pPr>
            <a:r>
              <a:rPr lang="en-US" dirty="0" smtClean="0"/>
              <a:t>  Any </a:t>
            </a:r>
            <a:r>
              <a:rPr lang="en-US" dirty="0"/>
              <a:t>node with height </a:t>
            </a:r>
            <a:r>
              <a:rPr lang="en-US" i="1" dirty="0" err="1"/>
              <a:t>h</a:t>
            </a:r>
            <a:r>
              <a:rPr lang="en-US" i="1" dirty="0"/>
              <a:t> </a:t>
            </a:r>
            <a:r>
              <a:rPr lang="en-US" dirty="0"/>
              <a:t>has black-height</a:t>
            </a:r>
            <a:r>
              <a:rPr lang="en-US" dirty="0" smtClean="0"/>
              <a:t> ≥ </a:t>
            </a:r>
            <a:r>
              <a:rPr lang="en-US" i="1" dirty="0" smtClean="0"/>
              <a:t>h</a:t>
            </a:r>
            <a:r>
              <a:rPr lang="en-US" dirty="0" smtClean="0"/>
              <a:t>/2</a:t>
            </a:r>
            <a:r>
              <a:rPr lang="en-US" dirty="0"/>
              <a:t>.</a:t>
            </a:r>
          </a:p>
          <a:p>
            <a:r>
              <a:rPr lang="en-US" b="1" i="1" dirty="0"/>
              <a:t>Proof </a:t>
            </a:r>
            <a:r>
              <a:rPr lang="en-US" dirty="0"/>
              <a:t>By property 4,</a:t>
            </a:r>
            <a:r>
              <a:rPr lang="en-US" dirty="0" smtClean="0"/>
              <a:t> ≤ </a:t>
            </a:r>
            <a:r>
              <a:rPr lang="en-US" i="1" dirty="0" smtClean="0"/>
              <a:t>h</a:t>
            </a:r>
            <a:r>
              <a:rPr lang="en-US" dirty="0" smtClean="0"/>
              <a:t>/2 </a:t>
            </a:r>
            <a:r>
              <a:rPr lang="en-US" dirty="0"/>
              <a:t>nodes on the path from the node to a leaf are red.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Hence ≥ </a:t>
            </a:r>
            <a:r>
              <a:rPr lang="en-US" i="1" dirty="0" smtClean="0"/>
              <a:t>h</a:t>
            </a:r>
            <a:r>
              <a:rPr lang="en-US" dirty="0" smtClean="0"/>
              <a:t>/2 </a:t>
            </a:r>
            <a:r>
              <a:rPr lang="en-US" dirty="0"/>
              <a:t>are black.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Height of a red-black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i="1" dirty="0" smtClean="0"/>
              <a:t>Claim</a:t>
            </a:r>
          </a:p>
          <a:p>
            <a:pPr>
              <a:buNone/>
            </a:pPr>
            <a:r>
              <a:rPr lang="en-US" dirty="0" smtClean="0"/>
              <a:t>    The </a:t>
            </a:r>
            <a:r>
              <a:rPr lang="en-US" dirty="0" err="1" smtClean="0"/>
              <a:t>subtree</a:t>
            </a:r>
            <a:r>
              <a:rPr lang="en-US" dirty="0" smtClean="0"/>
              <a:t> rooted at any node </a:t>
            </a:r>
            <a:r>
              <a:rPr lang="en-US" i="1" dirty="0" err="1" smtClean="0"/>
              <a:t>x</a:t>
            </a:r>
            <a:r>
              <a:rPr lang="en-US" i="1" dirty="0" smtClean="0"/>
              <a:t> </a:t>
            </a:r>
            <a:r>
              <a:rPr lang="en-US" dirty="0" smtClean="0"/>
              <a:t>contains ≥ 2</a:t>
            </a:r>
            <a:r>
              <a:rPr lang="en-US" baseline="30000" dirty="0" smtClean="0"/>
              <a:t>bh(</a:t>
            </a:r>
            <a:r>
              <a:rPr lang="en-US" i="1" baseline="30000" dirty="0" smtClean="0"/>
              <a:t>x</a:t>
            </a:r>
            <a:r>
              <a:rPr lang="en-US" baseline="30000" dirty="0" smtClean="0"/>
              <a:t>) </a:t>
            </a:r>
            <a:r>
              <a:rPr lang="en-US" dirty="0" smtClean="0"/>
              <a:t>- 1 internal nodes.</a:t>
            </a:r>
          </a:p>
          <a:p>
            <a:r>
              <a:rPr lang="en-US" b="1" i="1" dirty="0"/>
              <a:t>Proof </a:t>
            </a:r>
            <a:r>
              <a:rPr lang="en-US" dirty="0"/>
              <a:t>By induction on height of </a:t>
            </a:r>
            <a:r>
              <a:rPr lang="en-US" i="1" dirty="0" err="1"/>
              <a:t>x</a:t>
            </a:r>
            <a:r>
              <a:rPr lang="en-US" dirty="0"/>
              <a:t>.</a:t>
            </a:r>
          </a:p>
          <a:p>
            <a:r>
              <a:rPr lang="en-US" b="1" dirty="0"/>
              <a:t>Basis: </a:t>
            </a:r>
            <a:r>
              <a:rPr lang="en-US" dirty="0"/>
              <a:t>Height of </a:t>
            </a:r>
            <a:r>
              <a:rPr lang="en-US" i="1" dirty="0" err="1"/>
              <a:t>x</a:t>
            </a:r>
            <a:r>
              <a:rPr lang="en-US" i="1" dirty="0" smtClean="0"/>
              <a:t> </a:t>
            </a:r>
            <a:r>
              <a:rPr lang="en-US" dirty="0" smtClean="0"/>
              <a:t>= 0 ⇒ </a:t>
            </a:r>
            <a:r>
              <a:rPr lang="en-US" i="1" dirty="0" err="1" smtClean="0"/>
              <a:t>x</a:t>
            </a:r>
            <a:r>
              <a:rPr lang="en-US" i="1" dirty="0" smtClean="0"/>
              <a:t> </a:t>
            </a:r>
            <a:r>
              <a:rPr lang="en-US" dirty="0"/>
              <a:t>is a </a:t>
            </a:r>
            <a:r>
              <a:rPr lang="en-US" dirty="0" smtClean="0"/>
              <a:t>leaf ⇒ </a:t>
            </a:r>
            <a:r>
              <a:rPr lang="en-US" dirty="0" err="1" smtClean="0"/>
              <a:t>bh(</a:t>
            </a:r>
            <a:r>
              <a:rPr lang="en-US" i="1" dirty="0" err="1" smtClean="0"/>
              <a:t>x</a:t>
            </a:r>
            <a:r>
              <a:rPr lang="en-US" dirty="0" smtClean="0"/>
              <a:t>) = 0</a:t>
            </a:r>
            <a:r>
              <a:rPr lang="en-US" dirty="0"/>
              <a:t>. The </a:t>
            </a:r>
            <a:r>
              <a:rPr lang="en-US" dirty="0" err="1"/>
              <a:t>subtree</a:t>
            </a:r>
            <a:r>
              <a:rPr lang="en-US" dirty="0"/>
              <a:t> rooted at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has </a:t>
            </a:r>
            <a:r>
              <a:rPr lang="en-US" dirty="0" smtClean="0"/>
              <a:t>0 internal </a:t>
            </a:r>
            <a:r>
              <a:rPr lang="en-US" dirty="0"/>
              <a:t>nodes. 2</a:t>
            </a:r>
            <a:r>
              <a:rPr lang="en-US" baseline="30000" dirty="0"/>
              <a:t>0</a:t>
            </a:r>
            <a:r>
              <a:rPr lang="en-US" dirty="0" smtClean="0"/>
              <a:t> - </a:t>
            </a:r>
            <a:r>
              <a:rPr lang="en-US" dirty="0"/>
              <a:t>1</a:t>
            </a:r>
            <a:r>
              <a:rPr lang="en-US" dirty="0" smtClean="0"/>
              <a:t> = </a:t>
            </a:r>
            <a:r>
              <a:rPr lang="en-US" dirty="0"/>
              <a:t>0.</a:t>
            </a:r>
          </a:p>
          <a:p>
            <a:r>
              <a:rPr lang="en-US" b="1" dirty="0"/>
              <a:t>Inductive step: </a:t>
            </a:r>
            <a:r>
              <a:rPr lang="en-US" dirty="0"/>
              <a:t>Let the height of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be </a:t>
            </a:r>
            <a:r>
              <a:rPr lang="en-US" i="1" dirty="0" err="1"/>
              <a:t>h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dirty="0" err="1" smtClean="0"/>
              <a:t>bh</a:t>
            </a:r>
            <a:r>
              <a:rPr lang="en-US" dirty="0" err="1"/>
              <a:t>(</a:t>
            </a:r>
            <a:r>
              <a:rPr lang="en-US" i="1" dirty="0" err="1" smtClean="0"/>
              <a:t>x</a:t>
            </a:r>
            <a:r>
              <a:rPr lang="en-US" dirty="0" smtClean="0"/>
              <a:t>) = </a:t>
            </a:r>
            <a:r>
              <a:rPr lang="en-US" i="1" dirty="0" err="1" smtClean="0"/>
              <a:t>b</a:t>
            </a:r>
            <a:r>
              <a:rPr lang="en-US" dirty="0"/>
              <a:t>. Any child of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 smtClean="0"/>
              <a:t>has height </a:t>
            </a:r>
            <a:r>
              <a:rPr lang="en-US" i="1" dirty="0" err="1"/>
              <a:t>h</a:t>
            </a:r>
            <a:r>
              <a:rPr lang="en-US" i="1" dirty="0" smtClean="0"/>
              <a:t> </a:t>
            </a:r>
            <a:r>
              <a:rPr lang="en-US" dirty="0" smtClean="0"/>
              <a:t>- 1 </a:t>
            </a:r>
            <a:r>
              <a:rPr lang="en-US" dirty="0"/>
              <a:t>and black-height either </a:t>
            </a:r>
            <a:r>
              <a:rPr lang="en-US" i="1" dirty="0" err="1"/>
              <a:t>b</a:t>
            </a:r>
            <a:r>
              <a:rPr lang="en-US" i="1" dirty="0"/>
              <a:t> </a:t>
            </a:r>
            <a:r>
              <a:rPr lang="en-US" dirty="0"/>
              <a:t>(if the child is red) or </a:t>
            </a:r>
            <a:r>
              <a:rPr lang="en-US" i="1" dirty="0" err="1"/>
              <a:t>b</a:t>
            </a:r>
            <a:r>
              <a:rPr lang="en-US" i="1" dirty="0" smtClean="0"/>
              <a:t> </a:t>
            </a:r>
            <a:r>
              <a:rPr lang="en-US" dirty="0" smtClean="0"/>
              <a:t>-1 </a:t>
            </a:r>
            <a:r>
              <a:rPr lang="en-US" dirty="0"/>
              <a:t>(if the child </a:t>
            </a:r>
            <a:r>
              <a:rPr lang="en-US" dirty="0" smtClean="0"/>
              <a:t>is black</a:t>
            </a:r>
            <a:r>
              <a:rPr lang="en-US" dirty="0"/>
              <a:t>). By the inductive hypothesis, each child has</a:t>
            </a:r>
            <a:r>
              <a:rPr lang="en-US" dirty="0" smtClean="0"/>
              <a:t> ≥ 2</a:t>
            </a:r>
            <a:r>
              <a:rPr lang="en-US" baseline="30000" dirty="0" smtClean="0"/>
              <a:t>bh(</a:t>
            </a:r>
            <a:r>
              <a:rPr lang="en-US" i="1" baseline="30000" dirty="0" smtClean="0"/>
              <a:t>x</a:t>
            </a:r>
            <a:r>
              <a:rPr lang="en-US" baseline="30000" dirty="0" smtClean="0"/>
              <a:t>) - 1 </a:t>
            </a:r>
            <a:r>
              <a:rPr lang="en-US" dirty="0" smtClean="0"/>
              <a:t> - 1 </a:t>
            </a:r>
            <a:r>
              <a:rPr lang="en-US" dirty="0"/>
              <a:t>internal </a:t>
            </a:r>
            <a:r>
              <a:rPr lang="en-US" dirty="0" smtClean="0"/>
              <a:t>nodes. Thus</a:t>
            </a:r>
            <a:r>
              <a:rPr lang="en-US" dirty="0"/>
              <a:t>, the </a:t>
            </a:r>
            <a:r>
              <a:rPr lang="en-US" dirty="0" err="1"/>
              <a:t>subtree</a:t>
            </a:r>
            <a:r>
              <a:rPr lang="en-US" dirty="0"/>
              <a:t> rooted at </a:t>
            </a:r>
            <a:r>
              <a:rPr lang="en-US" i="1" dirty="0"/>
              <a:t>x </a:t>
            </a:r>
            <a:r>
              <a:rPr lang="en-US" dirty="0"/>
              <a:t>contains</a:t>
            </a:r>
            <a:r>
              <a:rPr lang="en-US" dirty="0" smtClean="0"/>
              <a:t> ≥ 2 ∙ (2</a:t>
            </a:r>
            <a:r>
              <a:rPr lang="en-US" baseline="30000" dirty="0" smtClean="0"/>
              <a:t>bh(</a:t>
            </a:r>
            <a:r>
              <a:rPr lang="en-US" i="1" baseline="30000" dirty="0" smtClean="0"/>
              <a:t>x</a:t>
            </a:r>
            <a:r>
              <a:rPr lang="en-US" baseline="30000" dirty="0" smtClean="0"/>
              <a:t>) - 1 </a:t>
            </a:r>
            <a:r>
              <a:rPr lang="en-US" dirty="0" smtClean="0"/>
              <a:t> - 1) + 1 internal nodes. (The +1 is for </a:t>
            </a:r>
            <a:r>
              <a:rPr lang="en-US" i="1" dirty="0" err="1" smtClean="0"/>
              <a:t>x</a:t>
            </a:r>
            <a:r>
              <a:rPr lang="en-US" i="1" dirty="0" smtClean="0"/>
              <a:t> </a:t>
            </a:r>
            <a:r>
              <a:rPr lang="en-US" dirty="0" smtClean="0"/>
              <a:t>itself.)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Height of a red-black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Lemma</a:t>
            </a:r>
          </a:p>
          <a:p>
            <a:r>
              <a:rPr lang="en-US" dirty="0"/>
              <a:t>A red-black tree with </a:t>
            </a:r>
            <a:r>
              <a:rPr lang="en-US" i="1" dirty="0" err="1"/>
              <a:t>n</a:t>
            </a:r>
            <a:r>
              <a:rPr lang="en-US" i="1" dirty="0"/>
              <a:t> </a:t>
            </a:r>
            <a:r>
              <a:rPr lang="en-US" dirty="0"/>
              <a:t>internal nodes has height</a:t>
            </a:r>
            <a:r>
              <a:rPr lang="en-US" dirty="0" smtClean="0"/>
              <a:t> ≤ 2 </a:t>
            </a:r>
            <a:r>
              <a:rPr lang="en-US" dirty="0" err="1" smtClean="0"/>
              <a:t>lg(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+ 1).</a:t>
            </a:r>
            <a:endParaRPr lang="en-US" dirty="0"/>
          </a:p>
          <a:p>
            <a:r>
              <a:rPr lang="en-US" b="1" i="1" dirty="0"/>
              <a:t>Proof </a:t>
            </a:r>
            <a:r>
              <a:rPr lang="en-US" dirty="0"/>
              <a:t>Let </a:t>
            </a:r>
            <a:r>
              <a:rPr lang="en-US" i="1" dirty="0" err="1"/>
              <a:t>h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 err="1"/>
              <a:t>b</a:t>
            </a:r>
            <a:r>
              <a:rPr lang="en-US" i="1" dirty="0"/>
              <a:t> </a:t>
            </a:r>
            <a:r>
              <a:rPr lang="en-US" dirty="0"/>
              <a:t>be the height and black-height of the root, respectively. By </a:t>
            </a:r>
            <a:r>
              <a:rPr lang="en-US" dirty="0" smtClean="0"/>
              <a:t>the above </a:t>
            </a:r>
            <a:r>
              <a:rPr lang="en-US" dirty="0"/>
              <a:t>two claims</a:t>
            </a:r>
            <a:r>
              <a:rPr lang="en-US" dirty="0" smtClean="0"/>
              <a:t>,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≥ 2</a:t>
            </a:r>
            <a:r>
              <a:rPr lang="en-US" baseline="30000" dirty="0" smtClean="0"/>
              <a:t>b </a:t>
            </a:r>
            <a:r>
              <a:rPr lang="en-US" dirty="0" smtClean="0"/>
              <a:t>- </a:t>
            </a:r>
            <a:r>
              <a:rPr lang="en-US" dirty="0"/>
              <a:t>1</a:t>
            </a:r>
            <a:r>
              <a:rPr lang="en-US" dirty="0" smtClean="0"/>
              <a:t> ≥ 2</a:t>
            </a:r>
            <a:r>
              <a:rPr lang="en-US" i="1" baseline="30000" dirty="0" smtClean="0"/>
              <a:t>h</a:t>
            </a:r>
            <a:r>
              <a:rPr lang="en-US" baseline="30000" dirty="0" smtClean="0"/>
              <a:t>/2 </a:t>
            </a:r>
            <a:r>
              <a:rPr lang="en-US" dirty="0" smtClean="0"/>
              <a:t>– 1.</a:t>
            </a:r>
          </a:p>
          <a:p>
            <a:r>
              <a:rPr lang="en-US" dirty="0"/>
              <a:t>Adding 1 to both sides and </a:t>
            </a:r>
            <a:r>
              <a:rPr lang="en-US" dirty="0" smtClean="0"/>
              <a:t>then </a:t>
            </a:r>
            <a:r>
              <a:rPr lang="en-US" dirty="0"/>
              <a:t>taking logs gives </a:t>
            </a:r>
            <a:r>
              <a:rPr lang="en-US" dirty="0" err="1" smtClean="0"/>
              <a:t>lg(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+ 1) ≥ </a:t>
            </a:r>
            <a:r>
              <a:rPr lang="en-US" i="1" dirty="0" smtClean="0"/>
              <a:t>h</a:t>
            </a:r>
            <a:r>
              <a:rPr lang="en-US" dirty="0" smtClean="0"/>
              <a:t>/2</a:t>
            </a:r>
            <a:r>
              <a:rPr lang="en-US" dirty="0"/>
              <a:t>, which </a:t>
            </a:r>
            <a:r>
              <a:rPr lang="en-US" dirty="0" smtClean="0"/>
              <a:t>implies that             </a:t>
            </a:r>
            <a:r>
              <a:rPr lang="en-US" i="1" dirty="0" err="1" smtClean="0"/>
              <a:t>h</a:t>
            </a:r>
            <a:r>
              <a:rPr lang="en-US" i="1" dirty="0" smtClean="0"/>
              <a:t> </a:t>
            </a:r>
            <a:r>
              <a:rPr lang="en-US" dirty="0" smtClean="0"/>
              <a:t>≤  2 </a:t>
            </a:r>
            <a:r>
              <a:rPr lang="en-US" dirty="0" err="1" smtClean="0"/>
              <a:t>lg(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+1).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2498</TotalTime>
  <Words>1767</Words>
  <Application>Microsoft Office PowerPoint</Application>
  <PresentationFormat>On-screen Show (4:3)</PresentationFormat>
  <Paragraphs>145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Concourse</vt:lpstr>
      <vt:lpstr>Red-Black Trees</vt:lpstr>
      <vt:lpstr>Red-black trees</vt:lpstr>
      <vt:lpstr>Red-black trees</vt:lpstr>
      <vt:lpstr>Red-black properties</vt:lpstr>
      <vt:lpstr>Example</vt:lpstr>
      <vt:lpstr>Height of a red-black tree</vt:lpstr>
      <vt:lpstr>Height of a red-black tree</vt:lpstr>
      <vt:lpstr>Height of a red-black tree</vt:lpstr>
      <vt:lpstr>Height of a red-black tree</vt:lpstr>
      <vt:lpstr>Operations on red-black trees</vt:lpstr>
      <vt:lpstr>Rotations</vt:lpstr>
      <vt:lpstr>Rotations</vt:lpstr>
      <vt:lpstr>Rotations</vt:lpstr>
      <vt:lpstr>Example</vt:lpstr>
      <vt:lpstr>Insertion</vt:lpstr>
      <vt:lpstr>Insertion</vt:lpstr>
      <vt:lpstr>Insertion</vt:lpstr>
      <vt:lpstr>Insertion</vt:lpstr>
      <vt:lpstr>Insertion</vt:lpstr>
      <vt:lpstr>Loop invariant</vt:lpstr>
      <vt:lpstr>Loop invariant</vt:lpstr>
      <vt:lpstr>Loop invariant</vt:lpstr>
      <vt:lpstr>Analysis</vt:lpstr>
      <vt:lpstr>Deletion</vt:lpstr>
      <vt:lpstr>Deletion</vt:lpstr>
      <vt:lpstr>Deletion</vt:lpstr>
      <vt:lpstr>Differences between RB-DELETE and TREE-DELETE</vt:lpstr>
      <vt:lpstr>Differences between RB-DELETE and TREE-DELETE</vt:lpstr>
      <vt:lpstr>Remove the violations by calling RB-DELETE-FIXUP:</vt:lpstr>
      <vt:lpstr>Idea</vt:lpstr>
      <vt:lpstr>Case 1</vt:lpstr>
      <vt:lpstr>Case 2</vt:lpstr>
      <vt:lpstr>Case 3</vt:lpstr>
      <vt:lpstr>Case 4</vt:lpstr>
      <vt:lpstr>Analysis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CS46101</dc:title>
  <dc:creator>Angela Guercio</dc:creator>
  <cp:lastModifiedBy>Stark Campus</cp:lastModifiedBy>
  <cp:revision>118</cp:revision>
  <dcterms:created xsi:type="dcterms:W3CDTF">2009-12-05T20:09:23Z</dcterms:created>
  <dcterms:modified xsi:type="dcterms:W3CDTF">2010-04-07T03:30:11Z</dcterms:modified>
</cp:coreProperties>
</file>