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2"/>
  </p:notesMasterIdLst>
  <p:sldIdLst>
    <p:sldId id="315" r:id="rId2"/>
    <p:sldId id="466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5" r:id="rId22"/>
    <p:sldId id="486" r:id="rId23"/>
    <p:sldId id="487" r:id="rId24"/>
    <p:sldId id="488" r:id="rId25"/>
    <p:sldId id="489" r:id="rId26"/>
    <p:sldId id="490" r:id="rId27"/>
    <p:sldId id="500" r:id="rId28"/>
    <p:sldId id="493" r:id="rId29"/>
    <p:sldId id="494" r:id="rId30"/>
    <p:sldId id="49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-165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Elementary Graph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094" y="987332"/>
            <a:ext cx="6624741" cy="555690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99" y="1481328"/>
            <a:ext cx="7124029" cy="20238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0" y="3505200"/>
            <a:ext cx="7899400" cy="2273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184088"/>
            <a:ext cx="8761871" cy="417680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399" y="976773"/>
            <a:ext cx="4645260" cy="58632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0" y="2051050"/>
            <a:ext cx="7454900" cy="2755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93100" cy="241598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(Parenthesis theorem)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49194"/>
            <a:ext cx="8153400" cy="44323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</a:t>
            </a:r>
            <a:r>
              <a:rPr lang="en-US" dirty="0" smtClean="0"/>
              <a:t>(</a:t>
            </a:r>
            <a:r>
              <a:rPr lang="en-US" dirty="0"/>
              <a:t>White-</a:t>
            </a:r>
            <a:r>
              <a:rPr lang="en-US" dirty="0" smtClean="0"/>
              <a:t>path theorem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3189"/>
            <a:ext cx="8204200" cy="8001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283" y="1399708"/>
            <a:ext cx="9196283" cy="2096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3797300"/>
            <a:ext cx="8039100" cy="736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533900"/>
            <a:ext cx="8166100" cy="2032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077200" cy="35846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graph </a:t>
            </a:r>
            <a:r>
              <a:rPr lang="en-US" i="1" dirty="0"/>
              <a:t>G</a:t>
            </a:r>
            <a:r>
              <a:rPr lang="en-US" i="1" dirty="0" smtClean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). </a:t>
            </a:r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, represent vertex set by </a:t>
            </a:r>
            <a:r>
              <a:rPr lang="en-US" i="1" dirty="0" smtClean="0"/>
              <a:t>G.V </a:t>
            </a:r>
            <a:r>
              <a:rPr lang="en-US" dirty="0"/>
              <a:t>and edge </a:t>
            </a:r>
            <a:r>
              <a:rPr lang="en-US" dirty="0" smtClean="0"/>
              <a:t>set by </a:t>
            </a:r>
            <a:r>
              <a:rPr lang="en-US" i="1" dirty="0" smtClean="0"/>
              <a:t>G.E</a:t>
            </a:r>
            <a:r>
              <a:rPr lang="en-US" i="1" dirty="0"/>
              <a:t>.</a:t>
            </a:r>
            <a:endParaRPr lang="en-US" i="1" dirty="0" smtClean="0"/>
          </a:p>
          <a:p>
            <a:pPr lvl="1"/>
            <a:r>
              <a:rPr lang="en-US" i="1" dirty="0" smtClean="0"/>
              <a:t>G </a:t>
            </a:r>
            <a:r>
              <a:rPr lang="en-US" dirty="0"/>
              <a:t>may be either directed or undirected.</a:t>
            </a:r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/>
              <a:t>common ways to represent graphs for algorithms:</a:t>
            </a:r>
          </a:p>
          <a:p>
            <a:pPr lvl="2"/>
            <a:r>
              <a:rPr lang="en-US" dirty="0"/>
              <a:t>1. Adjacency lists.</a:t>
            </a:r>
          </a:p>
          <a:p>
            <a:pPr lvl="2"/>
            <a:r>
              <a:rPr lang="en-US" dirty="0"/>
              <a:t>2. Adjacency matrix.</a:t>
            </a:r>
          </a:p>
          <a:p>
            <a:pPr lvl="1"/>
            <a:r>
              <a:rPr lang="en-US" dirty="0"/>
              <a:t>When expressing the running time of an algorithm, </a:t>
            </a:r>
            <a:r>
              <a:rPr lang="en-US" dirty="0" smtClean="0"/>
              <a:t>it’s often in terms of both |</a:t>
            </a:r>
            <a:r>
              <a:rPr lang="en-US" i="1" dirty="0" smtClean="0"/>
              <a:t>V</a:t>
            </a:r>
            <a:r>
              <a:rPr lang="en-US" dirty="0" smtClean="0"/>
              <a:t>| and |</a:t>
            </a:r>
            <a:r>
              <a:rPr lang="en-US" i="1" dirty="0" smtClean="0"/>
              <a:t>E</a:t>
            </a:r>
            <a:r>
              <a:rPr lang="en-US" dirty="0" smtClean="0"/>
              <a:t>|. </a:t>
            </a:r>
            <a:r>
              <a:rPr lang="en-US" dirty="0"/>
              <a:t>In asymptotic </a:t>
            </a:r>
            <a:r>
              <a:rPr lang="en-US" dirty="0" smtClean="0"/>
              <a:t>notation - and </a:t>
            </a:r>
            <a:r>
              <a:rPr lang="en-US" i="1" dirty="0" smtClean="0"/>
              <a:t>only </a:t>
            </a:r>
            <a:r>
              <a:rPr lang="en-US" dirty="0" smtClean="0"/>
              <a:t>in asymptotic notation – we’ll often drop the cardinality.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V </a:t>
            </a:r>
            <a:r>
              <a:rPr lang="en-US" dirty="0" smtClean="0"/>
              <a:t>+ </a:t>
            </a:r>
            <a:r>
              <a:rPr lang="en-US" i="1" dirty="0" smtClean="0"/>
              <a:t>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Dag of dependencies for putting on goalie equipment: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791" y="2197291"/>
            <a:ext cx="53975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52" y="274638"/>
            <a:ext cx="7080643" cy="3685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50" y="4246197"/>
            <a:ext cx="8089900" cy="21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44791"/>
            <a:ext cx="81153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016" y="1127853"/>
            <a:ext cx="2822567" cy="487943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9549"/>
            <a:ext cx="57785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31149"/>
            <a:ext cx="8026400" cy="36703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15" y="1220419"/>
            <a:ext cx="7339194" cy="1519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15" y="2739679"/>
            <a:ext cx="7133902" cy="392110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7696200" cy="146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60700"/>
            <a:ext cx="4457700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STRONGLY CONNECTED COMPONENTS(G)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Call DFS(G) to compute the finishing times </a:t>
            </a:r>
            <a:r>
              <a:rPr lang="en-US" i="1" dirty="0" err="1" smtClean="0"/>
              <a:t>u.f</a:t>
            </a:r>
            <a:r>
              <a:rPr lang="en-US" dirty="0" smtClean="0"/>
              <a:t> for each vertex </a:t>
            </a:r>
            <a:r>
              <a:rPr lang="en-US" i="1" dirty="0" smtClean="0"/>
              <a:t>u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Compute G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Call </a:t>
            </a:r>
            <a:r>
              <a:rPr lang="en-US" dirty="0" smtClean="0"/>
              <a:t>DFS(G</a:t>
            </a:r>
            <a:r>
              <a:rPr lang="en-US" baseline="30000" dirty="0" smtClean="0"/>
              <a:t>T</a:t>
            </a:r>
            <a:r>
              <a:rPr lang="en-US" dirty="0" smtClean="0"/>
              <a:t>) but in the main loop of DFS, consider the vertices in order of decreasing </a:t>
            </a:r>
            <a:r>
              <a:rPr lang="en-US" i="1" dirty="0" err="1" smtClean="0"/>
              <a:t>u.f</a:t>
            </a:r>
            <a:r>
              <a:rPr lang="en-US" dirty="0" smtClean="0"/>
              <a:t>  (as computed in point 1)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Output the vertices of each tree in the depth-first forest of step 3 as a separate strongly connected component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Strongly Connected Components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68" y="1593850"/>
            <a:ext cx="5715000" cy="36703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987550"/>
            <a:ext cx="8001000" cy="2882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i="1" dirty="0" err="1"/>
              <a:t>Adj</a:t>
            </a:r>
            <a:r>
              <a:rPr lang="en-US" i="1" dirty="0"/>
              <a:t> </a:t>
            </a:r>
            <a:r>
              <a:rPr lang="en-US" dirty="0"/>
              <a:t>of</a:t>
            </a:r>
            <a:r>
              <a:rPr lang="en-US" dirty="0" smtClean="0"/>
              <a:t> 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en-US" i="1" dirty="0" smtClean="0"/>
              <a:t> </a:t>
            </a:r>
            <a:r>
              <a:rPr lang="en-US" dirty="0"/>
              <a:t>lists, one per vertex</a:t>
            </a:r>
            <a:r>
              <a:rPr lang="en-US" i="1" dirty="0"/>
              <a:t>.</a:t>
            </a:r>
          </a:p>
          <a:p>
            <a:r>
              <a:rPr lang="en-US" dirty="0"/>
              <a:t>Vertex </a:t>
            </a:r>
            <a:r>
              <a:rPr lang="en-US" i="1" dirty="0" err="1"/>
              <a:t>u</a:t>
            </a:r>
            <a:r>
              <a:rPr lang="en-US" dirty="0" err="1"/>
              <a:t>’s</a:t>
            </a:r>
            <a:r>
              <a:rPr lang="en-US" dirty="0"/>
              <a:t> list has all vertices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 </a:t>
            </a:r>
            <a:r>
              <a:rPr lang="en-US" dirty="0"/>
              <a:t>such that</a:t>
            </a:r>
            <a:r>
              <a:rPr lang="en-US" dirty="0" smtClean="0"/>
              <a:t> (</a:t>
            </a:r>
            <a:r>
              <a:rPr lang="en-US" i="1" dirty="0" err="1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dirty="0"/>
              <a:t>)</a:t>
            </a:r>
            <a:r>
              <a:rPr lang="en-US" dirty="0" smtClean="0"/>
              <a:t> ∈ </a:t>
            </a:r>
            <a:r>
              <a:rPr lang="en-US" i="1" dirty="0"/>
              <a:t>E</a:t>
            </a:r>
            <a:r>
              <a:rPr lang="en-US" dirty="0"/>
              <a:t>. (Works for both directed </a:t>
            </a:r>
            <a:r>
              <a:rPr lang="en-US" dirty="0" smtClean="0"/>
              <a:t>and undirected </a:t>
            </a:r>
            <a:r>
              <a:rPr lang="en-US" dirty="0"/>
              <a:t>graphs.)</a:t>
            </a:r>
          </a:p>
          <a:p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, denote the array as attribute </a:t>
            </a:r>
            <a:r>
              <a:rPr lang="en-US" i="1" dirty="0" err="1" smtClean="0"/>
              <a:t>G.Adj</a:t>
            </a:r>
            <a:r>
              <a:rPr lang="en-US" i="1" dirty="0"/>
              <a:t>, </a:t>
            </a:r>
            <a:r>
              <a:rPr lang="en-US" dirty="0"/>
              <a:t>so will see notation such </a:t>
            </a:r>
            <a:r>
              <a:rPr lang="en-US" dirty="0" smtClean="0"/>
              <a:t>as </a:t>
            </a:r>
            <a:r>
              <a:rPr lang="en-US" i="1" dirty="0" err="1" smtClean="0"/>
              <a:t>G.Adj</a:t>
            </a:r>
            <a:r>
              <a:rPr lang="en-US" dirty="0" err="1" smtClean="0"/>
              <a:t>[</a:t>
            </a:r>
            <a:r>
              <a:rPr lang="en-US" i="1" dirty="0" err="1" smtClean="0"/>
              <a:t>u</a:t>
            </a:r>
            <a:r>
              <a:rPr lang="en-US" dirty="0" smtClean="0"/>
              <a:t>]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738" y="4234623"/>
            <a:ext cx="5462388" cy="238133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Chapter 23</a:t>
            </a:r>
          </a:p>
          <a:p>
            <a:pPr lvl="1"/>
            <a:r>
              <a:rPr lang="en-US" dirty="0" smtClean="0"/>
              <a:t>Minimum Spanning Tree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Topics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883" y="1151975"/>
            <a:ext cx="6222659" cy="53517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625" y="1151974"/>
            <a:ext cx="5898403" cy="54293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graph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algorithms usually need to maintain attributes for vertices and/or edges. </a:t>
            </a:r>
            <a:r>
              <a:rPr lang="en-US" dirty="0" smtClean="0"/>
              <a:t>Use the </a:t>
            </a:r>
            <a:r>
              <a:rPr lang="en-US" dirty="0"/>
              <a:t>usual dot-notation: denote attribute </a:t>
            </a:r>
            <a:r>
              <a:rPr lang="en-US" i="1" dirty="0" err="1"/>
              <a:t>d</a:t>
            </a:r>
            <a:r>
              <a:rPr lang="en-US" dirty="0"/>
              <a:t> of vertex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 </a:t>
            </a:r>
            <a:r>
              <a:rPr lang="en-US" dirty="0"/>
              <a:t>by</a:t>
            </a:r>
            <a:r>
              <a:rPr lang="en-US" dirty="0" smtClean="0"/>
              <a:t> </a:t>
            </a:r>
            <a:r>
              <a:rPr lang="en-US" i="1" dirty="0" err="1" smtClean="0"/>
              <a:t>v.d</a:t>
            </a:r>
            <a:r>
              <a:rPr lang="en-US" i="1" dirty="0"/>
              <a:t>.</a:t>
            </a:r>
          </a:p>
          <a:p>
            <a:r>
              <a:rPr lang="en-US" dirty="0"/>
              <a:t>Use the dot-notation for edges, too: denote attribute </a:t>
            </a:r>
            <a:r>
              <a:rPr lang="en-US" i="1" dirty="0" err="1"/>
              <a:t>f</a:t>
            </a:r>
            <a:r>
              <a:rPr lang="en-US" i="1" dirty="0"/>
              <a:t> </a:t>
            </a:r>
            <a:r>
              <a:rPr lang="en-US" dirty="0"/>
              <a:t>of edge</a:t>
            </a:r>
            <a:r>
              <a:rPr lang="en-US" dirty="0" smtClean="0"/>
              <a:t> (</a:t>
            </a:r>
            <a:r>
              <a:rPr lang="en-US" i="1" dirty="0" err="1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dirty="0" smtClean="0"/>
              <a:t>) </a:t>
            </a:r>
            <a:r>
              <a:rPr lang="en-US" dirty="0"/>
              <a:t>by</a:t>
            </a:r>
            <a:r>
              <a:rPr lang="en-US" dirty="0" smtClean="0"/>
              <a:t> (</a:t>
            </a:r>
            <a:r>
              <a:rPr lang="en-US" i="1" dirty="0" err="1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dirty="0" err="1" smtClean="0"/>
              <a:t>).</a:t>
            </a:r>
            <a:r>
              <a:rPr lang="en-US" i="1" dirty="0" err="1" smtClean="0"/>
              <a:t>f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graph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 one best way to implement. Depends on the programming language, the algorithm</a:t>
            </a:r>
            <a:r>
              <a:rPr lang="en-US" dirty="0" smtClean="0"/>
              <a:t>, and </a:t>
            </a:r>
            <a:r>
              <a:rPr lang="en-US" dirty="0"/>
              <a:t>how the rest of the program interacts with the graph.</a:t>
            </a:r>
          </a:p>
          <a:p>
            <a:r>
              <a:rPr lang="en-US" dirty="0"/>
              <a:t>If representing the graph with adjacency lists, can represent vertex attributes </a:t>
            </a:r>
            <a:r>
              <a:rPr lang="en-US" dirty="0" smtClean="0"/>
              <a:t>in additional </a:t>
            </a:r>
            <a:r>
              <a:rPr lang="en-US" dirty="0"/>
              <a:t>arrays that parallel the </a:t>
            </a:r>
            <a:r>
              <a:rPr lang="en-US" i="1" dirty="0" err="1"/>
              <a:t>Adj</a:t>
            </a:r>
            <a:r>
              <a:rPr lang="en-US" i="1" dirty="0"/>
              <a:t> </a:t>
            </a:r>
            <a:r>
              <a:rPr lang="en-US" dirty="0"/>
              <a:t>array, e.g., </a:t>
            </a:r>
            <a:r>
              <a:rPr lang="en-US" i="1" dirty="0" smtClean="0"/>
              <a:t>d</a:t>
            </a:r>
            <a:r>
              <a:rPr lang="en-US" dirty="0" smtClean="0"/>
              <a:t>[1 . . |</a:t>
            </a:r>
            <a:r>
              <a:rPr lang="en-US" i="1" dirty="0" smtClean="0"/>
              <a:t>V</a:t>
            </a:r>
            <a:r>
              <a:rPr lang="en-US" dirty="0" smtClean="0"/>
              <a:t>|], </a:t>
            </a:r>
            <a:r>
              <a:rPr lang="en-US" dirty="0"/>
              <a:t>so that if </a:t>
            </a:r>
            <a:r>
              <a:rPr lang="en-US" dirty="0" smtClean="0"/>
              <a:t>vertices adjacent </a:t>
            </a:r>
            <a:r>
              <a:rPr lang="en-US" dirty="0"/>
              <a:t>to </a:t>
            </a:r>
            <a:r>
              <a:rPr lang="en-US" i="1" dirty="0" err="1"/>
              <a:t>u</a:t>
            </a:r>
            <a:r>
              <a:rPr lang="en-US" i="1" dirty="0"/>
              <a:t> </a:t>
            </a:r>
            <a:r>
              <a:rPr lang="en-US" dirty="0"/>
              <a:t>are in </a:t>
            </a:r>
            <a:r>
              <a:rPr lang="en-US" i="1" dirty="0" err="1" smtClean="0"/>
              <a:t>Adj</a:t>
            </a:r>
            <a:r>
              <a:rPr lang="en-US" dirty="0" err="1" smtClean="0"/>
              <a:t>[</a:t>
            </a:r>
            <a:r>
              <a:rPr lang="en-US" i="1" dirty="0" err="1" smtClean="0"/>
              <a:t>u</a:t>
            </a:r>
            <a:r>
              <a:rPr lang="en-US" dirty="0" smtClean="0"/>
              <a:t>]</a:t>
            </a:r>
            <a:r>
              <a:rPr lang="en-US" i="1" dirty="0" smtClean="0"/>
              <a:t>, </a:t>
            </a:r>
            <a:r>
              <a:rPr lang="en-US" dirty="0"/>
              <a:t>store </a:t>
            </a:r>
            <a:r>
              <a:rPr lang="en-US" i="1" dirty="0" err="1" smtClean="0"/>
              <a:t>u.d</a:t>
            </a:r>
            <a:r>
              <a:rPr lang="en-US" i="1" dirty="0" smtClean="0"/>
              <a:t> </a:t>
            </a:r>
            <a:r>
              <a:rPr lang="en-US" dirty="0"/>
              <a:t>in array entry</a:t>
            </a:r>
            <a:r>
              <a:rPr lang="en-US" i="1" dirty="0"/>
              <a:t> </a:t>
            </a:r>
            <a:r>
              <a:rPr lang="en-US" i="1" dirty="0" err="1" smtClean="0"/>
              <a:t>d</a:t>
            </a:r>
            <a:r>
              <a:rPr lang="en-US" dirty="0" err="1" smtClean="0"/>
              <a:t>[</a:t>
            </a:r>
            <a:r>
              <a:rPr lang="en-US" i="1" dirty="0" err="1" smtClean="0"/>
              <a:t>u</a:t>
            </a:r>
            <a:r>
              <a:rPr lang="en-US" dirty="0" smtClean="0"/>
              <a:t>]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dirty="0"/>
              <a:t>But can represent attributes in other ways. Example: represent vertex attributes </a:t>
            </a:r>
            <a:r>
              <a:rPr lang="en-US" dirty="0" smtClean="0"/>
              <a:t>as instance </a:t>
            </a:r>
            <a:r>
              <a:rPr lang="en-US" dirty="0"/>
              <a:t>variables within a subclass of a </a:t>
            </a:r>
            <a:r>
              <a:rPr lang="en-US" dirty="0">
                <a:latin typeface="Courier"/>
              </a:rPr>
              <a:t>Vertex </a:t>
            </a:r>
            <a:r>
              <a:rPr lang="en-US" dirty="0"/>
              <a:t>class.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1788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12" y="3962400"/>
            <a:ext cx="30099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855" y="292567"/>
            <a:ext cx="7225145" cy="615425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4985</TotalTime>
  <Words>455</Words>
  <Application>Microsoft Office PowerPoint</Application>
  <PresentationFormat>On-screen Show (4:3)</PresentationFormat>
  <Paragraphs>58</Paragraphs>
  <Slides>30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Elementary Graph Algorithms</vt:lpstr>
      <vt:lpstr>Graph representation</vt:lpstr>
      <vt:lpstr>Adjacency lists</vt:lpstr>
      <vt:lpstr>Adjacency lists</vt:lpstr>
      <vt:lpstr>Adjacency Matrix</vt:lpstr>
      <vt:lpstr>Representing graph attributes</vt:lpstr>
      <vt:lpstr>Implementing graph attributes</vt:lpstr>
      <vt:lpstr>Breadth-first search</vt:lpstr>
      <vt:lpstr>Idea</vt:lpstr>
      <vt:lpstr>Example</vt:lpstr>
      <vt:lpstr>Depth-first search</vt:lpstr>
      <vt:lpstr>Depth-first search</vt:lpstr>
      <vt:lpstr>Depth-first search</vt:lpstr>
      <vt:lpstr>Example</vt:lpstr>
      <vt:lpstr>Depth-first search</vt:lpstr>
      <vt:lpstr>Theorem (Parenthesis theorem)</vt:lpstr>
      <vt:lpstr>Theorem (White-path theorem)</vt:lpstr>
      <vt:lpstr>Classification of edges</vt:lpstr>
      <vt:lpstr>Topological sort</vt:lpstr>
      <vt:lpstr>Example</vt:lpstr>
      <vt:lpstr>Slide 21</vt:lpstr>
      <vt:lpstr>Topological Sort</vt:lpstr>
      <vt:lpstr>Example</vt:lpstr>
      <vt:lpstr>Correctness</vt:lpstr>
      <vt:lpstr>Strongly connected components</vt:lpstr>
      <vt:lpstr>Component graph</vt:lpstr>
      <vt:lpstr>Strongly Connected Components</vt:lpstr>
      <vt:lpstr>Example</vt:lpstr>
      <vt:lpstr>Idea</vt:lpstr>
      <vt:lpstr>Next Topics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172</cp:revision>
  <dcterms:created xsi:type="dcterms:W3CDTF">2009-12-05T20:09:23Z</dcterms:created>
  <dcterms:modified xsi:type="dcterms:W3CDTF">2010-04-28T22:48:50Z</dcterms:modified>
</cp:coreProperties>
</file>