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9"/>
  </p:notesMasterIdLst>
  <p:sldIdLst>
    <p:sldId id="315" r:id="rId2"/>
    <p:sldId id="502" r:id="rId3"/>
    <p:sldId id="503" r:id="rId4"/>
    <p:sldId id="504" r:id="rId5"/>
    <p:sldId id="505" r:id="rId6"/>
    <p:sldId id="506" r:id="rId7"/>
    <p:sldId id="507" r:id="rId8"/>
    <p:sldId id="508" r:id="rId9"/>
    <p:sldId id="509" r:id="rId10"/>
    <p:sldId id="510" r:id="rId11"/>
    <p:sldId id="511" r:id="rId12"/>
    <p:sldId id="512" r:id="rId13"/>
    <p:sldId id="513" r:id="rId14"/>
    <p:sldId id="514" r:id="rId15"/>
    <p:sldId id="515" r:id="rId16"/>
    <p:sldId id="516" r:id="rId17"/>
    <p:sldId id="51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3" d="100"/>
          <a:sy n="53" d="100"/>
        </p:scale>
        <p:origin x="-165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Minimum Spanning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03" y="439046"/>
            <a:ext cx="8888975" cy="58318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Kruskal’s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481328"/>
            <a:ext cx="8991600" cy="3302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Kruskal’s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350" y="1935998"/>
            <a:ext cx="6845300" cy="34671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" y="1162050"/>
            <a:ext cx="9029700" cy="4533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" y="5695950"/>
            <a:ext cx="8978900" cy="1041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Prim’s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7624966" cy="485521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Prim’s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13336"/>
            <a:ext cx="8229600" cy="486821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Prim’s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020" y="1600200"/>
            <a:ext cx="5486400" cy="4445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78" y="1386925"/>
            <a:ext cx="8654222" cy="45888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town has a set of houses and a set of roads.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road connects 2 and only 2 houses.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road connecting houses </a:t>
            </a:r>
            <a:r>
              <a:rPr lang="en-US" i="1" dirty="0" err="1"/>
              <a:t>u</a:t>
            </a:r>
            <a:r>
              <a:rPr lang="en-US" dirty="0"/>
              <a:t> and</a:t>
            </a:r>
            <a:r>
              <a:rPr lang="en-US" dirty="0" smtClean="0"/>
              <a:t> </a:t>
            </a:r>
            <a:r>
              <a:rPr lang="en-US" i="1" dirty="0" err="1" smtClean="0"/>
              <a:t>v</a:t>
            </a:r>
            <a:r>
              <a:rPr lang="en-US" i="1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a repair cost</a:t>
            </a:r>
            <a:r>
              <a:rPr lang="en-US" dirty="0" smtClean="0"/>
              <a:t> </a:t>
            </a:r>
            <a:r>
              <a:rPr lang="en-US" i="1" dirty="0" err="1" smtClean="0"/>
              <a:t>w</a:t>
            </a:r>
            <a:r>
              <a:rPr lang="en-US" dirty="0" err="1" smtClean="0"/>
              <a:t>(</a:t>
            </a:r>
            <a:r>
              <a:rPr lang="en-US" i="1" dirty="0" err="1" smtClean="0"/>
              <a:t>u</a:t>
            </a:r>
            <a:r>
              <a:rPr lang="en-US" dirty="0" smtClean="0"/>
              <a:t>, </a:t>
            </a:r>
            <a:r>
              <a:rPr lang="en-US" i="1" dirty="0" err="1" smtClean="0"/>
              <a:t>v</a:t>
            </a:r>
            <a:r>
              <a:rPr lang="en-US" dirty="0" smtClean="0"/>
              <a:t>).</a:t>
            </a:r>
          </a:p>
          <a:p>
            <a:r>
              <a:rPr lang="en-US" b="1" i="1" dirty="0" smtClean="0"/>
              <a:t>Goal</a:t>
            </a:r>
            <a:r>
              <a:rPr lang="en-US" dirty="0"/>
              <a:t>: Repair enough (and no more) roads such that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everyone </a:t>
            </a:r>
            <a:r>
              <a:rPr lang="en-US" dirty="0"/>
              <a:t>stays connected: can reach every house from all other houses, and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total </a:t>
            </a:r>
            <a:r>
              <a:rPr lang="en-US" dirty="0"/>
              <a:t>repair cost is minimum.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as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013" y="1417638"/>
            <a:ext cx="7134981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Growing a minimum spanning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0910"/>
            <a:ext cx="8229600" cy="48945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Some properties of an MST: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has</a:t>
            </a:r>
            <a:r>
              <a:rPr lang="en-US" dirty="0" smtClean="0"/>
              <a:t> |</a:t>
            </a:r>
            <a:r>
              <a:rPr lang="en-US" i="1" dirty="0" smtClean="0"/>
              <a:t>V </a:t>
            </a:r>
            <a:r>
              <a:rPr lang="en-US" dirty="0" smtClean="0"/>
              <a:t>– 1| </a:t>
            </a:r>
            <a:r>
              <a:rPr lang="en-US" dirty="0"/>
              <a:t>edges.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has no cycles.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might not be </a:t>
            </a:r>
            <a:r>
              <a:rPr lang="en-US" dirty="0" smtClean="0"/>
              <a:t>unique</a:t>
            </a:r>
          </a:p>
          <a:p>
            <a:r>
              <a:rPr lang="en-US" b="1" dirty="0"/>
              <a:t>Building up the solution</a:t>
            </a:r>
            <a:endParaRPr lang="en-US" b="1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will build a set </a:t>
            </a:r>
            <a:r>
              <a:rPr lang="en-US" i="1" dirty="0"/>
              <a:t>A </a:t>
            </a:r>
            <a:r>
              <a:rPr lang="en-US" dirty="0"/>
              <a:t>of </a:t>
            </a:r>
            <a:r>
              <a:rPr lang="en-US" dirty="0" smtClean="0"/>
              <a:t>edges.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nitially</a:t>
            </a:r>
            <a:r>
              <a:rPr lang="en-US" dirty="0"/>
              <a:t>, </a:t>
            </a:r>
            <a:r>
              <a:rPr lang="en-US" i="1" dirty="0"/>
              <a:t>A </a:t>
            </a:r>
            <a:r>
              <a:rPr lang="en-US" dirty="0"/>
              <a:t>has no edges.</a:t>
            </a:r>
            <a:endParaRPr lang="en-US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we add edges to </a:t>
            </a:r>
            <a:r>
              <a:rPr lang="en-US" i="1" dirty="0"/>
              <a:t>A</a:t>
            </a:r>
            <a:r>
              <a:rPr lang="en-US" dirty="0"/>
              <a:t>, maintain a loop invariant:</a:t>
            </a:r>
          </a:p>
          <a:p>
            <a:pPr lvl="2"/>
            <a:r>
              <a:rPr lang="en-US" b="1" dirty="0"/>
              <a:t>Loop invariant: </a:t>
            </a:r>
            <a:r>
              <a:rPr lang="en-US" i="1" dirty="0"/>
              <a:t>A </a:t>
            </a:r>
            <a:r>
              <a:rPr lang="en-US" dirty="0"/>
              <a:t>is a subset of some MST</a:t>
            </a:r>
            <a:r>
              <a:rPr lang="en-US" dirty="0" smtClean="0"/>
              <a:t>.</a:t>
            </a:r>
          </a:p>
          <a:p>
            <a:pPr lvl="1"/>
            <a:r>
              <a:rPr lang="en-US" sz="2000" dirty="0" smtClean="0"/>
              <a:t> </a:t>
            </a:r>
            <a:r>
              <a:rPr lang="en-US" dirty="0"/>
              <a:t>Add only edges that maintain the invariant. If </a:t>
            </a:r>
            <a:r>
              <a:rPr lang="en-US" i="1" dirty="0"/>
              <a:t>A </a:t>
            </a:r>
            <a:r>
              <a:rPr lang="en-US" dirty="0"/>
              <a:t>is a subset of some MST, </a:t>
            </a:r>
            <a:r>
              <a:rPr lang="en-US" dirty="0" smtClean="0"/>
              <a:t>an edge (</a:t>
            </a:r>
            <a:r>
              <a:rPr lang="en-US" i="1" dirty="0" err="1" smtClean="0"/>
              <a:t>u</a:t>
            </a:r>
            <a:r>
              <a:rPr lang="en-US" dirty="0" smtClean="0"/>
              <a:t>, </a:t>
            </a:r>
            <a:r>
              <a:rPr lang="en-US" i="1" dirty="0" err="1" smtClean="0"/>
              <a:t>v</a:t>
            </a:r>
            <a:r>
              <a:rPr lang="en-US" dirty="0" smtClean="0"/>
              <a:t>) </a:t>
            </a:r>
            <a:r>
              <a:rPr lang="en-US" dirty="0"/>
              <a:t>is safe for </a:t>
            </a:r>
            <a:r>
              <a:rPr lang="en-US" i="1" dirty="0"/>
              <a:t>A </a:t>
            </a:r>
            <a:r>
              <a:rPr lang="en-US" dirty="0"/>
              <a:t>if and only if </a:t>
            </a:r>
            <a:r>
              <a:rPr lang="en-US" i="1" dirty="0" smtClean="0"/>
              <a:t>A U </a:t>
            </a:r>
            <a:r>
              <a:rPr lang="en-US" dirty="0" smtClean="0"/>
              <a:t>(</a:t>
            </a:r>
            <a:r>
              <a:rPr lang="en-US" i="1" dirty="0" err="1" smtClean="0"/>
              <a:t>u</a:t>
            </a:r>
            <a:r>
              <a:rPr lang="en-US" dirty="0" smtClean="0"/>
              <a:t>, </a:t>
            </a:r>
            <a:r>
              <a:rPr lang="en-US" i="1" dirty="0" err="1" smtClean="0"/>
              <a:t>v</a:t>
            </a:r>
            <a:r>
              <a:rPr lang="en-US" dirty="0" smtClean="0"/>
              <a:t>) is </a:t>
            </a:r>
            <a:r>
              <a:rPr lang="en-US" dirty="0"/>
              <a:t>also a subset of </a:t>
            </a:r>
            <a:r>
              <a:rPr lang="en-US" dirty="0" smtClean="0"/>
              <a:t>some</a:t>
            </a:r>
            <a:r>
              <a:rPr lang="en-US" b="1" i="1" dirty="0" smtClean="0"/>
              <a:t> </a:t>
            </a:r>
            <a:r>
              <a:rPr lang="en-US" dirty="0" smtClean="0"/>
              <a:t>MST</a:t>
            </a:r>
            <a:r>
              <a:rPr lang="en-US" dirty="0"/>
              <a:t>. So we will add only safe edges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MST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" y="1116842"/>
            <a:ext cx="8851900" cy="4254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safe 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98" y="1236164"/>
            <a:ext cx="7267356" cy="25346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770799"/>
            <a:ext cx="7824373" cy="227798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21" y="1600200"/>
            <a:ext cx="8636000" cy="39419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650" y="984250"/>
            <a:ext cx="5092700" cy="4889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58" y="384746"/>
            <a:ext cx="5676900" cy="1968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458" y="2353246"/>
            <a:ext cx="8915400" cy="4038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4988</TotalTime>
  <Words>241</Words>
  <Application>Microsoft Office PowerPoint</Application>
  <PresentationFormat>On-screen Show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Minimum Spanning Trees</vt:lpstr>
      <vt:lpstr>Problem</vt:lpstr>
      <vt:lpstr>Model as a graph</vt:lpstr>
      <vt:lpstr>Growing a minimum spanning tree</vt:lpstr>
      <vt:lpstr>Generic MST algorithm</vt:lpstr>
      <vt:lpstr>Finding a safe edge</vt:lpstr>
      <vt:lpstr>Theorem </vt:lpstr>
      <vt:lpstr>Slide 8</vt:lpstr>
      <vt:lpstr>Slide 9</vt:lpstr>
      <vt:lpstr>Slide 10</vt:lpstr>
      <vt:lpstr>Kruskal’s Algorithm</vt:lpstr>
      <vt:lpstr>Kruskal’s Algorithm</vt:lpstr>
      <vt:lpstr>Analysis</vt:lpstr>
      <vt:lpstr>Prim’s Algorithm</vt:lpstr>
      <vt:lpstr>Prim’s Algorithm</vt:lpstr>
      <vt:lpstr>Prim’s Algorithm</vt:lpstr>
      <vt:lpstr>Analysis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173</cp:revision>
  <dcterms:created xsi:type="dcterms:W3CDTF">2009-12-05T20:09:23Z</dcterms:created>
  <dcterms:modified xsi:type="dcterms:W3CDTF">2010-05-03T01:15:59Z</dcterms:modified>
</cp:coreProperties>
</file>