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57" r:id="rId3"/>
    <p:sldId id="259" r:id="rId4"/>
    <p:sldId id="258" r:id="rId5"/>
    <p:sldId id="260" r:id="rId6"/>
    <p:sldId id="261" r:id="rId7"/>
    <p:sldId id="266" r:id="rId8"/>
    <p:sldId id="267" r:id="rId9"/>
    <p:sldId id="271" r:id="rId10"/>
    <p:sldId id="269" r:id="rId11"/>
    <p:sldId id="270" r:id="rId12"/>
    <p:sldId id="268" r:id="rId13"/>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6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B1452C1A-3959-47C3-883C-883DFBEEA853}" type="datetimeFigureOut">
              <a:rPr lang="en-US" smtClean="0"/>
              <a:t>7/5/2011</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685966C2-1135-44CD-A892-74BFC12C45B6}" type="slidenum">
              <a:rPr lang="en-US" smtClean="0"/>
              <a:t>‹#›</a:t>
            </a:fld>
            <a:endParaRPr lang="en-US"/>
          </a:p>
        </p:txBody>
      </p:sp>
    </p:spTree>
    <p:extLst>
      <p:ext uri="{BB962C8B-B14F-4D97-AF65-F5344CB8AC3E}">
        <p14:creationId xmlns:p14="http://schemas.microsoft.com/office/powerpoint/2010/main" val="30493448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C3BB593-E7EB-40D0-9A4C-419193483CAF}" type="datetimeFigureOut">
              <a:rPr lang="en-US" smtClean="0"/>
              <a:t>7/5/2011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3680E07-D556-486D-87ED-64A804F5E41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3BB593-E7EB-40D0-9A4C-419193483CAF}" type="datetimeFigureOut">
              <a:rPr lang="en-US" smtClean="0"/>
              <a:t>7/5/2011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80E07-D556-486D-87ED-64A804F5E4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3BB593-E7EB-40D0-9A4C-419193483CAF}" type="datetimeFigureOut">
              <a:rPr lang="en-US" smtClean="0"/>
              <a:t>7/5/2011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80E07-D556-486D-87ED-64A804F5E4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3BB593-E7EB-40D0-9A4C-419193483CAF}" type="datetimeFigureOut">
              <a:rPr lang="en-US" smtClean="0"/>
              <a:t>7/5/2011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80E07-D556-486D-87ED-64A804F5E4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C3BB593-E7EB-40D0-9A4C-419193483CAF}" type="datetimeFigureOut">
              <a:rPr lang="en-US" smtClean="0"/>
              <a:t>7/5/2011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80E07-D556-486D-87ED-64A804F5E41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3BB593-E7EB-40D0-9A4C-419193483CAF}" type="datetimeFigureOut">
              <a:rPr lang="en-US" smtClean="0"/>
              <a:t>7/5/2011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80E07-D556-486D-87ED-64A804F5E4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C3BB593-E7EB-40D0-9A4C-419193483CAF}" type="datetimeFigureOut">
              <a:rPr lang="en-US" smtClean="0"/>
              <a:t>7/5/2011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680E07-D556-486D-87ED-64A804F5E4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C3BB593-E7EB-40D0-9A4C-419193483CAF}" type="datetimeFigureOut">
              <a:rPr lang="en-US" smtClean="0"/>
              <a:t>7/5/2011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680E07-D556-486D-87ED-64A804F5E4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BB593-E7EB-40D0-9A4C-419193483CAF}" type="datetimeFigureOut">
              <a:rPr lang="en-US" smtClean="0"/>
              <a:t>7/5/2011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680E07-D556-486D-87ED-64A804F5E4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3BB593-E7EB-40D0-9A4C-419193483CAF}" type="datetimeFigureOut">
              <a:rPr lang="en-US" smtClean="0"/>
              <a:t>7/5/2011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80E07-D556-486D-87ED-64A804F5E41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C3BB593-E7EB-40D0-9A4C-419193483CAF}" type="datetimeFigureOut">
              <a:rPr lang="en-US" smtClean="0"/>
              <a:t>7/5/2011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3680E07-D556-486D-87ED-64A804F5E41F}"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C3BB593-E7EB-40D0-9A4C-419193483CAF}" type="datetimeFigureOut">
              <a:rPr lang="en-US" smtClean="0"/>
              <a:t>7/5/2011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3680E07-D556-486D-87ED-64A804F5E41F}"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05200"/>
            <a:ext cx="7772400" cy="2971800"/>
          </a:xfrm>
        </p:spPr>
        <p:txBody>
          <a:bodyPr>
            <a:normAutofit fontScale="90000"/>
          </a:bodyPr>
          <a:lstStyle/>
          <a:p>
            <a:r>
              <a:rPr lang="en-US" dirty="0" smtClean="0"/>
              <a:t> </a:t>
            </a:r>
            <a:br>
              <a:rPr lang="en-US" dirty="0" smtClean="0"/>
            </a:br>
            <a:r>
              <a:rPr lang="en-US" dirty="0" smtClean="0"/>
              <a:t>Financial Analysis of</a:t>
            </a:r>
            <a:br>
              <a:rPr lang="en-US" dirty="0" smtClean="0"/>
            </a:br>
            <a:r>
              <a:rPr lang="en-US" dirty="0" smtClean="0"/>
              <a:t>General Motors</a:t>
            </a:r>
            <a:br>
              <a:rPr lang="en-US" dirty="0" smtClean="0"/>
            </a:br>
            <a:r>
              <a:rPr lang="en-US" dirty="0" smtClean="0"/>
              <a:t>By: Anthony Broaddus </a:t>
            </a:r>
            <a:br>
              <a:rPr lang="en-US" dirty="0" smtClean="0"/>
            </a:br>
            <a:r>
              <a:rPr lang="en-US" dirty="0" smtClean="0"/>
              <a:t>&amp; Colin Roach</a:t>
            </a:r>
            <a:br>
              <a:rPr lang="en-US" dirty="0" smtClean="0"/>
            </a:br>
            <a:r>
              <a:rPr lang="en-US" dirty="0" smtClean="0"/>
              <a:t>BAD 63037</a:t>
            </a:r>
            <a:br>
              <a:rPr lang="en-US" dirty="0" smtClean="0"/>
            </a:br>
            <a:r>
              <a:rPr lang="en-US" dirty="0" smtClean="0"/>
              <a:t>Summer 2011</a:t>
            </a:r>
            <a:br>
              <a:rPr lang="en-US" dirty="0" smtClean="0"/>
            </a:b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81000" y="4800600"/>
            <a:ext cx="1733550" cy="1714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1362456"/>
          </a:xfrm>
        </p:spPr>
        <p:txBody>
          <a:bodyPr/>
          <a:lstStyle/>
          <a:p>
            <a:r>
              <a:rPr lang="en-US" sz="3200" dirty="0" smtClean="0"/>
              <a:t>Liquidity and Efficiency/Comparison Analysis</a:t>
            </a:r>
            <a:endParaRPr lang="en-US" sz="3200" dirty="0"/>
          </a:p>
        </p:txBody>
      </p:sp>
      <p:sp>
        <p:nvSpPr>
          <p:cNvPr id="3" name="Text Placeholder 2"/>
          <p:cNvSpPr>
            <a:spLocks noGrp="1"/>
          </p:cNvSpPr>
          <p:nvPr>
            <p:ph type="body" idx="1"/>
          </p:nvPr>
        </p:nvSpPr>
        <p:spPr>
          <a:xfrm>
            <a:off x="609600" y="1676400"/>
            <a:ext cx="7772400" cy="4572000"/>
          </a:xfrm>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46443584"/>
              </p:ext>
            </p:extLst>
          </p:nvPr>
        </p:nvGraphicFramePr>
        <p:xfrm>
          <a:off x="2057400" y="2514600"/>
          <a:ext cx="4616451" cy="2533649"/>
        </p:xfrm>
        <a:graphic>
          <a:graphicData uri="http://schemas.openxmlformats.org/drawingml/2006/table">
            <a:tbl>
              <a:tblPr>
                <a:tableStyleId>{5C22544A-7EE6-4342-B048-85BDC9FD1C3A}</a:tableStyleId>
              </a:tblPr>
              <a:tblGrid>
                <a:gridCol w="2516075"/>
                <a:gridCol w="1050188"/>
                <a:gridCol w="1050188"/>
              </a:tblGrid>
              <a:tr h="436084">
                <a:tc>
                  <a:txBody>
                    <a:bodyPr/>
                    <a:lstStyle/>
                    <a:p>
                      <a:pPr algn="l" fontAlgn="b"/>
                      <a:endParaRPr lang="en-US" sz="2000" b="0" i="0" u="none" strike="noStrike" dirty="0">
                        <a:solidFill>
                          <a:srgbClr val="000000"/>
                        </a:solidFill>
                        <a:effectLst/>
                        <a:latin typeface="Calibri"/>
                      </a:endParaRPr>
                    </a:p>
                  </a:txBody>
                  <a:tcPr marL="9525" marR="9525" marT="9525" marB="0" anchor="b"/>
                </a:tc>
                <a:tc>
                  <a:txBody>
                    <a:bodyPr/>
                    <a:lstStyle/>
                    <a:p>
                      <a:pPr algn="l" fontAlgn="b"/>
                      <a:r>
                        <a:rPr lang="en-US" sz="2000" u="none" strike="noStrike">
                          <a:effectLst/>
                        </a:rPr>
                        <a:t>GM</a:t>
                      </a:r>
                      <a:endParaRPr lang="en-US" sz="2000" b="0" i="0" u="none" strike="noStrike">
                        <a:solidFill>
                          <a:srgbClr val="000000"/>
                        </a:solidFill>
                        <a:effectLst/>
                        <a:latin typeface="Calibri"/>
                      </a:endParaRPr>
                    </a:p>
                  </a:txBody>
                  <a:tcPr marL="9525" marR="9525" marT="9525" marB="0" anchor="b"/>
                </a:tc>
                <a:tc>
                  <a:txBody>
                    <a:bodyPr/>
                    <a:lstStyle/>
                    <a:p>
                      <a:pPr algn="l" fontAlgn="b"/>
                      <a:r>
                        <a:rPr lang="en-US" sz="2000" u="none" strike="noStrike">
                          <a:effectLst/>
                        </a:rPr>
                        <a:t>Ford</a:t>
                      </a:r>
                      <a:endParaRPr lang="en-US" sz="2000" b="0" i="0" u="none" strike="noStrike">
                        <a:solidFill>
                          <a:srgbClr val="000000"/>
                        </a:solidFill>
                        <a:effectLst/>
                        <a:latin typeface="Calibri"/>
                      </a:endParaRPr>
                    </a:p>
                  </a:txBody>
                  <a:tcPr marL="9525" marR="9525" marT="9525" marB="0" anchor="b"/>
                </a:tc>
              </a:tr>
              <a:tr h="436084">
                <a:tc>
                  <a:txBody>
                    <a:bodyPr/>
                    <a:lstStyle/>
                    <a:p>
                      <a:pPr algn="l" fontAlgn="b"/>
                      <a:r>
                        <a:rPr lang="en-US" sz="2000" u="none" strike="noStrike">
                          <a:effectLst/>
                        </a:rPr>
                        <a:t>Current Ratio</a:t>
                      </a:r>
                      <a:endParaRPr lang="en-US" sz="2000" b="0" i="0" u="none" strike="noStrike">
                        <a:solidFill>
                          <a:srgbClr val="000000"/>
                        </a:solidFill>
                        <a:effectLst/>
                        <a:latin typeface="Calibri"/>
                      </a:endParaRPr>
                    </a:p>
                  </a:txBody>
                  <a:tcPr marL="9525" marR="9525" marT="9525" marB="0" anchor="b"/>
                </a:tc>
                <a:tc>
                  <a:txBody>
                    <a:bodyPr/>
                    <a:lstStyle/>
                    <a:p>
                      <a:pPr algn="r" fontAlgn="b"/>
                      <a:r>
                        <a:rPr lang="en-US" sz="2000" u="none" strike="noStrike">
                          <a:effectLst/>
                        </a:rPr>
                        <a:t>1.17</a:t>
                      </a:r>
                      <a:endParaRPr lang="en-US" sz="2000" b="0" i="0" u="none" strike="noStrike">
                        <a:solidFill>
                          <a:srgbClr val="000000"/>
                        </a:solidFill>
                        <a:effectLst/>
                        <a:latin typeface="Calibri"/>
                      </a:endParaRPr>
                    </a:p>
                  </a:txBody>
                  <a:tcPr marL="9525" marR="9525" marT="9525" marB="0" anchor="b"/>
                </a:tc>
                <a:tc>
                  <a:txBody>
                    <a:bodyPr/>
                    <a:lstStyle/>
                    <a:p>
                      <a:pPr algn="r" fontAlgn="b"/>
                      <a:r>
                        <a:rPr lang="en-US" sz="2000" u="sng" strike="noStrike" dirty="0">
                          <a:effectLst/>
                        </a:rPr>
                        <a:t>2.17</a:t>
                      </a:r>
                      <a:endParaRPr lang="en-US" sz="2000" b="0" i="0" u="sng" strike="noStrike" dirty="0">
                        <a:solidFill>
                          <a:srgbClr val="000000"/>
                        </a:solidFill>
                        <a:effectLst/>
                        <a:latin typeface="Calibri"/>
                      </a:endParaRPr>
                    </a:p>
                  </a:txBody>
                  <a:tcPr marL="9525" marR="9525" marT="9525" marB="0" anchor="b"/>
                </a:tc>
              </a:tr>
              <a:tr h="436084">
                <a:tc>
                  <a:txBody>
                    <a:bodyPr/>
                    <a:lstStyle/>
                    <a:p>
                      <a:pPr algn="l" fontAlgn="b"/>
                      <a:r>
                        <a:rPr lang="en-US" sz="2000" u="none" strike="noStrike">
                          <a:effectLst/>
                        </a:rPr>
                        <a:t>Quick Ratio</a:t>
                      </a:r>
                      <a:endParaRPr lang="en-US" sz="2000" b="0" i="0" u="none" strike="noStrike">
                        <a:solidFill>
                          <a:srgbClr val="000000"/>
                        </a:solidFill>
                        <a:effectLst/>
                        <a:latin typeface="Calibri"/>
                      </a:endParaRPr>
                    </a:p>
                  </a:txBody>
                  <a:tcPr marL="9525" marR="9525" marT="9525" marB="0" anchor="b"/>
                </a:tc>
                <a:tc>
                  <a:txBody>
                    <a:bodyPr/>
                    <a:lstStyle/>
                    <a:p>
                      <a:pPr algn="r" fontAlgn="b"/>
                      <a:r>
                        <a:rPr lang="en-US" sz="2000" u="none" strike="noStrike" dirty="0">
                          <a:effectLst/>
                        </a:rPr>
                        <a:t>0.7</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u="sng" strike="noStrike" dirty="0">
                          <a:effectLst/>
                        </a:rPr>
                        <a:t>2.07</a:t>
                      </a:r>
                      <a:endParaRPr lang="en-US" sz="2000" b="0" i="0" u="sng" strike="noStrike" dirty="0">
                        <a:solidFill>
                          <a:srgbClr val="000000"/>
                        </a:solidFill>
                        <a:effectLst/>
                        <a:latin typeface="Calibri"/>
                      </a:endParaRPr>
                    </a:p>
                  </a:txBody>
                  <a:tcPr marL="9525" marR="9525" marT="9525" marB="0" anchor="b"/>
                </a:tc>
              </a:tr>
              <a:tr h="789313">
                <a:tc>
                  <a:txBody>
                    <a:bodyPr/>
                    <a:lstStyle/>
                    <a:p>
                      <a:pPr algn="l" fontAlgn="b"/>
                      <a:r>
                        <a:rPr lang="en-US" sz="2000" u="none" strike="noStrike">
                          <a:effectLst/>
                        </a:rPr>
                        <a:t>Accounts Receivable Turnover</a:t>
                      </a:r>
                      <a:endParaRPr lang="en-US" sz="2000" b="0" i="0" u="none" strike="noStrike">
                        <a:solidFill>
                          <a:srgbClr val="000000"/>
                        </a:solidFill>
                        <a:effectLst/>
                        <a:latin typeface="Calibri"/>
                      </a:endParaRPr>
                    </a:p>
                  </a:txBody>
                  <a:tcPr marL="9525" marR="9525" marT="9525" marB="0" anchor="b"/>
                </a:tc>
                <a:tc>
                  <a:txBody>
                    <a:bodyPr/>
                    <a:lstStyle/>
                    <a:p>
                      <a:pPr algn="r" fontAlgn="b"/>
                      <a:r>
                        <a:rPr lang="en-US" sz="2000" u="sng" strike="noStrike" dirty="0">
                          <a:effectLst/>
                        </a:rPr>
                        <a:t>16.7</a:t>
                      </a:r>
                      <a:endParaRPr lang="en-US" sz="2000" b="0" i="0" u="sng" strike="noStrike" dirty="0">
                        <a:solidFill>
                          <a:srgbClr val="000000"/>
                        </a:solidFill>
                        <a:effectLst/>
                        <a:latin typeface="Calibri"/>
                      </a:endParaRPr>
                    </a:p>
                  </a:txBody>
                  <a:tcPr marL="9525" marR="9525" marT="9525" marB="0" anchor="b"/>
                </a:tc>
                <a:tc>
                  <a:txBody>
                    <a:bodyPr/>
                    <a:lstStyle/>
                    <a:p>
                      <a:pPr algn="r" fontAlgn="b"/>
                      <a:r>
                        <a:rPr lang="en-US" sz="2000" u="none" strike="noStrike">
                          <a:effectLst/>
                        </a:rPr>
                        <a:t>1.61</a:t>
                      </a:r>
                      <a:endParaRPr lang="en-US" sz="2000" b="0" i="0" u="none" strike="noStrike">
                        <a:solidFill>
                          <a:srgbClr val="000000"/>
                        </a:solidFill>
                        <a:effectLst/>
                        <a:latin typeface="Calibri"/>
                      </a:endParaRPr>
                    </a:p>
                  </a:txBody>
                  <a:tcPr marL="9525" marR="9525" marT="9525" marB="0" anchor="b"/>
                </a:tc>
              </a:tr>
              <a:tr h="436084">
                <a:tc>
                  <a:txBody>
                    <a:bodyPr/>
                    <a:lstStyle/>
                    <a:p>
                      <a:pPr algn="l" fontAlgn="b"/>
                      <a:r>
                        <a:rPr lang="en-US" sz="2000" u="none" strike="noStrike">
                          <a:effectLst/>
                        </a:rPr>
                        <a:t>Inventory Turnover</a:t>
                      </a:r>
                      <a:endParaRPr lang="en-US" sz="2000" b="0" i="0" u="none" strike="noStrike">
                        <a:solidFill>
                          <a:srgbClr val="000000"/>
                        </a:solidFill>
                        <a:effectLst/>
                        <a:latin typeface="Calibri"/>
                      </a:endParaRPr>
                    </a:p>
                  </a:txBody>
                  <a:tcPr marL="9525" marR="9525" marT="9525" marB="0" anchor="b"/>
                </a:tc>
                <a:tc>
                  <a:txBody>
                    <a:bodyPr/>
                    <a:lstStyle/>
                    <a:p>
                      <a:pPr algn="r" fontAlgn="b"/>
                      <a:r>
                        <a:rPr lang="en-US" sz="2000" u="none" strike="noStrike">
                          <a:effectLst/>
                        </a:rPr>
                        <a:t>10.6</a:t>
                      </a:r>
                      <a:endParaRPr lang="en-US" sz="2000" b="0" i="0" u="none" strike="noStrike">
                        <a:solidFill>
                          <a:srgbClr val="000000"/>
                        </a:solidFill>
                        <a:effectLst/>
                        <a:latin typeface="Calibri"/>
                      </a:endParaRPr>
                    </a:p>
                  </a:txBody>
                  <a:tcPr marL="9525" marR="9525" marT="9525" marB="0" anchor="b"/>
                </a:tc>
                <a:tc>
                  <a:txBody>
                    <a:bodyPr/>
                    <a:lstStyle/>
                    <a:p>
                      <a:pPr algn="r" fontAlgn="b"/>
                      <a:r>
                        <a:rPr lang="en-US" sz="2000" u="sng" strike="noStrike" dirty="0">
                          <a:effectLst/>
                        </a:rPr>
                        <a:t>19.06</a:t>
                      </a:r>
                      <a:endParaRPr lang="en-US" sz="2000" b="0" i="0" u="sng"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15421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1362456"/>
          </a:xfrm>
        </p:spPr>
        <p:txBody>
          <a:bodyPr/>
          <a:lstStyle/>
          <a:p>
            <a:r>
              <a:rPr lang="en-US" sz="4800" dirty="0" smtClean="0"/>
              <a:t>Solvency Analysis</a:t>
            </a:r>
            <a:endParaRPr lang="en-US" sz="4800" dirty="0"/>
          </a:p>
        </p:txBody>
      </p:sp>
      <p:sp>
        <p:nvSpPr>
          <p:cNvPr id="3" name="Text Placeholder 2"/>
          <p:cNvSpPr>
            <a:spLocks noGrp="1"/>
          </p:cNvSpPr>
          <p:nvPr>
            <p:ph type="body" idx="1"/>
          </p:nvPr>
        </p:nvSpPr>
        <p:spPr>
          <a:xfrm>
            <a:off x="609600" y="1676400"/>
            <a:ext cx="7772400" cy="4572000"/>
          </a:xfrm>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006038974"/>
              </p:ext>
            </p:extLst>
          </p:nvPr>
        </p:nvGraphicFramePr>
        <p:xfrm>
          <a:off x="1981200" y="2362200"/>
          <a:ext cx="4876799" cy="3124200"/>
        </p:xfrm>
        <a:graphic>
          <a:graphicData uri="http://schemas.openxmlformats.org/drawingml/2006/table">
            <a:tbl>
              <a:tblPr>
                <a:tableStyleId>{5C22544A-7EE6-4342-B048-85BDC9FD1C3A}</a:tableStyleId>
              </a:tblPr>
              <a:tblGrid>
                <a:gridCol w="2581835"/>
                <a:gridCol w="1147482"/>
                <a:gridCol w="1147482"/>
              </a:tblGrid>
              <a:tr h="624840">
                <a:tc>
                  <a:txBody>
                    <a:bodyPr/>
                    <a:lstStyle/>
                    <a:p>
                      <a:pPr algn="l" fontAlgn="b"/>
                      <a:r>
                        <a:rPr lang="en-US" sz="2000" b="1" u="none" strike="noStrike" dirty="0">
                          <a:effectLst/>
                        </a:rPr>
                        <a:t>Solvency Ratios</a:t>
                      </a:r>
                      <a:endParaRPr lang="en-US" sz="2000" b="1" i="0" u="none" strike="noStrike" dirty="0">
                        <a:solidFill>
                          <a:srgbClr val="000000"/>
                        </a:solidFill>
                        <a:effectLst/>
                        <a:latin typeface="Calibri"/>
                      </a:endParaRPr>
                    </a:p>
                  </a:txBody>
                  <a:tcPr marL="9525" marR="9525" marT="9525" marB="0" anchor="b"/>
                </a:tc>
                <a:tc>
                  <a:txBody>
                    <a:bodyPr/>
                    <a:lstStyle/>
                    <a:p>
                      <a:pPr algn="l" fontAlgn="b"/>
                      <a:r>
                        <a:rPr lang="en-US" sz="2000" u="none" strike="noStrike">
                          <a:effectLst/>
                        </a:rPr>
                        <a:t>GM</a:t>
                      </a:r>
                      <a:endParaRPr lang="en-US" sz="2000" b="0" i="0" u="none" strike="noStrike">
                        <a:solidFill>
                          <a:srgbClr val="000000"/>
                        </a:solidFill>
                        <a:effectLst/>
                        <a:latin typeface="Calibri"/>
                      </a:endParaRPr>
                    </a:p>
                  </a:txBody>
                  <a:tcPr marL="9525" marR="9525" marT="9525" marB="0" anchor="b"/>
                </a:tc>
                <a:tc>
                  <a:txBody>
                    <a:bodyPr/>
                    <a:lstStyle/>
                    <a:p>
                      <a:pPr algn="l" fontAlgn="b"/>
                      <a:r>
                        <a:rPr lang="en-US" sz="2000" u="none" strike="noStrike">
                          <a:effectLst/>
                        </a:rPr>
                        <a:t>Ford</a:t>
                      </a:r>
                      <a:endParaRPr lang="en-US" sz="2000" b="0" i="0" u="none" strike="noStrike">
                        <a:solidFill>
                          <a:srgbClr val="000000"/>
                        </a:solidFill>
                        <a:effectLst/>
                        <a:latin typeface="Calibri"/>
                      </a:endParaRPr>
                    </a:p>
                  </a:txBody>
                  <a:tcPr marL="9525" marR="9525" marT="9525" marB="0" anchor="b"/>
                </a:tc>
              </a:tr>
              <a:tr h="624840">
                <a:tc>
                  <a:txBody>
                    <a:bodyPr/>
                    <a:lstStyle/>
                    <a:p>
                      <a:pPr algn="l" fontAlgn="b"/>
                      <a:r>
                        <a:rPr lang="en-US" sz="2000" u="none" strike="noStrike">
                          <a:effectLst/>
                        </a:rPr>
                        <a:t>Debt Ratio</a:t>
                      </a:r>
                      <a:endParaRPr lang="en-US" sz="2000" b="0" i="0" u="none" strike="noStrike">
                        <a:solidFill>
                          <a:srgbClr val="000000"/>
                        </a:solidFill>
                        <a:effectLst/>
                        <a:latin typeface="Calibri"/>
                      </a:endParaRPr>
                    </a:p>
                  </a:txBody>
                  <a:tcPr marL="9525" marR="9525" marT="9525" marB="0" anchor="b"/>
                </a:tc>
                <a:tc>
                  <a:txBody>
                    <a:bodyPr/>
                    <a:lstStyle/>
                    <a:p>
                      <a:pPr algn="r" fontAlgn="b"/>
                      <a:r>
                        <a:rPr lang="en-US" sz="2000" u="sng" strike="noStrike" dirty="0">
                          <a:effectLst/>
                        </a:rPr>
                        <a:t>0.74</a:t>
                      </a:r>
                      <a:endParaRPr lang="en-US" sz="2000" b="0" i="0" u="sng" strike="noStrike" dirty="0">
                        <a:solidFill>
                          <a:srgbClr val="000000"/>
                        </a:solidFill>
                        <a:effectLst/>
                        <a:latin typeface="Calibri"/>
                      </a:endParaRPr>
                    </a:p>
                  </a:txBody>
                  <a:tcPr marL="9525" marR="9525" marT="9525" marB="0" anchor="b"/>
                </a:tc>
                <a:tc>
                  <a:txBody>
                    <a:bodyPr/>
                    <a:lstStyle/>
                    <a:p>
                      <a:pPr algn="r" fontAlgn="b"/>
                      <a:r>
                        <a:rPr lang="en-US" sz="2000" u="none" strike="noStrike">
                          <a:effectLst/>
                        </a:rPr>
                        <a:t>1</a:t>
                      </a:r>
                      <a:endParaRPr lang="en-US" sz="2000" b="0" i="0" u="none" strike="noStrike">
                        <a:solidFill>
                          <a:srgbClr val="000000"/>
                        </a:solidFill>
                        <a:effectLst/>
                        <a:latin typeface="Calibri"/>
                      </a:endParaRPr>
                    </a:p>
                  </a:txBody>
                  <a:tcPr marL="9525" marR="9525" marT="9525" marB="0" anchor="b"/>
                </a:tc>
              </a:tr>
              <a:tr h="624840">
                <a:tc>
                  <a:txBody>
                    <a:bodyPr/>
                    <a:lstStyle/>
                    <a:p>
                      <a:pPr algn="l" fontAlgn="b"/>
                      <a:r>
                        <a:rPr lang="en-US" sz="2000" u="none" strike="noStrike" dirty="0">
                          <a:effectLst/>
                        </a:rPr>
                        <a:t>Equity Ratio</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u="none" strike="noStrike">
                          <a:effectLst/>
                        </a:rPr>
                        <a:t>0.26</a:t>
                      </a:r>
                      <a:endParaRPr lang="en-US" sz="2000" b="0" i="0" u="none" strike="noStrike">
                        <a:solidFill>
                          <a:srgbClr val="000000"/>
                        </a:solidFill>
                        <a:effectLst/>
                        <a:latin typeface="Calibri"/>
                      </a:endParaRPr>
                    </a:p>
                  </a:txBody>
                  <a:tcPr marL="9525" marR="9525" marT="9525" marB="0" anchor="b"/>
                </a:tc>
                <a:tc>
                  <a:txBody>
                    <a:bodyPr/>
                    <a:lstStyle/>
                    <a:p>
                      <a:pPr algn="r" fontAlgn="b"/>
                      <a:r>
                        <a:rPr lang="en-US" sz="2000" u="none" strike="noStrike" dirty="0">
                          <a:effectLst/>
                        </a:rPr>
                        <a:t>-</a:t>
                      </a:r>
                      <a:r>
                        <a:rPr lang="en-US" sz="2000" b="0" u="sng" strike="noStrike" dirty="0">
                          <a:effectLst/>
                        </a:rPr>
                        <a:t>0.0004</a:t>
                      </a:r>
                      <a:endParaRPr lang="en-US" sz="2000" b="0" i="0" u="sng" strike="noStrike" dirty="0">
                        <a:solidFill>
                          <a:srgbClr val="000000"/>
                        </a:solidFill>
                        <a:effectLst/>
                        <a:latin typeface="Calibri"/>
                      </a:endParaRPr>
                    </a:p>
                  </a:txBody>
                  <a:tcPr marL="9525" marR="9525" marT="9525" marB="0" anchor="b"/>
                </a:tc>
              </a:tr>
              <a:tr h="624840">
                <a:tc>
                  <a:txBody>
                    <a:bodyPr/>
                    <a:lstStyle/>
                    <a:p>
                      <a:pPr algn="l" fontAlgn="b"/>
                      <a:r>
                        <a:rPr lang="en-US" sz="2000" u="none" strike="noStrike">
                          <a:effectLst/>
                        </a:rPr>
                        <a:t>Debt-to-Equity Ratio</a:t>
                      </a:r>
                      <a:endParaRPr lang="en-US" sz="2000" b="0" i="0" u="none" strike="noStrike">
                        <a:solidFill>
                          <a:srgbClr val="000000"/>
                        </a:solidFill>
                        <a:effectLst/>
                        <a:latin typeface="Calibri"/>
                      </a:endParaRPr>
                    </a:p>
                  </a:txBody>
                  <a:tcPr marL="9525" marR="9525" marT="9525" marB="0" anchor="b"/>
                </a:tc>
                <a:tc>
                  <a:txBody>
                    <a:bodyPr/>
                    <a:lstStyle/>
                    <a:p>
                      <a:pPr algn="r" fontAlgn="b"/>
                      <a:r>
                        <a:rPr lang="en-US" sz="2000" u="sng" strike="noStrike" dirty="0">
                          <a:effectLst/>
                        </a:rPr>
                        <a:t>2.84</a:t>
                      </a:r>
                      <a:endParaRPr lang="en-US" sz="2000" b="0" i="0" u="sng" strike="noStrike" dirty="0">
                        <a:solidFill>
                          <a:srgbClr val="000000"/>
                        </a:solidFill>
                        <a:effectLst/>
                        <a:latin typeface="Calibri"/>
                      </a:endParaRPr>
                    </a:p>
                  </a:txBody>
                  <a:tcPr marL="9525" marR="9525" marT="9525" marB="0" anchor="b"/>
                </a:tc>
                <a:tc>
                  <a:txBody>
                    <a:bodyPr/>
                    <a:lstStyle/>
                    <a:p>
                      <a:pPr algn="r" fontAlgn="b"/>
                      <a:r>
                        <a:rPr lang="en-US" sz="2000" u="none" strike="noStrike">
                          <a:effectLst/>
                        </a:rPr>
                        <a:t>1</a:t>
                      </a:r>
                      <a:endParaRPr lang="en-US" sz="2000" b="0" i="0" u="none" strike="noStrike">
                        <a:solidFill>
                          <a:srgbClr val="000000"/>
                        </a:solidFill>
                        <a:effectLst/>
                        <a:latin typeface="Calibri"/>
                      </a:endParaRPr>
                    </a:p>
                  </a:txBody>
                  <a:tcPr marL="9525" marR="9525" marT="9525" marB="0" anchor="b"/>
                </a:tc>
              </a:tr>
              <a:tr h="624840">
                <a:tc>
                  <a:txBody>
                    <a:bodyPr/>
                    <a:lstStyle/>
                    <a:p>
                      <a:pPr algn="l" fontAlgn="b"/>
                      <a:r>
                        <a:rPr lang="en-US" sz="2000" u="none" strike="noStrike" dirty="0">
                          <a:effectLst/>
                        </a:rPr>
                        <a:t>Times Interest Earned</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u="sng" strike="noStrike" dirty="0">
                          <a:effectLst/>
                        </a:rPr>
                        <a:t>6.05</a:t>
                      </a:r>
                      <a:endParaRPr lang="en-US" sz="2000" b="0" i="0" u="sng" strike="noStrike" dirty="0">
                        <a:solidFill>
                          <a:srgbClr val="000000"/>
                        </a:solidFill>
                        <a:effectLst/>
                        <a:latin typeface="Calibri"/>
                      </a:endParaRPr>
                    </a:p>
                  </a:txBody>
                  <a:tcPr marL="9525" marR="9525" marT="9525" marB="0" anchor="b"/>
                </a:tc>
                <a:tc>
                  <a:txBody>
                    <a:bodyPr/>
                    <a:lstStyle/>
                    <a:p>
                      <a:pPr algn="r" fontAlgn="b"/>
                      <a:r>
                        <a:rPr lang="en-US" sz="2000" u="none" strike="noStrike" dirty="0">
                          <a:effectLst/>
                        </a:rPr>
                        <a:t>2.12</a:t>
                      </a:r>
                      <a:endParaRPr lang="en-US" sz="20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15421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1362456"/>
          </a:xfrm>
        </p:spPr>
        <p:txBody>
          <a:bodyPr/>
          <a:lstStyle/>
          <a:p>
            <a:r>
              <a:rPr lang="en-US" sz="4800" dirty="0" smtClean="0"/>
              <a:t>Conclusion / Past Quarter</a:t>
            </a:r>
            <a:endParaRPr lang="en-US" sz="4800" dirty="0"/>
          </a:p>
        </p:txBody>
      </p:sp>
      <p:sp>
        <p:nvSpPr>
          <p:cNvPr id="3" name="Text Placeholder 2"/>
          <p:cNvSpPr>
            <a:spLocks noGrp="1"/>
          </p:cNvSpPr>
          <p:nvPr>
            <p:ph type="body" idx="1"/>
          </p:nvPr>
        </p:nvSpPr>
        <p:spPr>
          <a:xfrm>
            <a:off x="609600" y="1676400"/>
            <a:ext cx="7772400" cy="4572000"/>
          </a:xfrm>
        </p:spPr>
        <p:txBody>
          <a:bodyPr>
            <a:normAutofit lnSpcReduction="10000"/>
          </a:bodyPr>
          <a:lstStyle/>
          <a:p>
            <a:r>
              <a:rPr lang="en-US" dirty="0"/>
              <a:t>In the first quarter of 2011, </a:t>
            </a:r>
            <a:r>
              <a:rPr lang="en-US" dirty="0" err="1"/>
              <a:t>Gm</a:t>
            </a:r>
            <a:r>
              <a:rPr lang="en-US" dirty="0"/>
              <a:t> showed 3.2 billion in earnings in the first quarter, a number that was inflated by 1.5 billion because of the sale of their interests in Delphi Automotive and Ally Financial (fixed asset turnover-Plant, property, and equip.).</a:t>
            </a:r>
          </a:p>
          <a:p>
            <a:r>
              <a:rPr lang="en-US" dirty="0"/>
              <a:t>During that time Ford gained a half a point in market share and made 36% more money while GM lost a half a point in market share.   </a:t>
            </a:r>
          </a:p>
          <a:p>
            <a:r>
              <a:rPr lang="en-US" dirty="0"/>
              <a:t>GM and its biggest investor, the U.S. Treasury, expanded the initial sale of common equity plus preferred stock, but have tumbled since then.</a:t>
            </a:r>
          </a:p>
          <a:p>
            <a:r>
              <a:rPr lang="en-US" dirty="0"/>
              <a:t> </a:t>
            </a:r>
            <a:r>
              <a:rPr lang="en-US" dirty="0" err="1"/>
              <a:t>Gm</a:t>
            </a:r>
            <a:r>
              <a:rPr lang="en-US" dirty="0"/>
              <a:t> wanted to buy back shares from the Treasury department, but sources say they are reluctant to sell because the price is so low and they don’t want it to appear that GM is getting a preferential treatment.</a:t>
            </a:r>
          </a:p>
          <a:p>
            <a:endParaRPr lang="en-US" dirty="0"/>
          </a:p>
        </p:txBody>
      </p:sp>
    </p:spTree>
    <p:extLst>
      <p:ext uri="{BB962C8B-B14F-4D97-AF65-F5344CB8AC3E}">
        <p14:creationId xmlns:p14="http://schemas.microsoft.com/office/powerpoint/2010/main" val="115421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457200" y="1371600"/>
            <a:ext cx="8382000" cy="47397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William “Billy” Durant founded the General Motors Company (GM) on   September 16, 1908. He manufactured  horse-drawn vehicles in Flint, MI. </a:t>
            </a:r>
          </a:p>
          <a:p>
            <a:pPr marL="0" marR="0" lvl="0" indent="0" algn="l" defTabSz="914400" rtl="0" eaLnBrk="1" fontAlgn="base" latinLnBrk="0" hangingPunct="1">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fontAlgn="base">
              <a:spcBef>
                <a:spcPct val="0"/>
              </a:spcBef>
              <a:spcAft>
                <a:spcPct val="0"/>
              </a:spcAf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fontAlgn="base">
              <a:spcBef>
                <a:spcPct val="0"/>
              </a:spcBef>
              <a:spcAft>
                <a:spcPct val="0"/>
              </a:spcAf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GM only consisted of the Buick Motor Company at first, but acquired    Oldsmobile, Cadillac, and Oakland (Pontiac).</a:t>
            </a:r>
          </a:p>
          <a:p>
            <a:pPr fontAlgn="base">
              <a:spcBef>
                <a:spcPct val="0"/>
              </a:spcBef>
              <a:spcAft>
                <a:spcPct val="0"/>
              </a:spcAft>
              <a:buFont typeface="Arial" pitchFamily="34" charset="0"/>
              <a:buChar char="•"/>
            </a:pPr>
            <a:endParaRPr lang="en-US" sz="2000" dirty="0">
              <a:latin typeface="Times New Roman" pitchFamily="18" charset="0"/>
              <a:ea typeface="Calibri" pitchFamily="34" charset="0"/>
              <a:cs typeface="Times New Roman" pitchFamily="18" charset="0"/>
            </a:endParaRPr>
          </a:p>
          <a:p>
            <a:pPr fontAlgn="base">
              <a:spcBef>
                <a:spcPct val="0"/>
              </a:spcBef>
              <a:spcAft>
                <a:spcPct val="0"/>
              </a:spcAf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fontAlgn="base">
              <a:spcBef>
                <a:spcPct val="0"/>
              </a:spcBef>
              <a:spcAft>
                <a:spcPct val="0"/>
              </a:spcAf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000" dirty="0"/>
              <a:t>A company named </a:t>
            </a:r>
            <a:r>
              <a:rPr lang="en-US" sz="2000" dirty="0" smtClean="0"/>
              <a:t>Opel </a:t>
            </a:r>
            <a:r>
              <a:rPr lang="en-US" sz="2000" dirty="0"/>
              <a:t>joined GM in 1929 with their signature vehicle </a:t>
            </a:r>
            <a:r>
              <a:rPr lang="en-US" sz="2000" dirty="0" smtClean="0"/>
              <a:t>the </a:t>
            </a:r>
            <a:r>
              <a:rPr lang="en-US" sz="2000" dirty="0"/>
              <a:t>Opel-Patent-</a:t>
            </a:r>
            <a:r>
              <a:rPr lang="en-US" sz="2000" dirty="0" err="1"/>
              <a:t>Motorwagen</a:t>
            </a:r>
            <a:r>
              <a:rPr lang="en-US" sz="2000" dirty="0"/>
              <a:t> System </a:t>
            </a:r>
            <a:r>
              <a:rPr lang="en-US" sz="2000" dirty="0" err="1"/>
              <a:t>Lutzmann</a:t>
            </a:r>
            <a:r>
              <a:rPr lang="en-US" sz="2000" dirty="0" smtClean="0"/>
              <a:t>.</a:t>
            </a:r>
          </a:p>
          <a:p>
            <a:pPr fontAlgn="base">
              <a:spcBef>
                <a:spcPct val="0"/>
              </a:spcBef>
              <a:spcAft>
                <a:spcPct val="0"/>
              </a:spcAft>
            </a:pPr>
            <a:endParaRPr lang="en-US" sz="2000" dirty="0"/>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33400" y="3657600"/>
            <a:ext cx="8382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en-US" sz="2400" dirty="0"/>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1" name="Rectangle 1"/>
          <p:cNvSpPr>
            <a:spLocks noChangeArrowheads="1"/>
          </p:cNvSpPr>
          <p:nvPr/>
        </p:nvSpPr>
        <p:spPr bwMode="auto">
          <a:xfrm>
            <a:off x="457200" y="3291721"/>
            <a:ext cx="838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lang="en-US" sz="2400" dirty="0" smtClean="0">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lang="en-US" sz="2400"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16385" name="Rectangle 1"/>
          <p:cNvSpPr>
            <a:spLocks noChangeArrowheads="1"/>
          </p:cNvSpPr>
          <p:nvPr/>
        </p:nvSpPr>
        <p:spPr bwMode="auto">
          <a:xfrm>
            <a:off x="533400" y="1833265"/>
            <a:ext cx="8229600"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GM is headquartered at 300 Renaissance Center in Detroit, Michigan. . GM has 205,000 full-time employees worldwide.</a:t>
            </a: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They are classified as members of the Consumer Goods Sector within the specific Industry of Auto Manufacturers-Major Category</a:t>
            </a: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86" name="Rectangle 2"/>
          <p:cNvSpPr>
            <a:spLocks noChangeArrowheads="1"/>
          </p:cNvSpPr>
          <p:nvPr/>
        </p:nvSpPr>
        <p:spPr bwMode="auto">
          <a:xfrm>
            <a:off x="533400" y="1233607"/>
            <a:ext cx="80772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It’s market sectors include Brazil, Canada, China, Germany,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Italy the United States ,and the United Kingdom.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33400" y="3225350"/>
            <a:ext cx="8382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en-US" sz="2400" dirty="0"/>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1" name="Rectangle 1"/>
          <p:cNvSpPr>
            <a:spLocks noChangeArrowheads="1"/>
          </p:cNvSpPr>
          <p:nvPr/>
        </p:nvSpPr>
        <p:spPr bwMode="auto">
          <a:xfrm>
            <a:off x="457200" y="1075729"/>
            <a:ext cx="8382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GM (NYSE:GM, TSX: GMM), consists of three principle segments:</a:t>
            </a: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General Motors is a global automaker which brands include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Baojun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Buick, Cadillac, Chevrolet, GMC, Daewoo, Holden, Opel, Isuzu, Vauxhall,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Jiefang</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FAW, and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Wuling</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457200" marR="0" lvl="0" indent="-457200" algn="l" defTabSz="914400" rtl="0" eaLnBrk="0" fontAlgn="base" latinLnBrk="0" hangingPunct="0">
              <a:lnSpc>
                <a:spcPct val="100000"/>
              </a:lnSpc>
              <a:spcBef>
                <a:spcPct val="0"/>
              </a:spcBef>
              <a:spcAft>
                <a:spcPct val="0"/>
              </a:spcAft>
              <a:buClrTx/>
              <a:buSzTx/>
              <a:tabLst/>
            </a:pPr>
            <a:endParaRPr lang="en-US" sz="2000" dirty="0" smtClean="0">
              <a:latin typeface="Times New Roman" pitchFamily="18" charset="0"/>
              <a:ea typeface="Calibri" pitchFamily="34"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business consists of consumer retail sales, fleet, rental, and leasing of cars and trucks. They also sale and lease to government organizations.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OnStar</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a safety, security, and information </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service sold to </a:t>
            </a:r>
          </a:p>
          <a:p>
            <a:pPr marL="0" marR="0" lvl="0" indent="0" algn="l" defTabSz="914400" rtl="0" eaLnBrk="0" fontAlgn="base" latinLnBrk="0" hangingPunct="0">
              <a:lnSpc>
                <a:spcPct val="100000"/>
              </a:lnSpc>
              <a:spcBef>
                <a:spcPct val="0"/>
              </a:spcBef>
              <a:spcAft>
                <a:spcPct val="0"/>
              </a:spcAft>
              <a:buClrTx/>
              <a:buSzTx/>
              <a:tabLst/>
            </a:pPr>
            <a:r>
              <a:rPr lang="en-US" sz="2000" dirty="0">
                <a:latin typeface="Times New Roman" pitchFamily="18" charset="0"/>
                <a:ea typeface="Calibri" pitchFamily="34" charset="0"/>
                <a:cs typeface="Times New Roman" pitchFamily="18" charset="0"/>
              </a:rPr>
              <a:t> </a:t>
            </a:r>
            <a:r>
              <a:rPr lang="en-US" sz="2000" dirty="0" smtClean="0">
                <a:latin typeface="Times New Roman" pitchFamily="18" charset="0"/>
                <a:ea typeface="Calibri" pitchFamily="34" charset="0"/>
                <a:cs typeface="Times New Roman" pitchFamily="18" charset="0"/>
              </a:rPr>
              <a:t>   </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the public.</a:t>
            </a: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lang="en-US" sz="20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000" dirty="0">
                <a:latin typeface="Times New Roman" pitchFamily="18" charset="0"/>
                <a:ea typeface="Calibri" pitchFamily="34" charset="0"/>
                <a:cs typeface="Times New Roman" pitchFamily="18" charset="0"/>
              </a:rPr>
              <a:t> </a:t>
            </a:r>
            <a:r>
              <a:rPr lang="en-US" sz="2000" dirty="0" smtClean="0">
                <a:latin typeface="Times New Roman" pitchFamily="18" charset="0"/>
                <a:ea typeface="Calibri" pitchFamily="34" charset="0"/>
                <a:cs typeface="Times New Roman" pitchFamily="18" charset="0"/>
              </a:rPr>
              <a:t>   The General Motors Financial Company Inc. purchase</a:t>
            </a:r>
          </a:p>
          <a:p>
            <a:pPr marL="0" marR="0" lvl="0" indent="0" algn="l" defTabSz="914400" rtl="0" eaLnBrk="0" fontAlgn="base" latinLnBrk="0" hangingPunct="0">
              <a:lnSpc>
                <a:spcPct val="100000"/>
              </a:lnSpc>
              <a:spcBef>
                <a:spcPct val="0"/>
              </a:spcBef>
              <a:spcAft>
                <a:spcPct val="0"/>
              </a:spcAft>
              <a:buClrTx/>
              <a:buSzTx/>
              <a:tabLst/>
            </a:pPr>
            <a:r>
              <a:rPr lang="en-US" sz="2000" dirty="0" smtClean="0">
                <a:latin typeface="Times New Roman" pitchFamily="18" charset="0"/>
                <a:ea typeface="Calibri" pitchFamily="34" charset="0"/>
                <a:cs typeface="Times New Roman" pitchFamily="18" charset="0"/>
              </a:rPr>
              <a:t>      automobile finance contracts for vehicles purchased from</a:t>
            </a:r>
          </a:p>
          <a:p>
            <a:pPr marL="0" marR="0" lvl="0" indent="0" algn="l" defTabSz="914400" rtl="0" eaLnBrk="0" fontAlgn="base" latinLnBrk="0" hangingPunct="0">
              <a:lnSpc>
                <a:spcPct val="100000"/>
              </a:lnSpc>
              <a:spcBef>
                <a:spcPct val="0"/>
              </a:spcBef>
              <a:spcAft>
                <a:spcPct val="0"/>
              </a:spcAft>
              <a:buClrTx/>
              <a:buSzTx/>
              <a:tabLst/>
            </a:pPr>
            <a:r>
              <a:rPr lang="en-US" sz="2000" dirty="0">
                <a:latin typeface="Times New Roman" pitchFamily="18" charset="0"/>
                <a:ea typeface="Calibri" pitchFamily="34" charset="0"/>
                <a:cs typeface="Times New Roman" pitchFamily="18" charset="0"/>
              </a:rPr>
              <a:t> </a:t>
            </a:r>
            <a:r>
              <a:rPr lang="en-US" sz="2000" dirty="0" smtClean="0">
                <a:latin typeface="Times New Roman" pitchFamily="18" charset="0"/>
                <a:ea typeface="Calibri" pitchFamily="34" charset="0"/>
                <a:cs typeface="Times New Roman" pitchFamily="18" charset="0"/>
              </a:rPr>
              <a:t>     franchised and independent dealerships.</a:t>
            </a:r>
          </a:p>
          <a:p>
            <a:pPr marL="0" marR="0" lvl="0" indent="0" algn="l" defTabSz="914400" rtl="0" eaLnBrk="0" fontAlgn="base" latinLnBrk="0" hangingPunct="0">
              <a:lnSpc>
                <a:spcPct val="100000"/>
              </a:lnSpc>
              <a:spcBef>
                <a:spcPct val="0"/>
              </a:spcBef>
              <a:spcAft>
                <a:spcPct val="0"/>
              </a:spcAft>
              <a:buClrTx/>
              <a:buSzTx/>
              <a:tabLst/>
            </a:pPr>
            <a:r>
              <a:rPr lang="en-US" sz="2000" dirty="0">
                <a:latin typeface="Times New Roman" pitchFamily="18" charset="0"/>
                <a:ea typeface="Calibri" pitchFamily="34" charset="0"/>
                <a:cs typeface="Times New Roman" pitchFamily="18" charset="0"/>
              </a:rPr>
              <a:t> </a:t>
            </a:r>
            <a:r>
              <a:rPr lang="en-US" sz="2000" dirty="0" smtClean="0">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lang="en-US" sz="2000"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33400" y="3225350"/>
            <a:ext cx="8382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en-US" sz="2400" dirty="0"/>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1" name="Rectangle 1"/>
          <p:cNvSpPr>
            <a:spLocks noChangeArrowheads="1"/>
          </p:cNvSpPr>
          <p:nvPr/>
        </p:nvSpPr>
        <p:spPr bwMode="auto">
          <a:xfrm>
            <a:off x="381000" y="838200"/>
            <a:ext cx="838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lang="en-US" sz="2400" dirty="0" smtClean="0">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lang="en-US" sz="2400"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17409" name="Rectangle 1"/>
          <p:cNvSpPr>
            <a:spLocks noChangeArrowheads="1"/>
          </p:cNvSpPr>
          <p:nvPr/>
        </p:nvSpPr>
        <p:spPr bwMode="auto">
          <a:xfrm>
            <a:off x="381000" y="376536"/>
            <a:ext cx="84582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General Motors Executive structure includes: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Mr. Daniel F. </a:t>
            </a: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Akerson</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62</a:t>
            </a:r>
            <a:b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Chairman, Chief Exec. Officer and Chairman of Exec. Committee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Mr. Thomas G. Stephens P.E., 62</a:t>
            </a:r>
            <a:b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Vice Chairman and Global Chief Technology Officer</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Mr. Stephen J. </a:t>
            </a: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Girsky</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49</a:t>
            </a:r>
            <a:b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Vice Chairman of Corp. Strategy Bus. </a:t>
            </a: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Devel</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Global Product Planning &amp; Global Purchasing &amp; Supply Chain, Director, Member of Fin. &amp; Risk Committee and Member of Public Policy Committee</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0" name="Rectangle 2"/>
          <p:cNvSpPr>
            <a:spLocks noChangeArrowheads="1"/>
          </p:cNvSpPr>
          <p:nvPr/>
        </p:nvSpPr>
        <p:spPr bwMode="auto">
          <a:xfrm>
            <a:off x="381000" y="4419600"/>
            <a:ext cx="86106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Mr. David Nick Reilly</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62</a:t>
            </a:r>
            <a:b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VP and Pres of Gen. Motors Europe Operations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Mr. Daniel </a:t>
            </a: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Ammann</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39</a:t>
            </a:r>
            <a:b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Chief Financial Officer and Sr. VP</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33400" y="3225350"/>
            <a:ext cx="8382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en-US" sz="2400" dirty="0"/>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1" name="Rectangle 1"/>
          <p:cNvSpPr>
            <a:spLocks noChangeArrowheads="1"/>
          </p:cNvSpPr>
          <p:nvPr/>
        </p:nvSpPr>
        <p:spPr bwMode="auto">
          <a:xfrm>
            <a:off x="381000" y="838200"/>
            <a:ext cx="838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lang="en-US" sz="2400" dirty="0" smtClean="0">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lang="en-US" sz="2400"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6" name="TextBox 5"/>
          <p:cNvSpPr txBox="1"/>
          <p:nvPr/>
        </p:nvSpPr>
        <p:spPr>
          <a:xfrm>
            <a:off x="762000" y="457200"/>
            <a:ext cx="7543800" cy="6247864"/>
          </a:xfrm>
          <a:prstGeom prst="rect">
            <a:avLst/>
          </a:prstGeom>
          <a:noFill/>
        </p:spPr>
        <p:txBody>
          <a:bodyPr wrap="square" rtlCol="0">
            <a:spAutoFit/>
          </a:bodyPr>
          <a:lstStyle/>
          <a:p>
            <a:r>
              <a:rPr lang="en-US" sz="2000" b="1" dirty="0">
                <a:latin typeface="Times New Roman" pitchFamily="18" charset="0"/>
                <a:cs typeface="Times New Roman" pitchFamily="18" charset="0"/>
              </a:rPr>
              <a:t>General Motors Mission Statement</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"G.M. is a multinational corporation engaged in socially responsible operations, worldwide. It is dedicated to provide products and services of such quality that our customers will receive superior value while our employees and business partners will share in our success and our stock-holders will receive a sustained superior return on their investment." </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General </a:t>
            </a:r>
            <a:r>
              <a:rPr lang="en-US" sz="2000" b="1" dirty="0">
                <a:latin typeface="Times New Roman" pitchFamily="18" charset="0"/>
                <a:cs typeface="Times New Roman" pitchFamily="18" charset="0"/>
              </a:rPr>
              <a:t>Motors Vision Statement</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"Over the past 100 years, GM has been a leader in the global automotive industry. And the next 100 years will be no different. GM is committed to leading the industry in alternative fuel propulsion." </a:t>
            </a:r>
          </a:p>
          <a:p>
            <a:r>
              <a:rPr lang="en-US" sz="2000" dirty="0">
                <a:latin typeface="Times New Roman" pitchFamily="18" charset="0"/>
                <a:cs typeface="Times New Roman" pitchFamily="18" charset="0"/>
              </a:rPr>
              <a:t>"GM’s vision is to be the world leader in transportation products and related services. We will earn our customers’ enthusiasm through continuous improvement driven by the integrity, teamwork, and innovation</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of GM people." </a:t>
            </a:r>
          </a:p>
          <a:p>
            <a:r>
              <a:rPr lang="en-US" sz="2000" dirty="0">
                <a:latin typeface="Times New Roman" pitchFamily="18" charset="0"/>
                <a:cs typeface="Times New Roman" pitchFamily="18" charset="0"/>
              </a:rPr>
              <a:t>"Over the past 100 years, GM has been a leader in the global automotive industry. And the next 100 years will be no different. GM is committed to leading the industry in alternative fuel propulsion."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1362456"/>
          </a:xfrm>
        </p:spPr>
        <p:txBody>
          <a:bodyPr/>
          <a:lstStyle/>
          <a:p>
            <a:r>
              <a:rPr lang="en-US" sz="4800" dirty="0" smtClean="0"/>
              <a:t>Financial Statement Analysis</a:t>
            </a:r>
            <a:endParaRPr lang="en-US" sz="4800" dirty="0"/>
          </a:p>
        </p:txBody>
      </p:sp>
      <p:sp>
        <p:nvSpPr>
          <p:cNvPr id="3" name="Text Placeholder 2"/>
          <p:cNvSpPr>
            <a:spLocks noGrp="1"/>
          </p:cNvSpPr>
          <p:nvPr>
            <p:ph type="body" idx="1"/>
          </p:nvPr>
        </p:nvSpPr>
        <p:spPr>
          <a:xfrm>
            <a:off x="609600" y="1676400"/>
            <a:ext cx="7772400" cy="4572000"/>
          </a:xfrm>
        </p:spPr>
        <p:txBody>
          <a:bodyPr/>
          <a:lstStyle/>
          <a:p>
            <a:pPr marL="342900" indent="-342900">
              <a:buFont typeface="Arial" pitchFamily="34" charset="0"/>
              <a:buChar char="•"/>
            </a:pPr>
            <a:endParaRPr lang="en-US" dirty="0" smtClean="0"/>
          </a:p>
          <a:p>
            <a:pPr marL="342900" indent="-342900">
              <a:buFont typeface="Arial" pitchFamily="34" charset="0"/>
              <a:buChar char="•"/>
            </a:pPr>
            <a:endParaRPr lang="en-US" dirty="0"/>
          </a:p>
          <a:p>
            <a:pPr marL="342900" indent="-342900">
              <a:buFont typeface="Arial" pitchFamily="34" charset="0"/>
              <a:buChar char="•"/>
            </a:pPr>
            <a:r>
              <a:rPr lang="en-US" dirty="0" smtClean="0"/>
              <a:t>2008 – 2010 Global Financial Downturn</a:t>
            </a:r>
          </a:p>
          <a:p>
            <a:pPr marL="342900" indent="-342900">
              <a:buFont typeface="Arial" pitchFamily="34" charset="0"/>
              <a:buChar char="•"/>
            </a:pPr>
            <a:r>
              <a:rPr lang="en-US" dirty="0" smtClean="0"/>
              <a:t>U.S. Government took control </a:t>
            </a:r>
          </a:p>
          <a:p>
            <a:pPr marL="982980" lvl="1" indent="-342900">
              <a:buFont typeface="Arial" pitchFamily="34" charset="0"/>
              <a:buChar char="•"/>
            </a:pPr>
            <a:r>
              <a:rPr lang="en-US" dirty="0" smtClean="0"/>
              <a:t>60% ownership</a:t>
            </a:r>
          </a:p>
          <a:p>
            <a:pPr marL="342900" indent="-342900">
              <a:buFont typeface="Arial" pitchFamily="34" charset="0"/>
              <a:buChar char="•"/>
            </a:pPr>
            <a:r>
              <a:rPr lang="en-US" dirty="0" smtClean="0"/>
              <a:t>Old GM </a:t>
            </a:r>
            <a:r>
              <a:rPr lang="en-US" dirty="0" smtClean="0">
                <a:sym typeface="Wingdings" pitchFamily="2" charset="2"/>
              </a:rPr>
              <a:t> New GM</a:t>
            </a:r>
          </a:p>
          <a:p>
            <a:pPr marL="342900" indent="-342900">
              <a:buFont typeface="Arial" pitchFamily="34" charset="0"/>
              <a:buChar char="•"/>
            </a:pPr>
            <a:r>
              <a:rPr lang="en-US" dirty="0" smtClean="0">
                <a:sym typeface="Wingdings" pitchFamily="2" charset="2"/>
              </a:rPr>
              <a:t>November 2010 IPO</a:t>
            </a:r>
          </a:p>
          <a:p>
            <a:pPr marL="342900" indent="-342900">
              <a:buFont typeface="Arial" pitchFamily="34" charset="0"/>
              <a:buChar char="•"/>
            </a:pPr>
            <a:r>
              <a:rPr lang="en-US" dirty="0" smtClean="0">
                <a:sym typeface="Wingdings" pitchFamily="2" charset="2"/>
              </a:rPr>
              <a:t>2010 – 50% rise in quarterly earnings</a:t>
            </a:r>
          </a:p>
          <a:p>
            <a:pPr marL="342900" indent="-342900">
              <a:buFont typeface="Arial" pitchFamily="34" charset="0"/>
              <a:buChar char="•"/>
            </a:pPr>
            <a:endParaRPr lang="en-US" dirty="0"/>
          </a:p>
        </p:txBody>
      </p:sp>
    </p:spTree>
    <p:extLst>
      <p:ext uri="{BB962C8B-B14F-4D97-AF65-F5344CB8AC3E}">
        <p14:creationId xmlns:p14="http://schemas.microsoft.com/office/powerpoint/2010/main" val="591489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1362456"/>
          </a:xfrm>
        </p:spPr>
        <p:txBody>
          <a:bodyPr/>
          <a:lstStyle/>
          <a:p>
            <a:r>
              <a:rPr lang="en-US" sz="4800" smtClean="0"/>
              <a:t>Vertical/Horizontal </a:t>
            </a:r>
            <a:r>
              <a:rPr lang="en-US" sz="4800" dirty="0" smtClean="0"/>
              <a:t>Analysis</a:t>
            </a:r>
            <a:endParaRPr lang="en-US" sz="4800" dirty="0"/>
          </a:p>
        </p:txBody>
      </p:sp>
      <p:sp>
        <p:nvSpPr>
          <p:cNvPr id="3" name="Text Placeholder 2"/>
          <p:cNvSpPr>
            <a:spLocks noGrp="1"/>
          </p:cNvSpPr>
          <p:nvPr>
            <p:ph type="body" idx="1"/>
          </p:nvPr>
        </p:nvSpPr>
        <p:spPr>
          <a:xfrm>
            <a:off x="609600" y="1676400"/>
            <a:ext cx="7772400" cy="4572000"/>
          </a:xfrm>
        </p:spPr>
        <p:txBody>
          <a:bodyPr/>
          <a:lstStyle/>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954574006"/>
              </p:ext>
            </p:extLst>
          </p:nvPr>
        </p:nvGraphicFramePr>
        <p:xfrm>
          <a:off x="609600" y="2286000"/>
          <a:ext cx="7772400" cy="3139965"/>
        </p:xfrm>
        <a:graphic>
          <a:graphicData uri="http://schemas.openxmlformats.org/drawingml/2006/table">
            <a:tbl>
              <a:tblPr>
                <a:tableStyleId>{5C22544A-7EE6-4342-B048-85BDC9FD1C3A}</a:tableStyleId>
              </a:tblPr>
              <a:tblGrid>
                <a:gridCol w="1690749"/>
                <a:gridCol w="795647"/>
                <a:gridCol w="795647"/>
                <a:gridCol w="1790205"/>
                <a:gridCol w="1790205"/>
                <a:gridCol w="909947"/>
              </a:tblGrid>
              <a:tr h="705900">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a:effectLst/>
                        </a:rPr>
                        <a:t>2010</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2009</a:t>
                      </a:r>
                      <a:endParaRPr lang="en-US" sz="1800" b="0" i="0" u="none" strike="noStrike">
                        <a:solidFill>
                          <a:srgbClr val="000000"/>
                        </a:solidFill>
                        <a:effectLst/>
                        <a:latin typeface="Calibri"/>
                      </a:endParaRPr>
                    </a:p>
                  </a:txBody>
                  <a:tcPr marL="9525" marR="9525" marT="9525" marB="0" anchor="b"/>
                </a:tc>
                <a:tc>
                  <a:txBody>
                    <a:bodyPr/>
                    <a:lstStyle/>
                    <a:p>
                      <a:pPr algn="l" fontAlgn="b"/>
                      <a:r>
                        <a:rPr lang="en-US" sz="1800" u="none" strike="noStrike">
                          <a:effectLst/>
                        </a:rPr>
                        <a:t>2010 Common Size Percent</a:t>
                      </a:r>
                      <a:endParaRPr lang="en-US" sz="1800" b="0" i="0" u="none" strike="noStrike">
                        <a:solidFill>
                          <a:srgbClr val="000000"/>
                        </a:solidFill>
                        <a:effectLst/>
                        <a:latin typeface="Calibri"/>
                      </a:endParaRPr>
                    </a:p>
                  </a:txBody>
                  <a:tcPr marL="9525" marR="9525" marT="9525" marB="0" anchor="b"/>
                </a:tc>
                <a:tc>
                  <a:txBody>
                    <a:bodyPr/>
                    <a:lstStyle/>
                    <a:p>
                      <a:pPr algn="l" fontAlgn="b"/>
                      <a:r>
                        <a:rPr lang="en-US" sz="1800" u="none" strike="noStrike">
                          <a:effectLst/>
                        </a:rPr>
                        <a:t>2009 Common Size Percent</a:t>
                      </a:r>
                      <a:endParaRPr lang="en-US" sz="1800" b="0" i="0" u="none" strike="noStrike">
                        <a:solidFill>
                          <a:srgbClr val="000000"/>
                        </a:solidFill>
                        <a:effectLst/>
                        <a:latin typeface="Calibri"/>
                      </a:endParaRPr>
                    </a:p>
                  </a:txBody>
                  <a:tcPr marL="9525" marR="9525" marT="9525" marB="0" anchor="b"/>
                </a:tc>
                <a:tc>
                  <a:txBody>
                    <a:bodyPr/>
                    <a:lstStyle/>
                    <a:p>
                      <a:pPr algn="l" fontAlgn="b"/>
                      <a:r>
                        <a:rPr lang="en-US" sz="1800" u="none" strike="noStrike">
                          <a:effectLst/>
                        </a:rPr>
                        <a:t>Trend Analysis</a:t>
                      </a:r>
                      <a:endParaRPr lang="en-US" sz="1800" b="0" i="0" u="none" strike="noStrike">
                        <a:solidFill>
                          <a:srgbClr val="000000"/>
                        </a:solidFill>
                        <a:effectLst/>
                        <a:latin typeface="Calibri"/>
                      </a:endParaRPr>
                    </a:p>
                  </a:txBody>
                  <a:tcPr marL="9525" marR="9525" marT="9525" marB="0" anchor="b"/>
                </a:tc>
              </a:tr>
              <a:tr h="390000">
                <a:tc>
                  <a:txBody>
                    <a:bodyPr/>
                    <a:lstStyle/>
                    <a:p>
                      <a:pPr algn="l" fontAlgn="b"/>
                      <a:r>
                        <a:rPr lang="en-US" sz="1800" u="none" strike="noStrike">
                          <a:effectLst/>
                        </a:rPr>
                        <a:t>Total Current Assets </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62340</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59247</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dirty="0">
                          <a:effectLst/>
                        </a:rPr>
                        <a:t>44.88%</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a:effectLst/>
                        </a:rPr>
                        <a:t>43.47%</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105.22%</a:t>
                      </a:r>
                      <a:endParaRPr lang="en-US" sz="1800" b="0" i="0" u="none" strike="noStrike">
                        <a:solidFill>
                          <a:srgbClr val="000000"/>
                        </a:solidFill>
                        <a:effectLst/>
                        <a:latin typeface="Calibri"/>
                      </a:endParaRPr>
                    </a:p>
                  </a:txBody>
                  <a:tcPr marL="9525" marR="9525" marT="9525" marB="0" anchor="b"/>
                </a:tc>
              </a:tr>
              <a:tr h="390000">
                <a:tc>
                  <a:txBody>
                    <a:bodyPr/>
                    <a:lstStyle/>
                    <a:p>
                      <a:pPr algn="l" fontAlgn="b"/>
                      <a:r>
                        <a:rPr lang="en-US" sz="1800" u="none" strike="noStrike">
                          <a:effectLst/>
                        </a:rPr>
                        <a:t>Total Assets</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138898</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136295</a:t>
                      </a:r>
                      <a:endParaRPr lang="en-US" sz="1800" b="0" i="0" u="none" strike="noStrike">
                        <a:solidFill>
                          <a:srgbClr val="000000"/>
                        </a:solidFill>
                        <a:effectLst/>
                        <a:latin typeface="Calibri"/>
                      </a:endParaRPr>
                    </a:p>
                  </a:txBody>
                  <a:tcPr marL="9525" marR="9525" marT="9525" marB="0" anchor="b"/>
                </a:tc>
                <a:tc>
                  <a:txBody>
                    <a:bodyPr/>
                    <a:lstStyle/>
                    <a:p>
                      <a:pPr algn="l" fontAlgn="b"/>
                      <a:endParaRPr lang="en-US" sz="1800" b="0" i="0" u="none" strike="noStrike">
                        <a:solidFill>
                          <a:srgbClr val="000000"/>
                        </a:solidFill>
                        <a:effectLst/>
                        <a:latin typeface="Calibri"/>
                      </a:endParaRPr>
                    </a:p>
                  </a:txBody>
                  <a:tcPr marL="9525" marR="9525" marT="9525" marB="0" anchor="b"/>
                </a:tc>
                <a:tc>
                  <a:txBody>
                    <a:bodyPr/>
                    <a:lstStyle/>
                    <a:p>
                      <a:pPr algn="l" fontAlgn="b"/>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101.91%</a:t>
                      </a:r>
                      <a:endParaRPr lang="en-US" sz="1800" b="0" i="0" u="none" strike="noStrike">
                        <a:solidFill>
                          <a:srgbClr val="000000"/>
                        </a:solidFill>
                        <a:effectLst/>
                        <a:latin typeface="Calibri"/>
                      </a:endParaRPr>
                    </a:p>
                  </a:txBody>
                  <a:tcPr marL="9525" marR="9525" marT="9525" marB="0" anchor="b"/>
                </a:tc>
              </a:tr>
              <a:tr h="390000">
                <a:tc>
                  <a:txBody>
                    <a:bodyPr/>
                    <a:lstStyle/>
                    <a:p>
                      <a:pPr algn="l" fontAlgn="b"/>
                      <a:endParaRPr lang="en-US" sz="1800" b="0" i="0" u="none" strike="noStrike">
                        <a:solidFill>
                          <a:srgbClr val="000000"/>
                        </a:solidFill>
                        <a:effectLst/>
                        <a:latin typeface="Calibri"/>
                      </a:endParaRPr>
                    </a:p>
                  </a:txBody>
                  <a:tcPr marL="9525" marR="9525" marT="9525" marB="0" anchor="b"/>
                </a:tc>
                <a:tc>
                  <a:txBody>
                    <a:bodyPr/>
                    <a:lstStyle/>
                    <a:p>
                      <a:pPr algn="l" fontAlgn="b"/>
                      <a:endParaRPr lang="en-US" sz="1800" b="0" i="0" u="none" strike="noStrike">
                        <a:solidFill>
                          <a:srgbClr val="000000"/>
                        </a:solidFill>
                        <a:effectLst/>
                        <a:latin typeface="Calibri"/>
                      </a:endParaRPr>
                    </a:p>
                  </a:txBody>
                  <a:tcPr marL="9525" marR="9525" marT="9525" marB="0" anchor="b"/>
                </a:tc>
                <a:tc>
                  <a:txBody>
                    <a:bodyPr/>
                    <a:lstStyle/>
                    <a:p>
                      <a:pPr algn="l" fontAlgn="b"/>
                      <a:endParaRPr lang="en-US" sz="1800" b="0" i="0" u="none" strike="noStrike">
                        <a:solidFill>
                          <a:srgbClr val="000000"/>
                        </a:solidFill>
                        <a:effectLst/>
                        <a:latin typeface="Calibri"/>
                      </a:endParaRPr>
                    </a:p>
                  </a:txBody>
                  <a:tcPr marL="9525" marR="9525" marT="9525" marB="0" anchor="b"/>
                </a:tc>
                <a:tc>
                  <a:txBody>
                    <a:bodyPr/>
                    <a:lstStyle/>
                    <a:p>
                      <a:pPr algn="l" fontAlgn="b"/>
                      <a:endParaRPr lang="en-US" sz="1800" b="0" i="0" u="none" strike="noStrike">
                        <a:solidFill>
                          <a:srgbClr val="000000"/>
                        </a:solidFill>
                        <a:effectLst/>
                        <a:latin typeface="Calibri"/>
                      </a:endParaRPr>
                    </a:p>
                  </a:txBody>
                  <a:tcPr marL="9525" marR="9525" marT="9525" marB="0" anchor="b"/>
                </a:tc>
                <a:tc>
                  <a:txBody>
                    <a:bodyPr/>
                    <a:lstStyle/>
                    <a:p>
                      <a:pPr algn="l" fontAlgn="b"/>
                      <a:endParaRPr lang="en-US" sz="1800" b="0" i="0" u="none" strike="noStrike">
                        <a:solidFill>
                          <a:srgbClr val="000000"/>
                        </a:solidFill>
                        <a:effectLst/>
                        <a:latin typeface="Calibri"/>
                      </a:endParaRPr>
                    </a:p>
                  </a:txBody>
                  <a:tcPr marL="9525" marR="9525" marT="9525" marB="0" anchor="b"/>
                </a:tc>
                <a:tc>
                  <a:txBody>
                    <a:bodyPr/>
                    <a:lstStyle/>
                    <a:p>
                      <a:pPr algn="l" fontAlgn="b"/>
                      <a:endParaRPr lang="en-US" sz="1800" b="0" i="0" u="none" strike="noStrike">
                        <a:solidFill>
                          <a:srgbClr val="000000"/>
                        </a:solidFill>
                        <a:effectLst/>
                        <a:latin typeface="Calibri"/>
                      </a:endParaRPr>
                    </a:p>
                  </a:txBody>
                  <a:tcPr marL="9525" marR="9525" marT="9525" marB="0" anchor="b"/>
                </a:tc>
              </a:tr>
              <a:tr h="705900">
                <a:tc>
                  <a:txBody>
                    <a:bodyPr/>
                    <a:lstStyle/>
                    <a:p>
                      <a:pPr algn="l" fontAlgn="b"/>
                      <a:r>
                        <a:rPr lang="en-US" sz="1800" u="none" strike="noStrike">
                          <a:effectLst/>
                        </a:rPr>
                        <a:t>Total Current Liabilities </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47157</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52435</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33.95%</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38.47%</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89.93%</a:t>
                      </a:r>
                      <a:endParaRPr lang="en-US" sz="1800" b="0" i="0" u="none" strike="noStrike">
                        <a:solidFill>
                          <a:srgbClr val="000000"/>
                        </a:solidFill>
                        <a:effectLst/>
                        <a:latin typeface="Calibri"/>
                      </a:endParaRPr>
                    </a:p>
                  </a:txBody>
                  <a:tcPr marL="9525" marR="9525" marT="9525" marB="0" anchor="b"/>
                </a:tc>
              </a:tr>
              <a:tr h="390000">
                <a:tc>
                  <a:txBody>
                    <a:bodyPr/>
                    <a:lstStyle/>
                    <a:p>
                      <a:pPr algn="l" fontAlgn="b"/>
                      <a:r>
                        <a:rPr lang="en-US" sz="1800" u="none" strike="noStrike">
                          <a:effectLst/>
                        </a:rPr>
                        <a:t>Total Liabilities</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102718</a:t>
                      </a:r>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a:effectLst/>
                        </a:rPr>
                        <a:t>115046</a:t>
                      </a:r>
                      <a:endParaRPr lang="en-US" sz="1800" b="0" i="0" u="none" strike="noStrike">
                        <a:solidFill>
                          <a:srgbClr val="000000"/>
                        </a:solidFill>
                        <a:effectLst/>
                        <a:latin typeface="Calibri"/>
                      </a:endParaRPr>
                    </a:p>
                  </a:txBody>
                  <a:tcPr marL="9525" marR="9525" marT="9525" marB="0" anchor="b"/>
                </a:tc>
                <a:tc>
                  <a:txBody>
                    <a:bodyPr/>
                    <a:lstStyle/>
                    <a:p>
                      <a:pPr algn="l" fontAlgn="b"/>
                      <a:endParaRPr lang="en-US" sz="1800" b="0" i="0" u="none" strike="noStrike">
                        <a:solidFill>
                          <a:srgbClr val="000000"/>
                        </a:solidFill>
                        <a:effectLst/>
                        <a:latin typeface="Calibri"/>
                      </a:endParaRPr>
                    </a:p>
                  </a:txBody>
                  <a:tcPr marL="9525" marR="9525" marT="9525" marB="0" anchor="b"/>
                </a:tc>
                <a:tc>
                  <a:txBody>
                    <a:bodyPr/>
                    <a:lstStyle/>
                    <a:p>
                      <a:pPr algn="l" fontAlgn="b"/>
                      <a:endParaRPr lang="en-US" sz="1800" b="0" i="0" u="none" strike="noStrike">
                        <a:solidFill>
                          <a:srgbClr val="000000"/>
                        </a:solidFill>
                        <a:effectLst/>
                        <a:latin typeface="Calibri"/>
                      </a:endParaRPr>
                    </a:p>
                  </a:txBody>
                  <a:tcPr marL="9525" marR="9525" marT="9525" marB="0" anchor="b"/>
                </a:tc>
                <a:tc>
                  <a:txBody>
                    <a:bodyPr/>
                    <a:lstStyle/>
                    <a:p>
                      <a:pPr algn="r" fontAlgn="b"/>
                      <a:r>
                        <a:rPr lang="en-US" sz="1800" u="none" strike="noStrike" dirty="0">
                          <a:effectLst/>
                        </a:rPr>
                        <a:t>89.28%</a:t>
                      </a:r>
                      <a:endParaRPr lang="en-US" sz="18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15421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1362456"/>
          </a:xfrm>
        </p:spPr>
        <p:txBody>
          <a:bodyPr/>
          <a:lstStyle/>
          <a:p>
            <a:r>
              <a:rPr lang="en-US" sz="4800" dirty="0" smtClean="0"/>
              <a:t>Market Analysis</a:t>
            </a:r>
            <a:endParaRPr lang="en-US" sz="4800" dirty="0"/>
          </a:p>
        </p:txBody>
      </p:sp>
      <p:sp>
        <p:nvSpPr>
          <p:cNvPr id="3" name="Text Placeholder 2"/>
          <p:cNvSpPr>
            <a:spLocks noGrp="1"/>
          </p:cNvSpPr>
          <p:nvPr>
            <p:ph type="body" idx="1"/>
          </p:nvPr>
        </p:nvSpPr>
        <p:spPr>
          <a:xfrm>
            <a:off x="609600" y="1676400"/>
            <a:ext cx="7772400" cy="4572000"/>
          </a:xfrm>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53012323"/>
              </p:ext>
            </p:extLst>
          </p:nvPr>
        </p:nvGraphicFramePr>
        <p:xfrm>
          <a:off x="1752600" y="2819400"/>
          <a:ext cx="5226049" cy="1885950"/>
        </p:xfrm>
        <a:graphic>
          <a:graphicData uri="http://schemas.openxmlformats.org/drawingml/2006/table">
            <a:tbl>
              <a:tblPr>
                <a:tableStyleId>{5C22544A-7EE6-4342-B048-85BDC9FD1C3A}</a:tableStyleId>
              </a:tblPr>
              <a:tblGrid>
                <a:gridCol w="2848321"/>
                <a:gridCol w="1188864"/>
                <a:gridCol w="1188864"/>
              </a:tblGrid>
              <a:tr h="628650">
                <a:tc>
                  <a:txBody>
                    <a:bodyPr/>
                    <a:lstStyle/>
                    <a:p>
                      <a:pPr algn="l" fontAlgn="b"/>
                      <a:r>
                        <a:rPr lang="en-US" sz="2000" b="1" u="none" strike="noStrike" dirty="0">
                          <a:effectLst/>
                        </a:rPr>
                        <a:t>Market Prospect Ratios</a:t>
                      </a:r>
                      <a:endParaRPr lang="en-US" sz="2000" b="1" i="0" u="none" strike="noStrike" dirty="0">
                        <a:solidFill>
                          <a:srgbClr val="000000"/>
                        </a:solidFill>
                        <a:effectLst/>
                        <a:latin typeface="Calibri"/>
                      </a:endParaRPr>
                    </a:p>
                  </a:txBody>
                  <a:tcPr marL="9525" marR="9525" marT="9525" marB="0" anchor="b"/>
                </a:tc>
                <a:tc>
                  <a:txBody>
                    <a:bodyPr/>
                    <a:lstStyle/>
                    <a:p>
                      <a:pPr algn="l" fontAlgn="b"/>
                      <a:r>
                        <a:rPr lang="en-US" sz="2000" u="none" strike="noStrike">
                          <a:effectLst/>
                        </a:rPr>
                        <a:t>GM</a:t>
                      </a:r>
                      <a:endParaRPr lang="en-US" sz="2000" b="0" i="0" u="none" strike="noStrike">
                        <a:solidFill>
                          <a:srgbClr val="000000"/>
                        </a:solidFill>
                        <a:effectLst/>
                        <a:latin typeface="Calibri"/>
                      </a:endParaRPr>
                    </a:p>
                  </a:txBody>
                  <a:tcPr marL="9525" marR="9525" marT="9525" marB="0" anchor="b"/>
                </a:tc>
                <a:tc>
                  <a:txBody>
                    <a:bodyPr/>
                    <a:lstStyle/>
                    <a:p>
                      <a:pPr algn="l" fontAlgn="b"/>
                      <a:r>
                        <a:rPr lang="en-US" sz="2000" u="none" strike="noStrike">
                          <a:effectLst/>
                        </a:rPr>
                        <a:t>Ford</a:t>
                      </a:r>
                      <a:endParaRPr lang="en-US" sz="2000" b="0" i="0" u="none" strike="noStrike">
                        <a:solidFill>
                          <a:srgbClr val="000000"/>
                        </a:solidFill>
                        <a:effectLst/>
                        <a:latin typeface="Calibri"/>
                      </a:endParaRPr>
                    </a:p>
                  </a:txBody>
                  <a:tcPr marL="9525" marR="9525" marT="9525" marB="0" anchor="b"/>
                </a:tc>
              </a:tr>
              <a:tr h="628650">
                <a:tc>
                  <a:txBody>
                    <a:bodyPr/>
                    <a:lstStyle/>
                    <a:p>
                      <a:pPr algn="l" fontAlgn="b"/>
                      <a:r>
                        <a:rPr lang="en-US" sz="2000" u="none" strike="noStrike">
                          <a:effectLst/>
                        </a:rPr>
                        <a:t>Price-Earnings Ratio</a:t>
                      </a:r>
                      <a:endParaRPr lang="en-US" sz="2000" b="0" i="0" u="none" strike="noStrike">
                        <a:solidFill>
                          <a:srgbClr val="000000"/>
                        </a:solidFill>
                        <a:effectLst/>
                        <a:latin typeface="Calibri"/>
                      </a:endParaRPr>
                    </a:p>
                  </a:txBody>
                  <a:tcPr marL="9525" marR="9525" marT="9525" marB="0" anchor="b"/>
                </a:tc>
                <a:tc>
                  <a:txBody>
                    <a:bodyPr/>
                    <a:lstStyle/>
                    <a:p>
                      <a:pPr algn="r" fontAlgn="b"/>
                      <a:r>
                        <a:rPr lang="en-US" sz="2000" u="sng" strike="noStrike" dirty="0">
                          <a:effectLst/>
                        </a:rPr>
                        <a:t>10.02</a:t>
                      </a:r>
                      <a:endParaRPr lang="en-US" sz="2000" b="0" i="0" u="sng" strike="noStrike" dirty="0">
                        <a:solidFill>
                          <a:srgbClr val="000000"/>
                        </a:solidFill>
                        <a:effectLst/>
                        <a:latin typeface="Calibri"/>
                      </a:endParaRPr>
                    </a:p>
                  </a:txBody>
                  <a:tcPr marL="9525" marR="9525" marT="9525" marB="0" anchor="b"/>
                </a:tc>
                <a:tc>
                  <a:txBody>
                    <a:bodyPr/>
                    <a:lstStyle/>
                    <a:p>
                      <a:pPr algn="r" fontAlgn="b"/>
                      <a:r>
                        <a:rPr lang="en-US" sz="2000" u="none" strike="noStrike" dirty="0">
                          <a:effectLst/>
                        </a:rPr>
                        <a:t>7.04</a:t>
                      </a:r>
                      <a:endParaRPr lang="en-US" sz="2000" b="0" i="0" u="none" strike="noStrike" dirty="0">
                        <a:solidFill>
                          <a:srgbClr val="000000"/>
                        </a:solidFill>
                        <a:effectLst/>
                        <a:latin typeface="Calibri"/>
                      </a:endParaRPr>
                    </a:p>
                  </a:txBody>
                  <a:tcPr marL="9525" marR="9525" marT="9525" marB="0" anchor="b"/>
                </a:tc>
              </a:tr>
              <a:tr h="628650">
                <a:tc>
                  <a:txBody>
                    <a:bodyPr/>
                    <a:lstStyle/>
                    <a:p>
                      <a:pPr algn="l" fontAlgn="b"/>
                      <a:r>
                        <a:rPr lang="en-US" sz="2000" u="none" strike="noStrike" dirty="0">
                          <a:effectLst/>
                        </a:rPr>
                        <a:t>Dividend Yield</a:t>
                      </a:r>
                      <a:endParaRPr lang="en-US" sz="2000" b="0" i="0" u="none" strike="noStrike" dirty="0">
                        <a:solidFill>
                          <a:srgbClr val="000000"/>
                        </a:solidFill>
                        <a:effectLst/>
                        <a:latin typeface="Calibri"/>
                      </a:endParaRPr>
                    </a:p>
                  </a:txBody>
                  <a:tcPr marL="9525" marR="9525" marT="9525" marB="0" anchor="b"/>
                </a:tc>
                <a:tc>
                  <a:txBody>
                    <a:bodyPr/>
                    <a:lstStyle/>
                    <a:p>
                      <a:pPr algn="l" fontAlgn="b"/>
                      <a:r>
                        <a:rPr lang="en-US" sz="2000" u="none" strike="noStrike">
                          <a:effectLst/>
                        </a:rPr>
                        <a:t>N/A</a:t>
                      </a:r>
                      <a:endParaRPr lang="en-US" sz="2000" b="0" i="0" u="none" strike="noStrike">
                        <a:solidFill>
                          <a:srgbClr val="000000"/>
                        </a:solidFill>
                        <a:effectLst/>
                        <a:latin typeface="Calibri"/>
                      </a:endParaRPr>
                    </a:p>
                  </a:txBody>
                  <a:tcPr marL="9525" marR="9525" marT="9525" marB="0" anchor="b"/>
                </a:tc>
                <a:tc>
                  <a:txBody>
                    <a:bodyPr/>
                    <a:lstStyle/>
                    <a:p>
                      <a:pPr algn="l" fontAlgn="b"/>
                      <a:r>
                        <a:rPr lang="en-US" sz="2000" u="none" strike="noStrike" dirty="0">
                          <a:effectLst/>
                        </a:rPr>
                        <a:t>N/A</a:t>
                      </a:r>
                      <a:endParaRPr lang="en-US" sz="20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154211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TotalTime>
  <Words>710</Words>
  <Application>Microsoft Office PowerPoint</Application>
  <PresentationFormat>On-screen Show (4:3)</PresentationFormat>
  <Paragraphs>161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  Financial Analysis of General Motors By: Anthony Broaddus  &amp; Colin Roach BAD 63037 Summer 2011 </vt:lpstr>
      <vt:lpstr>PowerPoint Presentation</vt:lpstr>
      <vt:lpstr>PowerPoint Presentation</vt:lpstr>
      <vt:lpstr>PowerPoint Presentation</vt:lpstr>
      <vt:lpstr>PowerPoint Presentation</vt:lpstr>
      <vt:lpstr>PowerPoint Presentation</vt:lpstr>
      <vt:lpstr>Financial Statement Analysis</vt:lpstr>
      <vt:lpstr>Vertical/Horizontal Analysis</vt:lpstr>
      <vt:lpstr>Market Analysis</vt:lpstr>
      <vt:lpstr>Liquidity and Efficiency/Comparison Analysis</vt:lpstr>
      <vt:lpstr>Solvency Analysis</vt:lpstr>
      <vt:lpstr>Conclusion / Past Quarter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Analysis of General Motors By: Anthony Broaddus  &amp; Colin Roach BAD 63037 Summer 2011</dc:title>
  <dc:creator>Block</dc:creator>
  <cp:lastModifiedBy>ROACH, COLIN</cp:lastModifiedBy>
  <cp:revision>17</cp:revision>
  <cp:lastPrinted>2011-07-05T20:50:19Z</cp:lastPrinted>
  <dcterms:created xsi:type="dcterms:W3CDTF">2011-07-05T02:24:24Z</dcterms:created>
  <dcterms:modified xsi:type="dcterms:W3CDTF">2011-07-05T21:08:41Z</dcterms:modified>
</cp:coreProperties>
</file>