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20"/>
  </p:notesMasterIdLst>
  <p:sldIdLst>
    <p:sldId id="256" r:id="rId2"/>
    <p:sldId id="257" r:id="rId3"/>
    <p:sldId id="258" r:id="rId4"/>
    <p:sldId id="259" r:id="rId5"/>
    <p:sldId id="260"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7397E9-129B-4B4B-A5FD-234EFAFEE7AD}" type="datetimeFigureOut">
              <a:rPr lang="en-US" smtClean="0"/>
              <a:pPr/>
              <a:t>3/24/2008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C0E6E2-001C-4E0F-A784-390D8CBD29B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2B0DBBB-D419-4197-81FF-0B8C61B7A74C}" type="datetime1">
              <a:rPr lang="en-US" smtClean="0"/>
              <a:pPr/>
              <a:t>3/24/2008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DE93902-3E59-40A8-890D-F2005725570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CEBDE2-EA8C-4765-AF81-D9FC94B9AF1F}" type="datetime1">
              <a:rPr lang="en-US" smtClean="0"/>
              <a:pPr/>
              <a:t>3/24/2008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93902-3E59-40A8-890D-F200572557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9041466-0F90-4F90-AE48-C0131A640334}" type="datetime1">
              <a:rPr lang="en-US" smtClean="0"/>
              <a:pPr/>
              <a:t>3/24/2008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93902-3E59-40A8-890D-F200572557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7D7284-BCF8-450F-8D90-68879668F924}" type="datetime1">
              <a:rPr lang="en-US" smtClean="0"/>
              <a:pPr/>
              <a:t>3/24/2008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93902-3E59-40A8-890D-F200572557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C6F3F6F-64AE-4766-B885-C4D50275DD41}" type="datetime1">
              <a:rPr lang="en-US" smtClean="0"/>
              <a:pPr/>
              <a:t>3/24/2008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E93902-3E59-40A8-890D-F2005725570C}"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77D5C63-0574-4DFD-9B5E-F9D162739CA5}" type="datetime1">
              <a:rPr lang="en-US" smtClean="0"/>
              <a:pPr/>
              <a:t>3/24/2008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93902-3E59-40A8-890D-F200572557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AAF5A7-2445-4184-9EE5-436EDEC3C120}" type="datetime1">
              <a:rPr lang="en-US" smtClean="0"/>
              <a:pPr/>
              <a:t>3/24/2008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E93902-3E59-40A8-890D-F200572557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8598643-0405-4F15-959E-6CEF5A23D2B5}" type="datetime1">
              <a:rPr lang="en-US" smtClean="0"/>
              <a:pPr/>
              <a:t>3/24/2008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E93902-3E59-40A8-890D-F200572557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E7B8C1-8BFD-47BD-B2F5-A12EEF973F9A}" type="datetime1">
              <a:rPr lang="en-US" smtClean="0"/>
              <a:pPr/>
              <a:t>3/24/2008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E93902-3E59-40A8-890D-F2005725570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49E6E64-8F61-4178-A553-30475C48F298}" type="datetime1">
              <a:rPr lang="en-US" smtClean="0"/>
              <a:pPr/>
              <a:t>3/24/2008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E93902-3E59-40A8-890D-F200572557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4924E3B-74A6-432F-A63C-7E0C32BB04E5}" type="datetime1">
              <a:rPr lang="en-US" smtClean="0"/>
              <a:pPr/>
              <a:t>3/24/2008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DE93902-3E59-40A8-890D-F2005725570C}"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7958A42-E2AF-4181-9808-BCB7D3858BD7}" type="datetime1">
              <a:rPr lang="en-US" smtClean="0"/>
              <a:pPr/>
              <a:t>3/24/2008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DE93902-3E59-40A8-890D-F2005725570C}"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loc.gov/catdir/bibcontrol/actionplan.html" TargetMode="External"/><Relationship Id="rId2" Type="http://schemas.openxmlformats.org/officeDocument/2006/relationships/hyperlink" Target="http://www.loc.gov/catdir/bibcontrol/conference.html" TargetMode="External"/><Relationship Id="rId1" Type="http://schemas.openxmlformats.org/officeDocument/2006/relationships/slideLayout" Target="../slideLayouts/slideLayout2.xml"/><Relationship Id="rId6" Type="http://schemas.openxmlformats.org/officeDocument/2006/relationships/hyperlink" Target="http://iub.edu/~libtserv/pub/Future%20of%20Cataloging%20White%20Paper.pdf" TargetMode="External"/><Relationship Id="rId5" Type="http://schemas.openxmlformats.org/officeDocument/2006/relationships/hyperlink" Target="http://www.loc.gove/catdir/calhoun-report-final.pdf" TargetMode="External"/><Relationship Id="rId4" Type="http://schemas.openxmlformats.org/officeDocument/2006/relationships/hyperlink" Target="http://libraries.universityofcalifornia.edu/sopag/BSTF/Final.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loc.gov/catdir/cpso/pre_vs_post.pdf" TargetMode="External"/><Relationship Id="rId2" Type="http://schemas.openxmlformats.org/officeDocument/2006/relationships/hyperlink" Target="http://www.guild2910.org/WorkingGrpResponse2008.pdf_" TargetMode="External"/><Relationship Id="rId1" Type="http://schemas.openxmlformats.org/officeDocument/2006/relationships/slideLayout" Target="../slideLayouts/slideLayout2.xml"/><Relationship Id="rId4" Type="http://schemas.openxmlformats.org/officeDocument/2006/relationships/hyperlink" Target="http://myee.bol.ucla.edu/"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rmAutofit/>
          </a:bodyPr>
          <a:lstStyle/>
          <a:p>
            <a:r>
              <a:rPr lang="en-US" sz="2800" cap="small" dirty="0" smtClean="0"/>
              <a:t>The Library of Congress Working Group </a:t>
            </a:r>
            <a:br>
              <a:rPr lang="en-US" sz="2800" cap="small" dirty="0" smtClean="0"/>
            </a:br>
            <a:r>
              <a:rPr lang="en-US" sz="2800" cap="small" dirty="0" smtClean="0"/>
              <a:t>on the Future of Bibliographic Control</a:t>
            </a:r>
            <a:br>
              <a:rPr lang="en-US" sz="2800" cap="small" dirty="0" smtClean="0"/>
            </a:br>
            <a:r>
              <a:rPr lang="en-US" sz="2800" cap="small" dirty="0" smtClean="0"/>
              <a:t>Update</a:t>
            </a:r>
            <a:endParaRPr lang="en-US" sz="2800" dirty="0"/>
          </a:p>
        </p:txBody>
      </p:sp>
      <p:sp>
        <p:nvSpPr>
          <p:cNvPr id="3" name="Subtitle 2"/>
          <p:cNvSpPr>
            <a:spLocks noGrp="1"/>
          </p:cNvSpPr>
          <p:nvPr>
            <p:ph type="subTitle" idx="1"/>
          </p:nvPr>
        </p:nvSpPr>
        <p:spPr>
          <a:xfrm>
            <a:off x="1371600" y="3124200"/>
            <a:ext cx="6400800" cy="2286000"/>
          </a:xfrm>
        </p:spPr>
        <p:txBody>
          <a:bodyPr>
            <a:normAutofit/>
          </a:bodyPr>
          <a:lstStyle/>
          <a:p>
            <a:r>
              <a:rPr lang="en-US" sz="1600" dirty="0" smtClean="0">
                <a:solidFill>
                  <a:schemeClr val="tx1"/>
                </a:solidFill>
              </a:rPr>
              <a:t>Ohio Library Council </a:t>
            </a:r>
          </a:p>
          <a:p>
            <a:r>
              <a:rPr lang="en-US" sz="1600" dirty="0" smtClean="0">
                <a:solidFill>
                  <a:schemeClr val="tx1"/>
                </a:solidFill>
              </a:rPr>
              <a:t>Technical Services Retreat</a:t>
            </a:r>
          </a:p>
          <a:p>
            <a:r>
              <a:rPr lang="en-US" sz="1600" dirty="0" smtClean="0">
                <a:solidFill>
                  <a:schemeClr val="tx1"/>
                </a:solidFill>
              </a:rPr>
              <a:t>April 2, 2008</a:t>
            </a:r>
          </a:p>
          <a:p>
            <a:endParaRPr lang="en-US" sz="1600" dirty="0" smtClean="0">
              <a:solidFill>
                <a:schemeClr val="tx1"/>
              </a:solidFill>
            </a:endParaRPr>
          </a:p>
          <a:p>
            <a:r>
              <a:rPr lang="en-US" sz="2100" dirty="0" smtClean="0">
                <a:solidFill>
                  <a:schemeClr val="tx1"/>
                </a:solidFill>
              </a:rPr>
              <a:t>Janet Swan Hill</a:t>
            </a:r>
          </a:p>
          <a:p>
            <a:r>
              <a:rPr lang="en-US" sz="1600" dirty="0" smtClean="0">
                <a:solidFill>
                  <a:schemeClr val="tx1"/>
                </a:solidFill>
              </a:rPr>
              <a:t>Associate Director for Technical Services</a:t>
            </a:r>
          </a:p>
          <a:p>
            <a:r>
              <a:rPr lang="en-US" sz="1600" dirty="0" smtClean="0">
                <a:solidFill>
                  <a:schemeClr val="tx1"/>
                </a:solidFill>
              </a:rPr>
              <a:t>University of Colorado Libraries, Boulder</a:t>
            </a:r>
            <a:endParaRPr lang="en-US" sz="1600" dirty="0">
              <a:solidFill>
                <a:schemeClr val="tx1"/>
              </a:solidFill>
            </a:endParaRPr>
          </a:p>
        </p:txBody>
      </p:sp>
      <p:sp>
        <p:nvSpPr>
          <p:cNvPr id="4" name="Slide Number Placeholder 3"/>
          <p:cNvSpPr>
            <a:spLocks noGrp="1"/>
          </p:cNvSpPr>
          <p:nvPr>
            <p:ph type="sldNum" sz="quarter" idx="12"/>
          </p:nvPr>
        </p:nvSpPr>
        <p:spPr/>
        <p:txBody>
          <a:bodyPr/>
          <a:lstStyle/>
          <a:p>
            <a:fld id="{8DE93902-3E59-40A8-890D-F2005725570C}"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pPr algn="ctr"/>
            <a:r>
              <a:rPr lang="en-US" sz="4000" dirty="0" smtClean="0"/>
              <a:t>Controversial Recommendations - 2</a:t>
            </a:r>
            <a:endParaRPr lang="en-US" sz="4000" dirty="0"/>
          </a:p>
        </p:txBody>
      </p:sp>
      <p:sp>
        <p:nvSpPr>
          <p:cNvPr id="3" name="Content Placeholder 2"/>
          <p:cNvSpPr>
            <a:spLocks noGrp="1"/>
          </p:cNvSpPr>
          <p:nvPr>
            <p:ph idx="1"/>
          </p:nvPr>
        </p:nvSpPr>
        <p:spPr>
          <a:xfrm>
            <a:off x="457200" y="1676400"/>
            <a:ext cx="8229600" cy="4800600"/>
          </a:xfrm>
        </p:spPr>
        <p:txBody>
          <a:bodyPr>
            <a:normAutofit fontScale="92500" lnSpcReduction="20000"/>
          </a:bodyPr>
          <a:lstStyle/>
          <a:p>
            <a:pPr>
              <a:buFont typeface="Wingdings 2" pitchFamily="18" charset="2"/>
              <a:buNone/>
            </a:pPr>
            <a:r>
              <a:rPr lang="en-US" sz="1600" dirty="0" smtClean="0"/>
              <a:t>3.2.5. 	</a:t>
            </a:r>
            <a:r>
              <a:rPr lang="en-US" sz="1900" b="1" dirty="0" smtClean="0"/>
              <a:t>Suspend Work on RDA </a:t>
            </a:r>
          </a:p>
          <a:p>
            <a:pPr>
              <a:buFont typeface="Wingdings 2" pitchFamily="18" charset="2"/>
              <a:buNone/>
            </a:pPr>
            <a:endParaRPr lang="en-US" sz="1600" b="1" dirty="0" smtClean="0"/>
          </a:p>
          <a:p>
            <a:pPr marL="615950" lvl="1" indent="-342900">
              <a:buFont typeface="Georgia" pitchFamily="18" charset="0"/>
              <a:buAutoNum type="arabicPeriod"/>
            </a:pPr>
            <a:r>
              <a:rPr lang="en-US" sz="1800" dirty="0" smtClean="0"/>
              <a:t>JSC: Suspend further new developmental work on RDA until a) the use and business cases for moving to RDA have been satisfactorily articulated, b) the presumed benefits of RDA have been convincingly demonstrated, and c) more, large-scale, comprehensive testing of FRBR as it relates to proposed provisions of RDA has been carried out against real cataloging data, and the results of those tests have been analyzed (see 4.2.1 below)</a:t>
            </a:r>
          </a:p>
          <a:p>
            <a:pPr marL="615950" lvl="1" indent="-342900">
              <a:buFont typeface="Georgia" pitchFamily="18" charset="0"/>
              <a:buAutoNum type="arabicPeriod"/>
            </a:pPr>
            <a:r>
              <a:rPr lang="en-US" sz="1800" dirty="0" smtClean="0"/>
              <a:t>JSC: Utilize the time afforded by the previous recommendation to revisit work already completed in light of the criticisms and concerns described above. Actions undertaken should include, but not necessarily be limited to: addressing issues of readability, including language, formatting of examples, and navigation; reconsidering variance from ISBD organization and conventions, articulating the case for variances retained; addressing issues of ease of use, including navigation; and addressing concerns about usability, training, etc. </a:t>
            </a:r>
          </a:p>
          <a:p>
            <a:pPr marL="615950" lvl="1" indent="-342900">
              <a:buFont typeface="Georgia" pitchFamily="18" charset="0"/>
              <a:buAutoNum type="arabicPeriod"/>
            </a:pPr>
            <a:r>
              <a:rPr lang="en-US" sz="1800" dirty="0" smtClean="0"/>
              <a:t>LC, JSC, and DCMI: Work jointly to specify and commission exploratory work to model and represent a Bibliographic Description Vocabulary, drawing on the work of FRBR and RDA, the Dublin Core Abstract Model, and appropriate semantic Web technologies (e.g., SKOS). Some preparation for this work has already been done in joint discussion of JSC and DCMI.</a:t>
            </a:r>
          </a:p>
          <a:p>
            <a:pPr>
              <a:buNone/>
            </a:pPr>
            <a:endParaRPr lang="en-US"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The Economic Axiom</a:t>
            </a:r>
            <a:endParaRPr lang="en-US" dirty="0"/>
          </a:p>
        </p:txBody>
      </p:sp>
      <p:sp>
        <p:nvSpPr>
          <p:cNvPr id="3" name="Content Placeholder 2"/>
          <p:cNvSpPr>
            <a:spLocks noGrp="1"/>
          </p:cNvSpPr>
          <p:nvPr>
            <p:ph idx="1"/>
          </p:nvPr>
        </p:nvSpPr>
        <p:spPr>
          <a:xfrm>
            <a:off x="457200" y="1905000"/>
            <a:ext cx="8229600" cy="4221163"/>
          </a:xfrm>
          <a:solidFill>
            <a:schemeClr val="accent3">
              <a:lumMod val="20000"/>
              <a:lumOff val="80000"/>
            </a:schemeClr>
          </a:solidFill>
          <a:ln w="19050">
            <a:solidFill>
              <a:schemeClr val="tx1"/>
            </a:solidFill>
          </a:ln>
          <a:effectLst/>
        </p:spPr>
        <p:txBody>
          <a:bodyPr>
            <a:normAutofit fontScale="92500" lnSpcReduction="20000"/>
          </a:bodyPr>
          <a:lstStyle/>
          <a:p>
            <a:pPr algn="ctr">
              <a:buNone/>
            </a:pPr>
            <a:endParaRPr lang="en-US" dirty="0" smtClean="0"/>
          </a:p>
          <a:p>
            <a:pPr algn="ctr">
              <a:buNone/>
            </a:pPr>
            <a:r>
              <a:rPr lang="en-US" dirty="0" smtClean="0"/>
              <a:t>SUNK COSTS ARE BYGONES</a:t>
            </a:r>
          </a:p>
          <a:p>
            <a:pPr>
              <a:buNone/>
            </a:pPr>
            <a:endParaRPr lang="en-US" dirty="0" smtClean="0"/>
          </a:p>
          <a:p>
            <a:pPr>
              <a:buNone/>
            </a:pPr>
            <a:r>
              <a:rPr lang="en-US" dirty="0" smtClean="0"/>
              <a:t>The amount of money, time, trouble, or lives already sunk into a particular endeavor is not a valid argument for continuing the expenditure. </a:t>
            </a:r>
          </a:p>
          <a:p>
            <a:pPr>
              <a:buNone/>
            </a:pPr>
            <a:endParaRPr lang="en-US" dirty="0" smtClean="0"/>
          </a:p>
          <a:p>
            <a:pPr>
              <a:buNone/>
            </a:pPr>
            <a:r>
              <a:rPr lang="en-US" dirty="0" smtClean="0"/>
              <a:t>Valid arguments are those that expound the future benefits from continuing the expenditure</a:t>
            </a:r>
          </a:p>
          <a:p>
            <a:pPr>
              <a:buNone/>
            </a:pPr>
            <a:r>
              <a:rPr lang="en-US" dirty="0" smtClean="0"/>
              <a:t> </a:t>
            </a:r>
          </a:p>
          <a:p>
            <a:pPr>
              <a:buNone/>
            </a:pPr>
            <a:r>
              <a:rPr lang="en-US" dirty="0" smtClean="0"/>
              <a:t>  </a:t>
            </a:r>
          </a:p>
          <a:p>
            <a:pPr>
              <a:buNone/>
            </a:pPr>
            <a:endParaRPr lang="en-US" dirty="0" smtClean="0"/>
          </a:p>
          <a:p>
            <a:pPr>
              <a:buNone/>
            </a:pPr>
            <a:endParaRPr lang="en-US"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743712"/>
          </a:xfrm>
        </p:spPr>
        <p:txBody>
          <a:bodyPr>
            <a:normAutofit fontScale="90000"/>
          </a:bodyPr>
          <a:lstStyle/>
          <a:p>
            <a:r>
              <a:rPr lang="en-US" dirty="0" smtClean="0"/>
              <a:t>Recommendations for All of Us - 1</a:t>
            </a:r>
            <a:endParaRPr lang="en-US" dirty="0"/>
          </a:p>
        </p:txBody>
      </p:sp>
      <p:sp>
        <p:nvSpPr>
          <p:cNvPr id="3" name="Content Placeholder 2"/>
          <p:cNvSpPr>
            <a:spLocks noGrp="1"/>
          </p:cNvSpPr>
          <p:nvPr>
            <p:ph idx="1"/>
          </p:nvPr>
        </p:nvSpPr>
        <p:spPr>
          <a:xfrm>
            <a:off x="457200" y="1676400"/>
            <a:ext cx="8229600" cy="4724400"/>
          </a:xfrm>
        </p:spPr>
        <p:txBody>
          <a:bodyPr>
            <a:normAutofit fontScale="85000" lnSpcReduction="10000"/>
          </a:bodyPr>
          <a:lstStyle/>
          <a:p>
            <a:endParaRPr lang="en-US" sz="1600" dirty="0" smtClean="0"/>
          </a:p>
          <a:p>
            <a:r>
              <a:rPr lang="en-US" sz="1900" dirty="0" smtClean="0"/>
              <a:t>1.1.1.1.  All</a:t>
            </a:r>
            <a:r>
              <a:rPr lang="en-US" sz="1900" dirty="0"/>
              <a:t>: Be more flexible in accepting bibliographic data from others (e.g., publishers, foreign libraries) that do not conform precisely to U.S. library standards.</a:t>
            </a:r>
            <a:endParaRPr lang="en-US" sz="1900" dirty="0" smtClean="0"/>
          </a:p>
          <a:p>
            <a:r>
              <a:rPr lang="en-US" sz="1900" smtClean="0"/>
              <a:t>1.1.2.2.  </a:t>
            </a:r>
            <a:r>
              <a:rPr lang="en-US" sz="1900" dirty="0" smtClean="0"/>
              <a:t>All</a:t>
            </a:r>
            <a:r>
              <a:rPr lang="en-US" sz="1900" dirty="0"/>
              <a:t>: Use metadata supplied by sound recording, motion picture, and other audio-visual distribution sources. </a:t>
            </a:r>
          </a:p>
          <a:p>
            <a:r>
              <a:rPr lang="en-US" sz="1900" dirty="0" smtClean="0"/>
              <a:t>1.1.2.3.  All</a:t>
            </a:r>
            <a:r>
              <a:rPr lang="en-US" sz="1900" dirty="0"/>
              <a:t>: Use descriptive cataloging provided by book vendors and non-U.S. libraries whenever available. </a:t>
            </a:r>
            <a:endParaRPr lang="en-US" sz="1900" dirty="0" smtClean="0"/>
          </a:p>
          <a:p>
            <a:r>
              <a:rPr lang="en-US" sz="1900" dirty="0" smtClean="0"/>
              <a:t>1.1.5.1.  Develop </a:t>
            </a:r>
            <a:r>
              <a:rPr lang="en-US" sz="1900" dirty="0"/>
              <a:t>Evidence about Discovery Tools to Guide Decision-Makers</a:t>
            </a:r>
          </a:p>
          <a:p>
            <a:pPr lvl="1"/>
            <a:r>
              <a:rPr lang="en-US" sz="1700" dirty="0"/>
              <a:t>All: Make use of existing, and gather additional, evidence on user behavior to establish empirically the correlation between user behavior and the content of bibliographic records</a:t>
            </a:r>
            <a:r>
              <a:rPr lang="en-US" sz="1700" dirty="0" smtClean="0"/>
              <a:t>.</a:t>
            </a:r>
          </a:p>
          <a:p>
            <a:r>
              <a:rPr lang="en-US" sz="1900" dirty="0" smtClean="0"/>
              <a:t>1.2.1.1.  LC</a:t>
            </a:r>
            <a:r>
              <a:rPr lang="en-US" sz="1900" dirty="0"/>
              <a:t>, library and publishing communities: Share responsibility for creating original cataloging according to interest, use, and ability. Consider categories of materials for which responsibilities can be distributed and categories of metadata that can be appropriately provided by each of the participants</a:t>
            </a:r>
            <a:r>
              <a:rPr lang="en-US" sz="1900" dirty="0" smtClean="0"/>
              <a:t>.</a:t>
            </a:r>
          </a:p>
          <a:p>
            <a:r>
              <a:rPr lang="en-US" sz="1900" dirty="0" smtClean="0"/>
              <a:t>1.2.2.2.  LC</a:t>
            </a:r>
            <a:r>
              <a:rPr lang="en-US" sz="1900" dirty="0"/>
              <a:t>: For those aspects of operations that extend beyond the Library's immediate mission as the Library of Congress, identify other entities or groups with the interest and ability to assume responsibility for them</a:t>
            </a:r>
            <a:r>
              <a:rPr lang="en-US" sz="1900" dirty="0" smtClean="0"/>
              <a:t>.</a:t>
            </a:r>
          </a:p>
          <a:p>
            <a:r>
              <a:rPr lang="en-US" sz="1900" dirty="0" smtClean="0"/>
              <a:t>1.2.3.  Expand Number of PCC Participants</a:t>
            </a:r>
          </a:p>
          <a:p>
            <a:r>
              <a:rPr lang="en-US" sz="1900" dirty="0" smtClean="0"/>
              <a:t>1.3.1 Increase Collaboration on Authority Data</a:t>
            </a:r>
          </a:p>
          <a:p>
            <a:endParaRPr lang="en-US" sz="1600" b="1" dirty="0"/>
          </a:p>
          <a:p>
            <a:endParaRPr lang="en-US" sz="1600" b="1" dirty="0"/>
          </a:p>
          <a:p>
            <a:endParaRPr lang="en-US" sz="1600"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56488"/>
          </a:xfrm>
        </p:spPr>
        <p:txBody>
          <a:bodyPr>
            <a:normAutofit fontScale="90000"/>
          </a:bodyPr>
          <a:lstStyle/>
          <a:p>
            <a:r>
              <a:rPr lang="en-US" dirty="0" smtClean="0"/>
              <a:t>Recommendations for All of Us - 2</a:t>
            </a:r>
            <a:endParaRPr lang="en-US" dirty="0"/>
          </a:p>
        </p:txBody>
      </p:sp>
      <p:sp>
        <p:nvSpPr>
          <p:cNvPr id="3" name="Content Placeholder 2"/>
          <p:cNvSpPr>
            <a:spLocks noGrp="1"/>
          </p:cNvSpPr>
          <p:nvPr>
            <p:ph idx="1"/>
          </p:nvPr>
        </p:nvSpPr>
        <p:spPr/>
        <p:txBody>
          <a:bodyPr>
            <a:normAutofit fontScale="62500" lnSpcReduction="20000"/>
          </a:bodyPr>
          <a:lstStyle/>
          <a:p>
            <a:r>
              <a:rPr lang="en-US" sz="2900" dirty="0" smtClean="0"/>
              <a:t>2.1.1. Make </a:t>
            </a:r>
            <a:r>
              <a:rPr lang="en-US" sz="2900" dirty="0"/>
              <a:t>the Discovery of Rare, Unique, and other Special Hidden Materials a High Priority</a:t>
            </a:r>
          </a:p>
          <a:p>
            <a:pPr lvl="1"/>
            <a:r>
              <a:rPr lang="en-US" sz="2900" dirty="0" smtClean="0"/>
              <a:t>2.1.1.1.  All</a:t>
            </a:r>
            <a:r>
              <a:rPr lang="en-US" sz="2900" dirty="0"/>
              <a:t>: Direct resources to support the discovery of these materials, including resources freed by the institution from economies realized in other areas. </a:t>
            </a:r>
          </a:p>
          <a:p>
            <a:pPr lvl="1"/>
            <a:r>
              <a:rPr lang="en-US" sz="2900" dirty="0" smtClean="0"/>
              <a:t>2.1.1.2. All</a:t>
            </a:r>
            <a:r>
              <a:rPr lang="en-US" sz="2900" dirty="0"/>
              <a:t>: Gather and share data on access paths that guide researchers to unique materials as a means to inform best practices for access in a Web environment. </a:t>
            </a:r>
          </a:p>
          <a:p>
            <a:pPr lvl="1"/>
            <a:r>
              <a:rPr lang="en-US" sz="2900" dirty="0" smtClean="0"/>
              <a:t>2.1.1.3.  All</a:t>
            </a:r>
            <a:r>
              <a:rPr lang="en-US" sz="2900" dirty="0"/>
              <a:t>: Make finding aids accessible via online catalogs and available on the Internet.</a:t>
            </a:r>
          </a:p>
          <a:p>
            <a:r>
              <a:rPr lang="en-US" sz="2900" dirty="0" smtClean="0"/>
              <a:t>2.1.2. Streamline </a:t>
            </a:r>
            <a:r>
              <a:rPr lang="en-US" sz="2900" dirty="0"/>
              <a:t>Cataloging for Rare, Unique, and other Special Hidden Materials, Emphasizing Greater Coverage and Broader Access	 </a:t>
            </a:r>
          </a:p>
          <a:p>
            <a:pPr lvl="1"/>
            <a:r>
              <a:rPr lang="en-US" sz="2900" dirty="0" smtClean="0"/>
              <a:t>2.1.2.1.  All</a:t>
            </a:r>
            <a:r>
              <a:rPr lang="en-US" sz="2900" dirty="0"/>
              <a:t>: Adopt as a guiding principle that some level of access must be provided to all materials as a first step to comprehensive access, as appropriate. Allow for different cataloging levels depending on the types of documents, their nature, and richness.</a:t>
            </a:r>
          </a:p>
          <a:p>
            <a:pPr lvl="1"/>
            <a:r>
              <a:rPr lang="en-US" sz="2900" dirty="0" smtClean="0"/>
              <a:t>2.1.2.2.  All</a:t>
            </a:r>
            <a:r>
              <a:rPr lang="en-US" sz="2900" dirty="0"/>
              <a:t>: Establish cataloging practices that are practicable and flexible, and that reflect the needs of users and the reality of limited resources</a:t>
            </a:r>
            <a:r>
              <a:rPr lang="en-US" sz="2900" dirty="0" smtClean="0"/>
              <a:t>.</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19912"/>
          </a:xfrm>
        </p:spPr>
        <p:txBody>
          <a:bodyPr>
            <a:normAutofit fontScale="90000"/>
          </a:bodyPr>
          <a:lstStyle/>
          <a:p>
            <a:r>
              <a:rPr lang="en-US" dirty="0" smtClean="0"/>
              <a:t>Recommendations for All of Us - 3</a:t>
            </a:r>
            <a:endParaRPr lang="en-US" dirty="0"/>
          </a:p>
        </p:txBody>
      </p:sp>
      <p:sp>
        <p:nvSpPr>
          <p:cNvPr id="3" name="Content Placeholder 2"/>
          <p:cNvSpPr>
            <a:spLocks noGrp="1"/>
          </p:cNvSpPr>
          <p:nvPr>
            <p:ph idx="1"/>
          </p:nvPr>
        </p:nvSpPr>
        <p:spPr>
          <a:xfrm>
            <a:off x="457200" y="1600200"/>
            <a:ext cx="8229600" cy="4800600"/>
          </a:xfrm>
        </p:spPr>
        <p:txBody>
          <a:bodyPr>
            <a:noAutofit/>
          </a:bodyPr>
          <a:lstStyle/>
          <a:p>
            <a:r>
              <a:rPr lang="en-US" sz="1800" dirty="0" smtClean="0"/>
              <a:t>2.1.2.4.  All</a:t>
            </a:r>
            <a:r>
              <a:rPr lang="en-US" sz="1800" dirty="0"/>
              <a:t>: Consider different levels of cataloging and processing for all types of rare and unique materials, depending on institutional priorities and importance and potential use of materials, while still following national standards and practices.</a:t>
            </a:r>
          </a:p>
          <a:p>
            <a:r>
              <a:rPr lang="en-US" sz="1800" dirty="0" smtClean="0"/>
              <a:t>2.1.3.  Integrate </a:t>
            </a:r>
            <a:r>
              <a:rPr lang="en-US" sz="1800" dirty="0"/>
              <a:t>Access to Rare, Unique, and Other Special Hidden Materials with Other Library Materials</a:t>
            </a:r>
          </a:p>
          <a:p>
            <a:pPr lvl="1"/>
            <a:r>
              <a:rPr lang="en-US" sz="1800" dirty="0" smtClean="0"/>
              <a:t>2.1.3.1.  All</a:t>
            </a:r>
            <a:r>
              <a:rPr lang="en-US" sz="1800" dirty="0"/>
              <a:t>: Integrate access tools (finding aids, metadata records, databases, authority files, etc.) for unique and rare materials into the information access structures that serve the institution as a whole</a:t>
            </a:r>
            <a:r>
              <a:rPr lang="en-US" sz="1800" dirty="0" smtClean="0"/>
              <a:t>.</a:t>
            </a:r>
          </a:p>
          <a:p>
            <a:r>
              <a:rPr lang="en-US" sz="1800" dirty="0" smtClean="0"/>
              <a:t>2.1.4.  Encourage </a:t>
            </a:r>
            <a:r>
              <a:rPr lang="en-US" sz="1800" dirty="0"/>
              <a:t>Digitization to Allow Broader </a:t>
            </a:r>
            <a:r>
              <a:rPr lang="en-US" sz="1800" dirty="0" smtClean="0"/>
              <a:t>Access</a:t>
            </a:r>
            <a:r>
              <a:rPr lang="en-US" sz="1800" dirty="0"/>
              <a:t>	</a:t>
            </a:r>
          </a:p>
          <a:p>
            <a:pPr lvl="1"/>
            <a:r>
              <a:rPr lang="en-US" sz="1800" dirty="0" smtClean="0"/>
              <a:t>2.1.4.2.  All</a:t>
            </a:r>
            <a:r>
              <a:rPr lang="en-US" sz="1800" dirty="0"/>
              <a:t>: Study usage patterns to inform digitization priorities.	</a:t>
            </a:r>
          </a:p>
          <a:p>
            <a:r>
              <a:rPr lang="en-US" sz="1800" dirty="0" smtClean="0"/>
              <a:t>2.1.5.  Share </a:t>
            </a:r>
            <a:r>
              <a:rPr lang="en-US" sz="1800" dirty="0"/>
              <a:t>Access to Rare, Unique, and other Special Hidden Materials</a:t>
            </a:r>
          </a:p>
          <a:p>
            <a:pPr lvl="1"/>
            <a:r>
              <a:rPr lang="en-US" sz="1800" dirty="0" smtClean="0"/>
              <a:t>2.1.5.1.  All</a:t>
            </a:r>
            <a:r>
              <a:rPr lang="en-US" sz="1800" dirty="0"/>
              <a:t>: Encourage inter-institutional collaboration for sharing metadata records and authority records for rare and unique materials.</a:t>
            </a:r>
          </a:p>
          <a:p>
            <a:pPr lvl="1"/>
            <a:r>
              <a:rPr lang="en-US" sz="1800" dirty="0" smtClean="0"/>
              <a:t>2.1.5.2.  All</a:t>
            </a:r>
            <a:r>
              <a:rPr lang="en-US" sz="1800" dirty="0"/>
              <a:t>: Encourage libraries and archives to submit records for rare and unique materials to shared databases such as OCLC. </a:t>
            </a:r>
          </a:p>
        </p:txBody>
      </p:sp>
      <p:sp>
        <p:nvSpPr>
          <p:cNvPr id="4" name="Slide Number Placeholder 3"/>
          <p:cNvSpPr>
            <a:spLocks noGrp="1"/>
          </p:cNvSpPr>
          <p:nvPr>
            <p:ph type="sldNum" sz="quarter" idx="12"/>
          </p:nvPr>
        </p:nvSpPr>
        <p:spPr/>
        <p:txBody>
          <a:bodyPr/>
          <a:lstStyle/>
          <a:p>
            <a:fld id="{8DE93902-3E59-40A8-890D-F2005725570C}"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80288"/>
          </a:xfrm>
        </p:spPr>
        <p:txBody>
          <a:bodyPr>
            <a:normAutofit fontScale="90000"/>
          </a:bodyPr>
          <a:lstStyle/>
          <a:p>
            <a:r>
              <a:rPr lang="en-US" dirty="0" smtClean="0"/>
              <a:t>Recommendations for All of Us - 4</a:t>
            </a:r>
            <a:endParaRPr lang="en-US" dirty="0"/>
          </a:p>
        </p:txBody>
      </p:sp>
      <p:sp>
        <p:nvSpPr>
          <p:cNvPr id="3" name="Content Placeholder 2"/>
          <p:cNvSpPr>
            <a:spLocks noGrp="1"/>
          </p:cNvSpPr>
          <p:nvPr>
            <p:ph idx="1"/>
          </p:nvPr>
        </p:nvSpPr>
        <p:spPr>
          <a:xfrm>
            <a:off x="457200" y="1752600"/>
            <a:ext cx="8229600" cy="4724400"/>
          </a:xfrm>
        </p:spPr>
        <p:txBody>
          <a:bodyPr>
            <a:normAutofit fontScale="25000" lnSpcReduction="20000"/>
          </a:bodyPr>
          <a:lstStyle/>
          <a:p>
            <a:r>
              <a:rPr lang="en-US" sz="6400" dirty="0" smtClean="0"/>
              <a:t>3.1.1.  Develop </a:t>
            </a:r>
            <a:r>
              <a:rPr lang="en-US" sz="6400" dirty="0"/>
              <a:t>a More Flexible, Extensible Metadata Carrier</a:t>
            </a:r>
          </a:p>
          <a:p>
            <a:pPr lvl="1"/>
            <a:r>
              <a:rPr lang="en-US" sz="6400" dirty="0" smtClean="0"/>
              <a:t>3.1.1.3.  All</a:t>
            </a:r>
            <a:r>
              <a:rPr lang="en-US" sz="6400" dirty="0"/>
              <a:t>: Work with vendors to raise awareness of the need to begin developing products that can accept input of data utilizing a variety of metadata formats. </a:t>
            </a:r>
            <a:endParaRPr lang="en-US" sz="6400" dirty="0" smtClean="0"/>
          </a:p>
          <a:p>
            <a:pPr lvl="1"/>
            <a:endParaRPr lang="en-US" sz="6400" dirty="0" smtClean="0"/>
          </a:p>
          <a:p>
            <a:r>
              <a:rPr lang="en-US" sz="6400" dirty="0" smtClean="0"/>
              <a:t>3.1.3.  Extend </a:t>
            </a:r>
            <a:r>
              <a:rPr lang="en-US" sz="6400" dirty="0"/>
              <a:t>Use of Standard Identifiers</a:t>
            </a:r>
          </a:p>
          <a:p>
            <a:pPr lvl="1"/>
            <a:r>
              <a:rPr lang="en-US" sz="6400" dirty="0" smtClean="0"/>
              <a:t>3.1.3.2.  All</a:t>
            </a:r>
            <a:r>
              <a:rPr lang="en-US" sz="6400" dirty="0"/>
              <a:t>: Work to include standard identifiers for individual data elements in bibliographic records, both prospectively and retrospectively, wherever such identifiers are defined, and work to identify changes in metadata carrier standards necessary to incorporate and use such identifiers. </a:t>
            </a:r>
            <a:endParaRPr lang="en-US" sz="6400" dirty="0" smtClean="0"/>
          </a:p>
          <a:p>
            <a:pPr lvl="1"/>
            <a:endParaRPr lang="en-US" sz="6400" dirty="0" smtClean="0"/>
          </a:p>
          <a:p>
            <a:r>
              <a:rPr lang="en-US" sz="6400" dirty="0" smtClean="0"/>
              <a:t>4.1.1.  Link </a:t>
            </a:r>
            <a:r>
              <a:rPr lang="en-US" sz="6400" dirty="0"/>
              <a:t>Appropriate External Information with Library Catalogs</a:t>
            </a:r>
          </a:p>
          <a:p>
            <a:pPr lvl="1"/>
            <a:r>
              <a:rPr lang="en-US" sz="6400" dirty="0" smtClean="0"/>
              <a:t>4.1.1.1.  All</a:t>
            </a:r>
            <a:r>
              <a:rPr lang="en-US" sz="6400" dirty="0"/>
              <a:t>: Encourage and support development of systems capable of relating evaluative data, such as reviews and ratings, to bibliographic records.</a:t>
            </a:r>
          </a:p>
          <a:p>
            <a:pPr lvl="1"/>
            <a:r>
              <a:rPr lang="en-US" sz="6400" dirty="0" smtClean="0"/>
              <a:t>4.1.1.2.  All</a:t>
            </a:r>
            <a:r>
              <a:rPr lang="en-US" sz="6400" dirty="0"/>
              <a:t>: Encourage the enhancement of library systems to provide the capability to link to appropriate user-added data available via the Internet (e.g., Amazon.com, </a:t>
            </a:r>
            <a:r>
              <a:rPr lang="en-US" sz="6400" dirty="0" err="1"/>
              <a:t>LibraryThing</a:t>
            </a:r>
            <a:r>
              <a:rPr lang="en-US" sz="6400" dirty="0"/>
              <a:t>, Wikipedia). </a:t>
            </a:r>
            <a:endParaRPr lang="en-US" sz="6400" dirty="0" smtClean="0"/>
          </a:p>
          <a:p>
            <a:pPr lvl="1"/>
            <a:endParaRPr lang="en-US" sz="6400" dirty="0"/>
          </a:p>
          <a:p>
            <a:r>
              <a:rPr lang="en-US" sz="6400" dirty="0" smtClean="0"/>
              <a:t>4.1.2.  Integrate </a:t>
            </a:r>
            <a:r>
              <a:rPr lang="en-US" sz="6400" dirty="0"/>
              <a:t>User-Contributed Data into Library Catalogs</a:t>
            </a:r>
          </a:p>
          <a:p>
            <a:pPr lvl="1"/>
            <a:r>
              <a:rPr lang="en-US" sz="6400" dirty="0" smtClean="0"/>
              <a:t>4.1.2.1.  All</a:t>
            </a:r>
            <a:r>
              <a:rPr lang="en-US" sz="6400" dirty="0"/>
              <a:t>: Develop library systems that can accept user input and other non-library data without interfering with the integrity of library-created data.</a:t>
            </a:r>
          </a:p>
          <a:p>
            <a:endParaRPr lang="en-US" b="1" dirty="0"/>
          </a:p>
          <a:p>
            <a:endParaRPr lang="en-US" b="1" dirty="0"/>
          </a:p>
          <a:p>
            <a:endParaRPr lang="en-US"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96112"/>
          </a:xfrm>
        </p:spPr>
        <p:txBody>
          <a:bodyPr>
            <a:normAutofit fontScale="90000"/>
          </a:bodyPr>
          <a:lstStyle/>
          <a:p>
            <a:r>
              <a:rPr lang="en-US" dirty="0" smtClean="0"/>
              <a:t>Recommendations for All of Us - 5</a:t>
            </a:r>
            <a:endParaRPr lang="en-US" dirty="0"/>
          </a:p>
        </p:txBody>
      </p:sp>
      <p:sp>
        <p:nvSpPr>
          <p:cNvPr id="3" name="Content Placeholder 2"/>
          <p:cNvSpPr>
            <a:spLocks noGrp="1"/>
          </p:cNvSpPr>
          <p:nvPr>
            <p:ph idx="1"/>
          </p:nvPr>
        </p:nvSpPr>
        <p:spPr>
          <a:xfrm>
            <a:off x="457200" y="2438400"/>
            <a:ext cx="8229600" cy="3687763"/>
          </a:xfrm>
        </p:spPr>
        <p:txBody>
          <a:bodyPr>
            <a:normAutofit/>
          </a:bodyPr>
          <a:lstStyle/>
          <a:p>
            <a:r>
              <a:rPr lang="en-US" sz="1800" dirty="0" smtClean="0"/>
              <a:t>4.1.3.  Conduct </a:t>
            </a:r>
            <a:r>
              <a:rPr lang="en-US" sz="1800" dirty="0"/>
              <a:t>Research into the Use of Computationally Derived Data</a:t>
            </a:r>
          </a:p>
          <a:p>
            <a:pPr lvl="1"/>
            <a:r>
              <a:rPr lang="en-US" sz="1800" dirty="0" smtClean="0"/>
              <a:t>4.1.3.1.  All</a:t>
            </a:r>
            <a:r>
              <a:rPr lang="en-US" sz="1800" dirty="0"/>
              <a:t>: Make use of holdings and circulation information to point users to items that are most used and that may potentially be of most interest</a:t>
            </a:r>
            <a:r>
              <a:rPr lang="en-US" sz="1800" dirty="0" smtClean="0"/>
              <a:t>.</a:t>
            </a:r>
          </a:p>
          <a:p>
            <a:pPr lvl="1">
              <a:buNone/>
            </a:pPr>
            <a:endParaRPr lang="en-US" sz="1800" dirty="0"/>
          </a:p>
          <a:p>
            <a:r>
              <a:rPr lang="en-US" sz="1800" dirty="0" smtClean="0"/>
              <a:t>4.3.3.  Encourage </a:t>
            </a:r>
            <a:r>
              <a:rPr lang="en-US" sz="1800" dirty="0"/>
              <a:t>Application of, and Cross-Referencing with, Other Controlled Subject Vocabularies </a:t>
            </a:r>
          </a:p>
          <a:p>
            <a:pPr lvl="1"/>
            <a:r>
              <a:rPr lang="en-US" sz="1800" dirty="0" smtClean="0"/>
              <a:t>4.3.3.2.  All</a:t>
            </a:r>
            <a:r>
              <a:rPr lang="en-US" sz="1800" dirty="0"/>
              <a:t>: Make use of any systems of controlled subject headings that are appropriate to augment subject access for one’s collections and users. </a:t>
            </a:r>
          </a:p>
          <a:p>
            <a:endParaRPr lang="en-US" b="1" dirty="0"/>
          </a:p>
          <a:p>
            <a:endParaRPr lang="en-US"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856488"/>
          </a:xfrm>
        </p:spPr>
        <p:txBody>
          <a:bodyPr>
            <a:normAutofit fontScale="90000"/>
          </a:bodyPr>
          <a:lstStyle/>
          <a:p>
            <a:r>
              <a:rPr lang="en-US" dirty="0" smtClean="0"/>
              <a:t>Recommendations for All of Us - 6</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5.1.2.  Support Ongoing Research</a:t>
            </a:r>
          </a:p>
          <a:p>
            <a:pPr lvl="1"/>
            <a:r>
              <a:rPr lang="en-US" dirty="0" smtClean="0"/>
              <a:t>5.1.2.1.  All: Encourage ongoing qualitative and quantitative research (and its publication) about bibliographic control, for various types of libraries and over a protracted period of time. </a:t>
            </a:r>
          </a:p>
          <a:p>
            <a:pPr lvl="1"/>
            <a:r>
              <a:rPr lang="en-US" dirty="0" smtClean="0"/>
              <a:t>5.1.2.2.  All: Through library and information science (LIS) and continuing education, foster a greater understanding of the need for research, both quantitative and qualitative, into issues of bibliographic control.</a:t>
            </a:r>
          </a:p>
          <a:p>
            <a:pPr lvl="1"/>
            <a:r>
              <a:rPr lang="en-US" dirty="0" smtClean="0"/>
              <a:t>5.1.2.3.  All: Work to develop a stronger and more rigorous culture of formal evaluation, critique, and validation, and build a cumulative research agenda and evidence base. Encourage, highlight, reward, and share best research practices and results.</a:t>
            </a:r>
          </a:p>
          <a:p>
            <a:pPr lvl="1"/>
            <a:r>
              <a:rPr lang="en-US" dirty="0" smtClean="0"/>
              <a:t>5.1.2.4.  All: Promote collaboration among academics, the practicing library community, and related communities, as appropriate, in the development of research agendas and research design, in order to assess research needs, profit from diverse perspectives, and foster acceptance from the broader information community.</a:t>
            </a:r>
          </a:p>
          <a:p>
            <a:pPr lvl="1"/>
            <a:r>
              <a:rPr lang="en-US" dirty="0" smtClean="0"/>
              <a:t>5.1.2.5.  All: Improve mechanisms to publicize and distribute research efforts and results.</a:t>
            </a:r>
            <a:endParaRPr lang="en-US"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Next?</a:t>
            </a:r>
            <a:endParaRPr lang="en-US" dirty="0"/>
          </a:p>
        </p:txBody>
      </p:sp>
      <p:sp>
        <p:nvSpPr>
          <p:cNvPr id="3" name="Content Placeholder 2"/>
          <p:cNvSpPr>
            <a:spLocks noGrp="1"/>
          </p:cNvSpPr>
          <p:nvPr>
            <p:ph idx="1"/>
          </p:nvPr>
        </p:nvSpPr>
        <p:spPr>
          <a:xfrm>
            <a:off x="457200" y="2362200"/>
            <a:ext cx="8229600" cy="3962400"/>
          </a:xfrm>
        </p:spPr>
        <p:txBody>
          <a:bodyPr/>
          <a:lstStyle/>
          <a:p>
            <a:r>
              <a:rPr lang="en-US" dirty="0" smtClean="0"/>
              <a:t>Some of what comes next is up to others, but they require our support and encouragement.</a:t>
            </a:r>
          </a:p>
          <a:p>
            <a:endParaRPr lang="en-US" dirty="0" smtClean="0"/>
          </a:p>
          <a:p>
            <a:r>
              <a:rPr lang="en-US" dirty="0" smtClean="0"/>
              <a:t>Some of what comes next is up to us.   Some will require changes in roles, outlook, expectations and processes, but we can make a difference.</a:t>
            </a:r>
            <a:endParaRPr lang="en-US"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18</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Working Group Charge</a:t>
            </a:r>
            <a:endParaRPr lang="en-US" dirty="0"/>
          </a:p>
        </p:txBody>
      </p:sp>
      <p:sp>
        <p:nvSpPr>
          <p:cNvPr id="3" name="Content Placeholder 2"/>
          <p:cNvSpPr>
            <a:spLocks noGrp="1"/>
          </p:cNvSpPr>
          <p:nvPr>
            <p:ph idx="1"/>
          </p:nvPr>
        </p:nvSpPr>
        <p:spPr>
          <a:xfrm>
            <a:off x="457200" y="1981200"/>
            <a:ext cx="8229600" cy="4144963"/>
          </a:xfrm>
        </p:spPr>
        <p:txBody>
          <a:bodyPr>
            <a:normAutofit fontScale="92500" lnSpcReduction="10000"/>
          </a:bodyPr>
          <a:lstStyle/>
          <a:p>
            <a:r>
              <a:rPr lang="en-US" sz="2800" dirty="0" smtClean="0"/>
              <a:t>Present findings on how bibliographic control and other descriptive practices can effectively support management of and access to library materials in the evolving information and technology environment;</a:t>
            </a:r>
          </a:p>
          <a:p>
            <a:pPr>
              <a:buNone/>
            </a:pPr>
            <a:endParaRPr lang="en-US" sz="2800" dirty="0" smtClean="0"/>
          </a:p>
          <a:p>
            <a:r>
              <a:rPr lang="en-US" sz="2800" dirty="0" smtClean="0"/>
              <a:t>Recommend ways in which the library community can collectively move toward achieving this vision; </a:t>
            </a:r>
          </a:p>
          <a:p>
            <a:endParaRPr lang="en-US" sz="2800" dirty="0" smtClean="0"/>
          </a:p>
          <a:p>
            <a:r>
              <a:rPr lang="en-US" sz="2800" dirty="0" smtClean="0"/>
              <a:t>Advise the Library of Congress on its role and priorities</a:t>
            </a:r>
            <a:endParaRPr lang="en-US" sz="2800"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Final Report</a:t>
            </a:r>
            <a:endParaRPr lang="en-US" dirty="0"/>
          </a:p>
        </p:txBody>
      </p:sp>
      <p:sp>
        <p:nvSpPr>
          <p:cNvPr id="3" name="Content Placeholder 2"/>
          <p:cNvSpPr>
            <a:spLocks noGrp="1"/>
          </p:cNvSpPr>
          <p:nvPr>
            <p:ph idx="1"/>
          </p:nvPr>
        </p:nvSpPr>
        <p:spPr>
          <a:xfrm>
            <a:off x="457200" y="1981200"/>
            <a:ext cx="8229600" cy="4144963"/>
          </a:xfrm>
        </p:spPr>
        <p:txBody>
          <a:bodyPr/>
          <a:lstStyle/>
          <a:p>
            <a:pPr algn="ctr">
              <a:buNone/>
            </a:pPr>
            <a:r>
              <a:rPr lang="en-US" sz="3600" b="1" dirty="0" smtClean="0"/>
              <a:t>On the Record</a:t>
            </a:r>
          </a:p>
          <a:p>
            <a:pPr algn="ctr">
              <a:buNone/>
            </a:pPr>
            <a:r>
              <a:rPr lang="en-US" b="1" i="1" dirty="0"/>
              <a:t>Report of </a:t>
            </a:r>
          </a:p>
          <a:p>
            <a:pPr algn="ctr">
              <a:buNone/>
            </a:pPr>
            <a:r>
              <a:rPr lang="en-US" dirty="0"/>
              <a:t>The Library of Congress Working Group </a:t>
            </a:r>
          </a:p>
          <a:p>
            <a:pPr algn="ctr">
              <a:buNone/>
            </a:pPr>
            <a:r>
              <a:rPr lang="en-US" dirty="0"/>
              <a:t>on the Future of </a:t>
            </a:r>
            <a:r>
              <a:rPr lang="en-US" dirty="0" smtClean="0"/>
              <a:t>Bibliographic Control</a:t>
            </a:r>
          </a:p>
          <a:p>
            <a:pPr algn="ctr">
              <a:buNone/>
            </a:pPr>
            <a:endParaRPr lang="en-US" dirty="0" smtClean="0"/>
          </a:p>
          <a:p>
            <a:pPr algn="ctr">
              <a:buNone/>
            </a:pPr>
            <a:r>
              <a:rPr lang="en-US" sz="1800" dirty="0" smtClean="0"/>
              <a:t>http://www.loc.gov/bibliographic-future/news/lcwg-ontherecord-jan08-final.pdf </a:t>
            </a:r>
          </a:p>
        </p:txBody>
      </p:sp>
      <p:sp>
        <p:nvSpPr>
          <p:cNvPr id="4" name="Slide Number Placeholder 3"/>
          <p:cNvSpPr>
            <a:spLocks noGrp="1"/>
          </p:cNvSpPr>
          <p:nvPr>
            <p:ph type="sldNum" sz="quarter" idx="12"/>
          </p:nvPr>
        </p:nvSpPr>
        <p:spPr/>
        <p:txBody>
          <a:bodyPr/>
          <a:lstStyle/>
          <a:p>
            <a:fld id="{8DE93902-3E59-40A8-890D-F2005725570C}"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US" dirty="0" smtClean="0"/>
              <a:t>Previous Reports</a:t>
            </a:r>
            <a:endParaRPr lang="en-US" dirty="0"/>
          </a:p>
        </p:txBody>
      </p:sp>
      <p:sp>
        <p:nvSpPr>
          <p:cNvPr id="3" name="Content Placeholder 2"/>
          <p:cNvSpPr>
            <a:spLocks noGrp="1"/>
          </p:cNvSpPr>
          <p:nvPr>
            <p:ph idx="1"/>
          </p:nvPr>
        </p:nvSpPr>
        <p:spPr>
          <a:xfrm>
            <a:off x="457200" y="1828800"/>
            <a:ext cx="8229600" cy="4572000"/>
          </a:xfrm>
        </p:spPr>
        <p:txBody>
          <a:bodyPr>
            <a:normAutofit fontScale="92500" lnSpcReduction="20000"/>
          </a:bodyPr>
          <a:lstStyle/>
          <a:p>
            <a:r>
              <a:rPr lang="en-US" sz="1800" dirty="0" smtClean="0"/>
              <a:t>Brian E.C. Schottlaender, ed.  The Future of the Descriptive Cataloging Rules:  Papers from the ALCTS Preconference, AACR 2000 (Chicago:  American Library Association, 1998).</a:t>
            </a:r>
          </a:p>
          <a:p>
            <a:r>
              <a:rPr lang="en-US" sz="1800" dirty="0" smtClean="0"/>
              <a:t>LC21: A Digital Strategy for the Library of Congress (Washington, D.C.:  National Academy Press, 2000).</a:t>
            </a:r>
          </a:p>
          <a:p>
            <a:r>
              <a:rPr lang="en-US" sz="1800" dirty="0" smtClean="0"/>
              <a:t>Bicentennial Conference on Bibliographic Control for the New Millennium:  Confronting the Challenges of Networked Resources and the Web (Washington, D.C.:  Cataloging Directorate, Library of Congress.  2001).  </a:t>
            </a:r>
            <a:r>
              <a:rPr lang="en-US" sz="1800" dirty="0" smtClean="0">
                <a:hlinkClick r:id="rId2"/>
              </a:rPr>
              <a:t>http://www.loc.gov/catdir/bibcontrol/conference.html</a:t>
            </a:r>
            <a:endParaRPr lang="en-US" sz="1800" dirty="0" smtClean="0"/>
          </a:p>
          <a:p>
            <a:r>
              <a:rPr lang="en-US" sz="1800" dirty="0" smtClean="0"/>
              <a:t>Bibliographic Control of Web Resources:  A Library of Congress Action Plan. </a:t>
            </a:r>
            <a:r>
              <a:rPr lang="en-US" sz="1800" dirty="0" smtClean="0">
                <a:hlinkClick r:id="rId3"/>
              </a:rPr>
              <a:t>http://www.loc.gov/catdir/bibcontrol/actionplan.html</a:t>
            </a:r>
            <a:endParaRPr lang="en-US" sz="1800" dirty="0" smtClean="0"/>
          </a:p>
          <a:p>
            <a:r>
              <a:rPr lang="en-US" sz="1800" dirty="0" smtClean="0"/>
              <a:t>University of California Bibliographic Services Task Force.  Rethinking How We Provide Bibliographic Services for the University (December 2005). </a:t>
            </a:r>
            <a:r>
              <a:rPr lang="en-US" sz="1800" dirty="0" smtClean="0">
                <a:hlinkClick r:id="rId4"/>
              </a:rPr>
              <a:t>http://libraries.universityofcalifornia.edu/sopag/BSTF/Final.pdf</a:t>
            </a:r>
            <a:endParaRPr lang="en-US" sz="1800" dirty="0" smtClean="0"/>
          </a:p>
          <a:p>
            <a:r>
              <a:rPr lang="en-US" sz="1800" dirty="0" smtClean="0"/>
              <a:t>Karen Calhoun.  The Changing Nature of the Catalog and Its Integration with Other Discovery Tools (March, 2006).  </a:t>
            </a:r>
            <a:r>
              <a:rPr lang="en-US" sz="1800" dirty="0" smtClean="0">
                <a:hlinkClick r:id="rId5"/>
              </a:rPr>
              <a:t>http://www.loc.gove/catdir/calhoun-report-final.pdf</a:t>
            </a:r>
            <a:endParaRPr lang="en-US" sz="1800" dirty="0" smtClean="0"/>
          </a:p>
          <a:p>
            <a:r>
              <a:rPr lang="en-US" sz="1800" dirty="0" smtClean="0"/>
              <a:t>Jackie Byrd et al. A White Paper on the Future of Cataloging at Indiana University (2006). </a:t>
            </a:r>
            <a:r>
              <a:rPr lang="en-US" sz="1800" dirty="0" smtClean="0">
                <a:hlinkClick r:id="rId6"/>
              </a:rPr>
              <a:t>http://iub.edu/~libtserv/pub/Future of Cataloging White Paper.pdf</a:t>
            </a:r>
            <a:endParaRPr lang="en-US" sz="1800" dirty="0" smtClean="0"/>
          </a:p>
          <a:p>
            <a:endParaRPr lang="en-US" sz="1600" dirty="0" smtClean="0"/>
          </a:p>
          <a:p>
            <a:endParaRPr lang="en-US" sz="1600" dirty="0" smtClean="0"/>
          </a:p>
          <a:p>
            <a:endParaRPr lang="en-US" sz="1600" dirty="0" smtClean="0"/>
          </a:p>
          <a:p>
            <a:endParaRPr lang="en-US" sz="1600" dirty="0" smtClean="0"/>
          </a:p>
          <a:p>
            <a:endParaRPr lang="en-US" sz="1600"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1066800"/>
          </a:xfrm>
        </p:spPr>
        <p:txBody>
          <a:bodyPr/>
          <a:lstStyle/>
          <a:p>
            <a:r>
              <a:rPr lang="en-US" dirty="0" smtClean="0"/>
              <a:t>Guiding Principles</a:t>
            </a:r>
            <a:endParaRPr lang="en-US" dirty="0"/>
          </a:p>
        </p:txBody>
      </p:sp>
      <p:sp>
        <p:nvSpPr>
          <p:cNvPr id="3" name="Subtitle 2"/>
          <p:cNvSpPr>
            <a:spLocks noGrp="1"/>
          </p:cNvSpPr>
          <p:nvPr>
            <p:ph type="subTitle" idx="1"/>
          </p:nvPr>
        </p:nvSpPr>
        <p:spPr>
          <a:xfrm>
            <a:off x="685800" y="1600200"/>
            <a:ext cx="7696200" cy="4419600"/>
          </a:xfrm>
        </p:spPr>
        <p:txBody>
          <a:bodyPr>
            <a:noAutofit/>
          </a:bodyPr>
          <a:lstStyle/>
          <a:p>
            <a:pPr marL="274320" indent="-274320" algn="l" fontAlgn="auto">
              <a:spcAft>
                <a:spcPts val="0"/>
              </a:spcAft>
              <a:buFont typeface="Wingdings 2"/>
              <a:buChar char=""/>
              <a:tabLst>
                <a:tab pos="273050" algn="l"/>
              </a:tabLst>
              <a:defRPr/>
            </a:pPr>
            <a:r>
              <a:rPr lang="en-US" sz="1600" cap="small" dirty="0" smtClean="0">
                <a:solidFill>
                  <a:schemeClr val="tx1"/>
                </a:solidFill>
              </a:rPr>
              <a:t>Redefine Bibliographic Control</a:t>
            </a:r>
            <a:endParaRPr lang="en-US" sz="1600" cap="small" dirty="0">
              <a:solidFill>
                <a:schemeClr val="tx1"/>
              </a:solidFill>
            </a:endParaRPr>
          </a:p>
          <a:p>
            <a:pPr marL="274320" indent="-274320" algn="l">
              <a:tabLst>
                <a:tab pos="273050" algn="l"/>
              </a:tabLst>
              <a:defRPr/>
            </a:pPr>
            <a:r>
              <a:rPr lang="en-US" sz="1600" dirty="0">
                <a:solidFill>
                  <a:schemeClr val="tx1"/>
                </a:solidFill>
              </a:rPr>
              <a:t>	“ … a broad definition of bibliographic control that embraces all library materials, a diverse community of users, and a multiplicity of venues where information is sought ... view bibliographic control as a distributed activity, not a centralized one.” </a:t>
            </a:r>
            <a:endParaRPr lang="en-US" sz="1600" dirty="0" smtClean="0">
              <a:solidFill>
                <a:schemeClr val="tx1"/>
              </a:solidFill>
            </a:endParaRPr>
          </a:p>
          <a:p>
            <a:pPr marL="274320" indent="-274320" algn="l">
              <a:tabLst>
                <a:tab pos="273050" algn="l"/>
              </a:tabLst>
              <a:defRPr/>
            </a:pPr>
            <a:endParaRPr lang="en-US" sz="1600" dirty="0">
              <a:solidFill>
                <a:schemeClr val="tx1"/>
              </a:solidFill>
            </a:endParaRPr>
          </a:p>
          <a:p>
            <a:pPr marL="274320" indent="-274320" algn="l" fontAlgn="auto">
              <a:spcAft>
                <a:spcPts val="0"/>
              </a:spcAft>
              <a:buFont typeface="Wingdings 2"/>
              <a:buChar char=""/>
              <a:tabLst>
                <a:tab pos="273050" algn="l"/>
              </a:tabLst>
              <a:defRPr/>
            </a:pPr>
            <a:r>
              <a:rPr lang="en-US" sz="1600" cap="small" dirty="0">
                <a:solidFill>
                  <a:schemeClr val="tx1"/>
                </a:solidFill>
              </a:rPr>
              <a:t>Redefine the Bibliographic Universe</a:t>
            </a:r>
          </a:p>
          <a:p>
            <a:pPr marL="274320" indent="-274320" algn="l">
              <a:tabLst>
                <a:tab pos="273050" algn="l"/>
              </a:tabLst>
              <a:defRPr/>
            </a:pPr>
            <a:r>
              <a:rPr lang="en-US" sz="1600" dirty="0">
                <a:solidFill>
                  <a:schemeClr val="tx1"/>
                </a:solidFill>
              </a:rPr>
              <a:t>	“Libraries of today need to recognize that they are but one group of players in a vast field, and that market conditions necessitate that libraries interact increasingly with the commercial sector … Rather than relying as heavily as it has on LC, the community needs to acknowledge that in at least some areas, LC may need to be able to rely on the work of others.” </a:t>
            </a:r>
            <a:endParaRPr lang="en-US" sz="1600" dirty="0" smtClean="0">
              <a:solidFill>
                <a:schemeClr val="tx1"/>
              </a:solidFill>
            </a:endParaRPr>
          </a:p>
          <a:p>
            <a:pPr marL="274320" indent="-274320" algn="l">
              <a:tabLst>
                <a:tab pos="273050" algn="l"/>
              </a:tabLst>
              <a:defRPr/>
            </a:pPr>
            <a:endParaRPr lang="en-US" sz="1600" dirty="0">
              <a:solidFill>
                <a:schemeClr val="tx1"/>
              </a:solidFill>
            </a:endParaRPr>
          </a:p>
          <a:p>
            <a:pPr marL="274320" indent="-274320" algn="l" fontAlgn="auto">
              <a:spcAft>
                <a:spcPts val="0"/>
              </a:spcAft>
              <a:buFont typeface="Wingdings 2"/>
              <a:buChar char=""/>
              <a:tabLst>
                <a:tab pos="273050" algn="l"/>
              </a:tabLst>
              <a:defRPr/>
            </a:pPr>
            <a:r>
              <a:rPr lang="en-US" sz="1600" cap="small" dirty="0">
                <a:solidFill>
                  <a:schemeClr val="tx1"/>
                </a:solidFill>
              </a:rPr>
              <a:t>Redefine the Role of the Library of Congress</a:t>
            </a:r>
          </a:p>
          <a:p>
            <a:pPr marL="274320" indent="-274320" algn="l">
              <a:tabLst>
                <a:tab pos="273050" algn="l"/>
              </a:tabLst>
              <a:defRPr/>
            </a:pPr>
            <a:r>
              <a:rPr lang="en-US" sz="1600" dirty="0">
                <a:solidFill>
                  <a:schemeClr val="tx1"/>
                </a:solidFill>
              </a:rPr>
              <a:t>	“ … identify areas wherein it [LC] no longer need be the sole provider of bibliographic data and to create partnerships to distribute responsibility for data creation ... consider sharing the standards effort within the community and collaborating with other interested institutions to create a rational and efficient means of managing the standards needed for information exchange.”</a:t>
            </a:r>
          </a:p>
          <a:p>
            <a:endParaRPr lang="en-US" sz="1600"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rmAutofit/>
          </a:bodyPr>
          <a:lstStyle/>
          <a:p>
            <a:r>
              <a:rPr lang="en-US" dirty="0" smtClean="0"/>
              <a:t>Findings and Recommendations</a:t>
            </a:r>
            <a:endParaRPr lang="en-US" dirty="0"/>
          </a:p>
        </p:txBody>
      </p:sp>
      <p:sp>
        <p:nvSpPr>
          <p:cNvPr id="3" name="Content Placeholder 2"/>
          <p:cNvSpPr>
            <a:spLocks noGrp="1"/>
          </p:cNvSpPr>
          <p:nvPr>
            <p:ph idx="1"/>
          </p:nvPr>
        </p:nvSpPr>
        <p:spPr>
          <a:xfrm>
            <a:off x="457200" y="1447800"/>
            <a:ext cx="8229600" cy="4953000"/>
          </a:xfrm>
        </p:spPr>
        <p:txBody>
          <a:bodyPr>
            <a:normAutofit fontScale="25000" lnSpcReduction="20000"/>
          </a:bodyPr>
          <a:lstStyle/>
          <a:p>
            <a:pPr marL="274320" indent="-274320" fontAlgn="auto">
              <a:spcAft>
                <a:spcPts val="0"/>
              </a:spcAft>
              <a:buFont typeface="Wingdings" pitchFamily="2" charset="2"/>
              <a:buNone/>
              <a:tabLst>
                <a:tab pos="273050" algn="l"/>
              </a:tabLst>
              <a:defRPr/>
            </a:pPr>
            <a:endParaRPr lang="en-US" sz="4000" b="1" dirty="0"/>
          </a:p>
          <a:p>
            <a:pPr marL="457200" indent="-457200" fontAlgn="auto">
              <a:spcAft>
                <a:spcPts val="0"/>
              </a:spcAft>
              <a:buFont typeface="+mj-lt"/>
              <a:buAutoNum type="arabicPeriod"/>
              <a:tabLst>
                <a:tab pos="273050" algn="l"/>
              </a:tabLst>
              <a:defRPr/>
            </a:pPr>
            <a:r>
              <a:rPr lang="en-US" sz="6400" b="1" dirty="0"/>
              <a:t>Increase the Efficiency of Bibliographic Record Production and Maintenance</a:t>
            </a:r>
          </a:p>
          <a:p>
            <a:pPr marL="457200" indent="0" fontAlgn="auto">
              <a:spcAft>
                <a:spcPts val="0"/>
              </a:spcAft>
              <a:buFont typeface="Wingdings 2"/>
              <a:buNone/>
              <a:tabLst>
                <a:tab pos="273050" algn="l"/>
              </a:tabLst>
              <a:defRPr/>
            </a:pPr>
            <a:r>
              <a:rPr lang="en-US" sz="5600" dirty="0"/>
              <a:t>“Because the incredible growth in information resources is not matched by a related growth in library funding, it is necessary to re-examine the efficiency with which the work of bibliographic control is performed</a:t>
            </a:r>
            <a:r>
              <a:rPr lang="en-US" sz="5600" dirty="0" smtClean="0"/>
              <a:t>.”</a:t>
            </a:r>
          </a:p>
          <a:p>
            <a:pPr marL="457200" indent="0" fontAlgn="auto">
              <a:spcAft>
                <a:spcPts val="0"/>
              </a:spcAft>
              <a:buFont typeface="Wingdings 2"/>
              <a:buNone/>
              <a:tabLst>
                <a:tab pos="273050" algn="l"/>
              </a:tabLst>
              <a:defRPr/>
            </a:pPr>
            <a:endParaRPr lang="en-US" sz="4900" dirty="0"/>
          </a:p>
          <a:p>
            <a:pPr marL="457200" indent="-457200" fontAlgn="auto">
              <a:spcAft>
                <a:spcPts val="0"/>
              </a:spcAft>
              <a:buFont typeface="+mj-lt"/>
              <a:buAutoNum type="arabicPeriod" startAt="2"/>
              <a:tabLst>
                <a:tab pos="273050" algn="l"/>
              </a:tabLst>
              <a:defRPr/>
            </a:pPr>
            <a:r>
              <a:rPr lang="en-US" sz="6400" b="1" dirty="0"/>
              <a:t>Enhance Access to Rare, Unique, and Other Special Hidden </a:t>
            </a:r>
            <a:r>
              <a:rPr lang="en-US" sz="6400" b="1" dirty="0" smtClean="0"/>
              <a:t>Materials</a:t>
            </a:r>
            <a:endParaRPr lang="en-US" sz="6400" b="1" dirty="0"/>
          </a:p>
          <a:p>
            <a:pPr marL="457200" indent="0" fontAlgn="auto">
              <a:spcAft>
                <a:spcPts val="0"/>
              </a:spcAft>
              <a:buFont typeface="Wingdings 2"/>
              <a:buNone/>
              <a:tabLst>
                <a:tab pos="273050" algn="l"/>
              </a:tabLst>
              <a:defRPr/>
            </a:pPr>
            <a:r>
              <a:rPr lang="en-US" sz="5600" dirty="0"/>
              <a:t>“Processing has never kept up with the acquisition of unique and primary source materials. As a result, there are backlogs of unprocessed collections of these materials at libraries and repositories across the country that are not accessible through the libraries’ online discovery tools</a:t>
            </a:r>
            <a:r>
              <a:rPr lang="en-US" sz="5600" dirty="0" smtClean="0"/>
              <a:t>.”</a:t>
            </a:r>
          </a:p>
          <a:p>
            <a:pPr marL="457200" indent="0" fontAlgn="auto">
              <a:spcAft>
                <a:spcPts val="0"/>
              </a:spcAft>
              <a:buFont typeface="Wingdings 2"/>
              <a:buNone/>
              <a:tabLst>
                <a:tab pos="273050" algn="l"/>
              </a:tabLst>
              <a:defRPr/>
            </a:pPr>
            <a:endParaRPr lang="en-US" sz="4900" dirty="0"/>
          </a:p>
          <a:p>
            <a:pPr marL="457200" indent="-457200" fontAlgn="auto">
              <a:spcAft>
                <a:spcPts val="0"/>
              </a:spcAft>
              <a:buFont typeface="+mj-lt"/>
              <a:buAutoNum type="arabicPeriod" startAt="3"/>
              <a:tabLst>
                <a:tab pos="273050" algn="l"/>
              </a:tabLst>
              <a:defRPr/>
            </a:pPr>
            <a:r>
              <a:rPr lang="en-US" sz="6400" b="1" dirty="0"/>
              <a:t>Position our Technology for the Future</a:t>
            </a:r>
          </a:p>
          <a:p>
            <a:pPr marL="457200" indent="0" fontAlgn="auto">
              <a:spcAft>
                <a:spcPts val="0"/>
              </a:spcAft>
              <a:buFont typeface="Wingdings 2"/>
              <a:buNone/>
              <a:tabLst>
                <a:tab pos="273050" algn="l"/>
              </a:tabLst>
              <a:defRPr/>
            </a:pPr>
            <a:r>
              <a:rPr lang="en-US" sz="5600" dirty="0"/>
              <a:t>“Data that are stored in separate library databases often do not disclose themselves to Web applications, and thus do not appear in searches carried out through commonly used search engines. Such data are therefore invisible to information seekers using these Web applications, even though a library's catalog may itself be openly available for use on the Web</a:t>
            </a:r>
            <a:r>
              <a:rPr lang="en-US" sz="5600" dirty="0" smtClean="0"/>
              <a:t>.”</a:t>
            </a:r>
          </a:p>
          <a:p>
            <a:pPr marL="457200" indent="0" fontAlgn="auto">
              <a:spcAft>
                <a:spcPts val="0"/>
              </a:spcAft>
              <a:buFont typeface="Wingdings 2"/>
              <a:buNone/>
              <a:tabLst>
                <a:tab pos="273050" algn="l"/>
              </a:tabLst>
              <a:defRPr/>
            </a:pPr>
            <a:endParaRPr lang="en-US" sz="4900" dirty="0"/>
          </a:p>
          <a:p>
            <a:pPr marL="457200" indent="-457200" fontAlgn="auto">
              <a:spcAft>
                <a:spcPts val="0"/>
              </a:spcAft>
              <a:buFont typeface="+mj-lt"/>
              <a:buAutoNum type="arabicPeriod" startAt="4"/>
              <a:tabLst>
                <a:tab pos="273050" algn="l"/>
              </a:tabLst>
              <a:defRPr/>
            </a:pPr>
            <a:r>
              <a:rPr lang="en-US" sz="6400" b="1" dirty="0"/>
              <a:t>Position our Community for the Future</a:t>
            </a:r>
          </a:p>
          <a:p>
            <a:pPr marL="457200" indent="0" fontAlgn="auto">
              <a:spcAft>
                <a:spcPts val="0"/>
              </a:spcAft>
              <a:buFont typeface="Wingdings 2"/>
              <a:buNone/>
              <a:tabLst>
                <a:tab pos="273050" algn="l"/>
              </a:tabLst>
              <a:defRPr/>
            </a:pPr>
            <a:r>
              <a:rPr lang="en-US" sz="5600" dirty="0"/>
              <a:t>“Libraries have tended to equate bibliographic control with the production of metadata for use solely within the library catalog. This narrow focus is no longer suitable in an environment wherein data from diverse sources are used to create new and interesting information views</a:t>
            </a:r>
            <a:r>
              <a:rPr lang="en-US" sz="5600" dirty="0" smtClean="0"/>
              <a:t>.”</a:t>
            </a:r>
          </a:p>
          <a:p>
            <a:pPr marL="457200" indent="0" fontAlgn="auto">
              <a:spcAft>
                <a:spcPts val="0"/>
              </a:spcAft>
              <a:buFont typeface="Wingdings 2"/>
              <a:buNone/>
              <a:tabLst>
                <a:tab pos="273050" algn="l"/>
              </a:tabLst>
              <a:defRPr/>
            </a:pPr>
            <a:r>
              <a:rPr lang="en-US" sz="4900" dirty="0" smtClean="0"/>
              <a:t> </a:t>
            </a:r>
            <a:endParaRPr lang="en-US" sz="4900" dirty="0"/>
          </a:p>
          <a:p>
            <a:pPr marL="457200" indent="-457200" fontAlgn="auto">
              <a:spcAft>
                <a:spcPts val="0"/>
              </a:spcAft>
              <a:buFont typeface="+mj-lt"/>
              <a:buAutoNum type="arabicPeriod" startAt="5"/>
              <a:tabLst>
                <a:tab pos="273050" algn="l"/>
              </a:tabLst>
              <a:defRPr/>
            </a:pPr>
            <a:r>
              <a:rPr lang="en-US" sz="5600" b="1" dirty="0"/>
              <a:t>Strengthen the Library and Information Science Profession</a:t>
            </a:r>
          </a:p>
          <a:p>
            <a:pPr marL="457200" indent="0" fontAlgn="auto">
              <a:spcAft>
                <a:spcPts val="0"/>
              </a:spcAft>
              <a:buFont typeface="Wingdings 2"/>
              <a:buNone/>
              <a:tabLst>
                <a:tab pos="273050" algn="l"/>
              </a:tabLst>
              <a:defRPr/>
            </a:pPr>
            <a:r>
              <a:rPr lang="en-US" sz="5600" dirty="0"/>
              <a:t>“As in so many things, education will prove key to the profession's capability to address new challenges in bibliographic control.”</a:t>
            </a:r>
          </a:p>
        </p:txBody>
      </p:sp>
      <p:sp>
        <p:nvSpPr>
          <p:cNvPr id="4" name="Slide Number Placeholder 3"/>
          <p:cNvSpPr>
            <a:spLocks noGrp="1"/>
          </p:cNvSpPr>
          <p:nvPr>
            <p:ph type="sldNum" sz="quarter" idx="12"/>
          </p:nvPr>
        </p:nvSpPr>
        <p:spPr/>
        <p:txBody>
          <a:bodyPr/>
          <a:lstStyle/>
          <a:p>
            <a:fld id="{8DE93902-3E59-40A8-890D-F2005725570C}"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96112"/>
          </a:xfrm>
        </p:spPr>
        <p:txBody>
          <a:bodyPr>
            <a:normAutofit fontScale="90000"/>
          </a:bodyPr>
          <a:lstStyle/>
          <a:p>
            <a:r>
              <a:rPr lang="en-US" dirty="0" smtClean="0"/>
              <a:t>Organization of Recommendations </a:t>
            </a:r>
            <a:endParaRPr lang="en-US" dirty="0"/>
          </a:p>
        </p:txBody>
      </p:sp>
      <p:sp>
        <p:nvSpPr>
          <p:cNvPr id="3" name="Content Placeholder 2"/>
          <p:cNvSpPr>
            <a:spLocks noGrp="1"/>
          </p:cNvSpPr>
          <p:nvPr>
            <p:ph idx="1"/>
          </p:nvPr>
        </p:nvSpPr>
        <p:spPr>
          <a:xfrm>
            <a:off x="457200" y="1752600"/>
            <a:ext cx="8229600" cy="4572000"/>
          </a:xfrm>
        </p:spPr>
        <p:txBody>
          <a:bodyPr>
            <a:normAutofit fontScale="92500" lnSpcReduction="20000"/>
          </a:bodyPr>
          <a:lstStyle/>
          <a:p>
            <a:pPr>
              <a:buNone/>
            </a:pPr>
            <a:r>
              <a:rPr lang="en-US" sz="2000" b="1" dirty="0" smtClean="0"/>
              <a:t>Three Tiers of Recommendations  (example of third tier shown at 1.1.4)</a:t>
            </a:r>
          </a:p>
          <a:p>
            <a:pPr>
              <a:buNone/>
            </a:pPr>
            <a:endParaRPr lang="en-US" sz="2000" b="1" dirty="0" smtClean="0"/>
          </a:p>
          <a:p>
            <a:r>
              <a:rPr lang="en-US" sz="2000" dirty="0" smtClean="0"/>
              <a:t>1.1 Eliminate Redundancies</a:t>
            </a:r>
          </a:p>
          <a:p>
            <a:pPr lvl="1"/>
            <a:r>
              <a:rPr lang="en-US" sz="2000" dirty="0" smtClean="0"/>
              <a:t>1.1.1.  Make Use of More Bibliographic Data Available Earlier in the Supply Chain</a:t>
            </a:r>
          </a:p>
          <a:p>
            <a:pPr lvl="1"/>
            <a:r>
              <a:rPr lang="en-US" sz="2000" dirty="0" smtClean="0"/>
              <a:t>1.1.2.  Re-purpose Existing Metadata for Greater Efficiency</a:t>
            </a:r>
          </a:p>
          <a:p>
            <a:pPr lvl="1"/>
            <a:r>
              <a:rPr lang="en-US" sz="2000" dirty="0" smtClean="0"/>
              <a:t>1.1.3.  Fully Automate the CIP Process.</a:t>
            </a:r>
          </a:p>
          <a:p>
            <a:pPr lvl="1"/>
            <a:r>
              <a:rPr lang="en-US" sz="2000" dirty="0" smtClean="0"/>
              <a:t>1.1.4.  Re-Examine the Current Economic Model for Data Sharing in the Networked Environment.</a:t>
            </a:r>
          </a:p>
          <a:p>
            <a:pPr marL="1131570" lvl="2" indent="-457200">
              <a:buFont typeface="+mj-lt"/>
              <a:buAutoNum type="arabicPeriod"/>
              <a:defRPr/>
            </a:pPr>
            <a:r>
              <a:rPr lang="en-US" sz="1600" dirty="0"/>
              <a:t>LC: Convene a representative group consisting of libraries (large and small), vendors, and OCLC to address costs, barriers to change, and the value of potential gains arising from greater sharing of data, and to develop recommendations for change. </a:t>
            </a:r>
          </a:p>
          <a:p>
            <a:pPr marL="1131570" lvl="2" indent="-457200">
              <a:buFont typeface="+mj-lt"/>
              <a:buAutoNum type="arabicPeriod"/>
              <a:defRPr/>
            </a:pPr>
            <a:r>
              <a:rPr lang="en-US" sz="1600" dirty="0"/>
              <a:t>LC: Promote widespread discussion of barriers to sharing data.</a:t>
            </a:r>
          </a:p>
          <a:p>
            <a:pPr marL="1131570" lvl="2" indent="-457200">
              <a:buFont typeface="+mj-lt"/>
              <a:buAutoNum type="arabicPeriod"/>
              <a:defRPr/>
            </a:pPr>
            <a:r>
              <a:rPr lang="en-US" sz="1600" dirty="0"/>
              <a:t>LC: Reevaluate the pricing of LC's product line with a view to developing an economic model that enables more substantial cost recovery</a:t>
            </a:r>
            <a:r>
              <a:rPr lang="en-US" sz="1600" dirty="0" smtClean="0"/>
              <a:t>.</a:t>
            </a:r>
            <a:endParaRPr lang="en-US" sz="2000" dirty="0" smtClean="0"/>
          </a:p>
          <a:p>
            <a:pPr lvl="1"/>
            <a:r>
              <a:rPr lang="en-US" sz="2000" dirty="0" smtClean="0"/>
              <a:t>1.1.5.Develop Evidence about Discovery Tools to Guide Decision-Makers.</a:t>
            </a:r>
            <a:endParaRPr lang="en-US" sz="2000"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Happened So Far</a:t>
            </a:r>
            <a:endParaRPr lang="en-US" dirty="0"/>
          </a:p>
        </p:txBody>
      </p:sp>
      <p:sp>
        <p:nvSpPr>
          <p:cNvPr id="3" name="Content Placeholder 2"/>
          <p:cNvSpPr>
            <a:spLocks noGrp="1"/>
          </p:cNvSpPr>
          <p:nvPr>
            <p:ph idx="1"/>
          </p:nvPr>
        </p:nvSpPr>
        <p:spPr>
          <a:xfrm>
            <a:off x="609600" y="2209800"/>
            <a:ext cx="8077200" cy="4114800"/>
          </a:xfrm>
        </p:spPr>
        <p:txBody>
          <a:bodyPr>
            <a:normAutofit fontScale="92500" lnSpcReduction="10000"/>
          </a:bodyPr>
          <a:lstStyle/>
          <a:p>
            <a:r>
              <a:rPr lang="en-US" sz="1800" dirty="0" smtClean="0"/>
              <a:t>LC has committed to respond in writing in time for the ALA Annual Conference.</a:t>
            </a:r>
          </a:p>
          <a:p>
            <a:pPr lvl="1"/>
            <a:r>
              <a:rPr lang="en-US" sz="1800" dirty="0" smtClean="0"/>
              <a:t>Three separate groups within LC are reviewing the report.</a:t>
            </a:r>
          </a:p>
          <a:p>
            <a:r>
              <a:rPr lang="en-US" sz="1800" dirty="0" smtClean="0"/>
              <a:t>An ALCTS group will review and respond to the report</a:t>
            </a:r>
            <a:r>
              <a:rPr lang="en-US" sz="1800" dirty="0" smtClean="0"/>
              <a:t>.</a:t>
            </a:r>
          </a:p>
          <a:p>
            <a:r>
              <a:rPr lang="en-US" sz="1800" dirty="0" smtClean="0"/>
              <a:t>Thomas Mann has published a response on behalf of the Library of Congress Professional Guild (see “On the Record” but Off the Track at </a:t>
            </a:r>
            <a:r>
              <a:rPr lang="en-US" sz="1800" dirty="0" smtClean="0">
                <a:hlinkClick r:id="rId2"/>
              </a:rPr>
              <a:t>http</a:t>
            </a:r>
            <a:r>
              <a:rPr lang="en-US" sz="1800" dirty="0" smtClean="0">
                <a:hlinkClick r:id="rId2"/>
              </a:rPr>
              <a:t>://</a:t>
            </a:r>
            <a:r>
              <a:rPr lang="en-US" sz="1800" dirty="0" smtClean="0">
                <a:hlinkClick r:id="rId2"/>
              </a:rPr>
              <a:t>www.guild2910.org/WorkingGrpResponse2008.pdf_</a:t>
            </a:r>
            <a:endParaRPr lang="en-US" sz="1800" dirty="0" smtClean="0"/>
          </a:p>
          <a:p>
            <a:r>
              <a:rPr lang="en-US" sz="1800" dirty="0" smtClean="0"/>
              <a:t>Some things are already underway in test or pilot mode.</a:t>
            </a:r>
          </a:p>
          <a:p>
            <a:r>
              <a:rPr lang="en-US" sz="1800" dirty="0" smtClean="0"/>
              <a:t>Working Group members are “making the rounds.” </a:t>
            </a:r>
          </a:p>
          <a:p>
            <a:r>
              <a:rPr lang="en-US" sz="1800" dirty="0" smtClean="0"/>
              <a:t>Collective holding of breath waiting for LC’s response.</a:t>
            </a:r>
          </a:p>
          <a:p>
            <a:r>
              <a:rPr lang="en-US" sz="1800" dirty="0" smtClean="0"/>
              <a:t>Joint Steering Committee intends to continue with RDA.</a:t>
            </a:r>
          </a:p>
          <a:p>
            <a:r>
              <a:rPr lang="en-US" sz="1800" dirty="0" smtClean="0"/>
              <a:t>LC’s Cataloging Policy and Support Office has issued decisions regarding LCSH (see </a:t>
            </a:r>
            <a:r>
              <a:rPr lang="en-US" sz="1800" dirty="0" smtClean="0">
                <a:hlinkClick r:id="rId3"/>
              </a:rPr>
              <a:t>http://www.loc.gov/catdir/cpso/pre_vs_post.pdf</a:t>
            </a:r>
            <a:r>
              <a:rPr lang="en-US" sz="1800" dirty="0" smtClean="0"/>
              <a:t>)</a:t>
            </a:r>
          </a:p>
          <a:p>
            <a:r>
              <a:rPr lang="en-US" sz="1800" dirty="0" smtClean="0"/>
              <a:t>Martha Yee continues work on an alternative to RDA (see </a:t>
            </a:r>
            <a:r>
              <a:rPr lang="en-US" sz="1800" dirty="0" smtClean="0">
                <a:hlinkClick r:id="rId4"/>
              </a:rPr>
              <a:t>http://myee.bol.ucla.edu</a:t>
            </a:r>
            <a:r>
              <a:rPr lang="en-US" sz="1800" dirty="0" smtClean="0"/>
              <a:t>)</a:t>
            </a:r>
          </a:p>
          <a:p>
            <a:r>
              <a:rPr lang="en-US" sz="1800" dirty="0" smtClean="0"/>
              <a:t>Some successor to the Working Group under consideration.</a:t>
            </a:r>
            <a:endParaRPr lang="en-US" sz="1800" dirty="0"/>
          </a:p>
        </p:txBody>
      </p:sp>
      <p:sp>
        <p:nvSpPr>
          <p:cNvPr id="4" name="Slide Number Placeholder 3"/>
          <p:cNvSpPr>
            <a:spLocks noGrp="1"/>
          </p:cNvSpPr>
          <p:nvPr>
            <p:ph type="sldNum" sz="quarter" idx="12"/>
          </p:nvPr>
        </p:nvSpPr>
        <p:spPr/>
        <p:txBody>
          <a:bodyPr/>
          <a:lstStyle/>
          <a:p>
            <a:fld id="{8DE93902-3E59-40A8-890D-F2005725570C}"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normAutofit/>
          </a:bodyPr>
          <a:lstStyle/>
          <a:p>
            <a:pPr algn="ctr"/>
            <a:r>
              <a:rPr lang="en-US" sz="3600" dirty="0" smtClean="0"/>
              <a:t>Controversial Recommendations - 1</a:t>
            </a:r>
            <a:endParaRPr lang="en-US" sz="3600" dirty="0"/>
          </a:p>
        </p:txBody>
      </p:sp>
      <p:sp>
        <p:nvSpPr>
          <p:cNvPr id="3" name="Content Placeholder 2"/>
          <p:cNvSpPr>
            <a:spLocks noGrp="1"/>
          </p:cNvSpPr>
          <p:nvPr>
            <p:ph idx="1"/>
          </p:nvPr>
        </p:nvSpPr>
        <p:spPr>
          <a:xfrm>
            <a:off x="457200" y="1447800"/>
            <a:ext cx="8229600" cy="4876800"/>
          </a:xfrm>
        </p:spPr>
        <p:txBody>
          <a:bodyPr>
            <a:normAutofit fontScale="85000" lnSpcReduction="10000"/>
          </a:bodyPr>
          <a:lstStyle/>
          <a:p>
            <a:pPr>
              <a:buFont typeface="Wingdings 2" pitchFamily="18" charset="2"/>
              <a:buNone/>
            </a:pPr>
            <a:r>
              <a:rPr lang="en-US" sz="1900" dirty="0" smtClean="0"/>
              <a:t>3.1.1.    </a:t>
            </a:r>
            <a:r>
              <a:rPr lang="en-US" sz="1900" b="1" dirty="0" smtClean="0"/>
              <a:t>Develop a More Flexible, Extensible Metadata Carrier</a:t>
            </a:r>
          </a:p>
          <a:p>
            <a:pPr marL="615950" lvl="1" indent="-342900">
              <a:buFont typeface="Georgia" pitchFamily="18" charset="0"/>
              <a:buAutoNum type="arabicPeriod"/>
            </a:pPr>
            <a:r>
              <a:rPr lang="en-US" sz="1900" dirty="0" smtClean="0"/>
              <a:t>LC: Recognizing that Z39.2/MARC are no longer fit for the purpose, work with the library and other interested communities to specify and implement a carrier for bibliographic information that is capable  of representing the full range of data of interest to libraries, and of facilitating the exchange of such data both within the library community and with related communities.</a:t>
            </a:r>
          </a:p>
          <a:p>
            <a:pPr marL="615950" lvl="1" indent="-342900">
              <a:buFont typeface="Georgia" pitchFamily="18" charset="0"/>
              <a:buAutoNum type="arabicPeriod"/>
            </a:pPr>
            <a:r>
              <a:rPr lang="en-US" sz="1900" dirty="0" smtClean="0"/>
              <a:t>LC: Contribute resources to support the work of coordinating the definitions and linkages of data elements in nationally and internationally accepted bibliographic standards. </a:t>
            </a:r>
          </a:p>
          <a:p>
            <a:pPr marL="615950" lvl="1" indent="-342900">
              <a:buFont typeface="Georgia" pitchFamily="18" charset="0"/>
              <a:buAutoNum type="arabicPeriod"/>
            </a:pPr>
            <a:r>
              <a:rPr lang="en-US" sz="1900" dirty="0" smtClean="0"/>
              <a:t>All: Work with vendors to raise awareness of the need to begin developing products that can accept input of data utilizing a variety of metadata formats. </a:t>
            </a:r>
          </a:p>
          <a:p>
            <a:pPr marL="615950" lvl="1" indent="-342900">
              <a:buNone/>
            </a:pPr>
            <a:endParaRPr lang="en-US" sz="1900" dirty="0" smtClean="0"/>
          </a:p>
          <a:p>
            <a:pPr>
              <a:buNone/>
            </a:pPr>
            <a:r>
              <a:rPr lang="en-US" sz="1900" dirty="0" smtClean="0"/>
              <a:t>4.3.  </a:t>
            </a:r>
            <a:r>
              <a:rPr lang="en-US" sz="1900" b="1" dirty="0" smtClean="0"/>
              <a:t>Optimize LCSH for Use and Reuse</a:t>
            </a:r>
          </a:p>
          <a:p>
            <a:pPr>
              <a:buNone/>
            </a:pPr>
            <a:r>
              <a:rPr lang="en-US" sz="1900" dirty="0"/>
              <a:t>	</a:t>
            </a:r>
            <a:r>
              <a:rPr lang="en-US" sz="1900" dirty="0" smtClean="0"/>
              <a:t>1.	Transform LCSH</a:t>
            </a:r>
          </a:p>
          <a:p>
            <a:pPr>
              <a:buNone/>
            </a:pPr>
            <a:r>
              <a:rPr lang="en-US" sz="1900" dirty="0"/>
              <a:t>	</a:t>
            </a:r>
            <a:r>
              <a:rPr lang="en-US" sz="1900" dirty="0" smtClean="0"/>
              <a:t>2.	Pursue De-Coupling of Subject Strings </a:t>
            </a:r>
          </a:p>
          <a:p>
            <a:pPr>
              <a:buNone/>
            </a:pPr>
            <a:r>
              <a:rPr lang="en-US" sz="1900" dirty="0"/>
              <a:t>	</a:t>
            </a:r>
            <a:r>
              <a:rPr lang="en-US" sz="1900" dirty="0" smtClean="0"/>
              <a:t>3.	Encourage Application of, and Cross-Referencing with, Other Controlled 	Subject Vocabularies </a:t>
            </a:r>
          </a:p>
          <a:p>
            <a:pPr>
              <a:buNone/>
            </a:pPr>
            <a:r>
              <a:rPr lang="en-US" sz="1900" dirty="0"/>
              <a:t>	</a:t>
            </a:r>
            <a:r>
              <a:rPr lang="en-US" sz="1900" dirty="0" smtClean="0"/>
              <a:t>4.	Recognize the Potential of Computational Indexing in the Practice of Subject 	Analysis</a:t>
            </a:r>
          </a:p>
          <a:p>
            <a:pPr>
              <a:buNone/>
            </a:pPr>
            <a:endParaRPr lang="en-US" dirty="0" smtClean="0"/>
          </a:p>
        </p:txBody>
      </p:sp>
      <p:sp>
        <p:nvSpPr>
          <p:cNvPr id="4" name="Slide Number Placeholder 3"/>
          <p:cNvSpPr>
            <a:spLocks noGrp="1"/>
          </p:cNvSpPr>
          <p:nvPr>
            <p:ph type="sldNum" sz="quarter" idx="12"/>
          </p:nvPr>
        </p:nvSpPr>
        <p:spPr/>
        <p:txBody>
          <a:bodyPr/>
          <a:lstStyle/>
          <a:p>
            <a:fld id="{8DE93902-3E59-40A8-890D-F2005725570C}"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262</TotalTime>
  <Words>2054</Words>
  <Application>Microsoft Office PowerPoint</Application>
  <PresentationFormat>On-screen Show (4:3)</PresentationFormat>
  <Paragraphs>185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The Library of Congress Working Group  on the Future of Bibliographic Control Update</vt:lpstr>
      <vt:lpstr>The Working Group Charge</vt:lpstr>
      <vt:lpstr>The Final Report</vt:lpstr>
      <vt:lpstr>Previous Reports</vt:lpstr>
      <vt:lpstr>Guiding Principles</vt:lpstr>
      <vt:lpstr>Findings and Recommendations</vt:lpstr>
      <vt:lpstr>Organization of Recommendations </vt:lpstr>
      <vt:lpstr>What’s Happened So Far</vt:lpstr>
      <vt:lpstr>Controversial Recommendations - 1</vt:lpstr>
      <vt:lpstr>Controversial Recommendations - 2</vt:lpstr>
      <vt:lpstr>The Economic Axiom</vt:lpstr>
      <vt:lpstr>Recommendations for All of Us - 1</vt:lpstr>
      <vt:lpstr>Recommendations for All of Us - 2</vt:lpstr>
      <vt:lpstr>Recommendations for All of Us - 3</vt:lpstr>
      <vt:lpstr>Recommendations for All of Us - 4</vt:lpstr>
      <vt:lpstr>Recommendations for All of Us - 5</vt:lpstr>
      <vt:lpstr>Recommendations for All of Us - 6</vt:lpstr>
      <vt:lpstr>What’s Next?</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Library of Congress Working Group  on the Future of Bibliographic Control Update</dc:title>
  <dc:creator>hilljs</dc:creator>
  <cp:lastModifiedBy>hilljs</cp:lastModifiedBy>
  <cp:revision>53</cp:revision>
  <dcterms:created xsi:type="dcterms:W3CDTF">2008-03-10T16:12:20Z</dcterms:created>
  <dcterms:modified xsi:type="dcterms:W3CDTF">2008-03-24T15:54:32Z</dcterms:modified>
</cp:coreProperties>
</file>