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handoutMasterIdLst>
    <p:handoutMasterId r:id="rId27"/>
  </p:handoutMasterIdLst>
  <p:sldIdLst>
    <p:sldId id="256" r:id="rId2"/>
    <p:sldId id="292" r:id="rId3"/>
    <p:sldId id="293" r:id="rId4"/>
    <p:sldId id="294" r:id="rId5"/>
    <p:sldId id="291" r:id="rId6"/>
    <p:sldId id="282" r:id="rId7"/>
    <p:sldId id="258" r:id="rId8"/>
    <p:sldId id="306" r:id="rId9"/>
    <p:sldId id="307" r:id="rId10"/>
    <p:sldId id="303" r:id="rId11"/>
    <p:sldId id="333" r:id="rId12"/>
    <p:sldId id="268" r:id="rId13"/>
    <p:sldId id="315" r:id="rId14"/>
    <p:sldId id="326" r:id="rId15"/>
    <p:sldId id="308" r:id="rId16"/>
    <p:sldId id="328" r:id="rId17"/>
    <p:sldId id="318" r:id="rId18"/>
    <p:sldId id="290" r:id="rId19"/>
    <p:sldId id="332" r:id="rId20"/>
    <p:sldId id="296" r:id="rId21"/>
    <p:sldId id="299" r:id="rId22"/>
    <p:sldId id="300" r:id="rId23"/>
    <p:sldId id="301" r:id="rId24"/>
    <p:sldId id="272"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60" autoAdjust="0"/>
    <p:restoredTop sz="60274" autoAdjust="0"/>
  </p:normalViewPr>
  <p:slideViewPr>
    <p:cSldViewPr>
      <p:cViewPr varScale="1">
        <p:scale>
          <a:sx n="57" d="100"/>
          <a:sy n="57" d="100"/>
        </p:scale>
        <p:origin x="-912"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p:scale>
          <a:sx n="66" d="100"/>
          <a:sy n="66" d="100"/>
        </p:scale>
        <p:origin x="-2562" y="-28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solidFill>
                  <a:schemeClr val="accent1">
                    <a:lumMod val="50000"/>
                  </a:schemeClr>
                </a:solidFill>
              </a:defRPr>
            </a:pPr>
            <a:r>
              <a:rPr lang="en-US">
                <a:solidFill>
                  <a:schemeClr val="accent1">
                    <a:lumMod val="50000"/>
                  </a:schemeClr>
                </a:solidFill>
                <a:latin typeface="Times New Roman" pitchFamily="18" charset="0"/>
                <a:cs typeface="Times New Roman" pitchFamily="18" charset="0"/>
              </a:rPr>
              <a:t>Kent State University Libraries </a:t>
            </a:r>
          </a:p>
          <a:p>
            <a:pPr>
              <a:defRPr>
                <a:solidFill>
                  <a:schemeClr val="accent1">
                    <a:lumMod val="50000"/>
                  </a:schemeClr>
                </a:solidFill>
              </a:defRPr>
            </a:pPr>
            <a:r>
              <a:rPr lang="en-US">
                <a:solidFill>
                  <a:schemeClr val="accent1">
                    <a:lumMod val="50000"/>
                  </a:schemeClr>
                </a:solidFill>
                <a:latin typeface="Times New Roman" pitchFamily="18" charset="0"/>
                <a:cs typeface="Times New Roman" pitchFamily="18" charset="0"/>
              </a:rPr>
              <a:t>FY13 COLLECTIONS BUDGET OVERVIEW</a:t>
            </a:r>
          </a:p>
        </c:rich>
      </c:tx>
      <c:layout>
        <c:manualLayout>
          <c:xMode val="edge"/>
          <c:yMode val="edge"/>
          <c:x val="4.7233446143132352E-2"/>
          <c:y val="3.7266695829687953E-2"/>
        </c:manualLayout>
      </c:layout>
      <c:overlay val="0"/>
    </c:title>
    <c:autoTitleDeleted val="0"/>
    <c:plotArea>
      <c:layout>
        <c:manualLayout>
          <c:layoutTarget val="inner"/>
          <c:xMode val="edge"/>
          <c:yMode val="edge"/>
          <c:x val="0.30569881889763778"/>
          <c:y val="0.28027340332458445"/>
          <c:w val="0.38860258092738409"/>
          <c:h val="0.64767096821230674"/>
        </c:manualLayout>
      </c:layout>
      <c:pieChart>
        <c:varyColors val="1"/>
        <c:ser>
          <c:idx val="0"/>
          <c:order val="0"/>
          <c:dLbls>
            <c:dLbl>
              <c:idx val="0"/>
              <c:layout>
                <c:manualLayout>
                  <c:x val="1.1930224867647802E-2"/>
                  <c:y val="1.3706758219203643E-2"/>
                </c:manualLayout>
              </c:layout>
              <c:showLegendKey val="0"/>
              <c:showVal val="0"/>
              <c:showCatName val="1"/>
              <c:showSerName val="0"/>
              <c:showPercent val="1"/>
              <c:showBubbleSize val="0"/>
            </c:dLbl>
            <c:dLbl>
              <c:idx val="1"/>
              <c:layout>
                <c:manualLayout>
                  <c:x val="3.9991780495654522E-2"/>
                  <c:y val="-7.1795101441703674E-2"/>
                </c:manualLayout>
              </c:layout>
              <c:showLegendKey val="0"/>
              <c:showVal val="0"/>
              <c:showCatName val="1"/>
              <c:showSerName val="0"/>
              <c:showPercent val="1"/>
              <c:showBubbleSize val="0"/>
            </c:dLbl>
            <c:dLbl>
              <c:idx val="2"/>
              <c:layout>
                <c:manualLayout>
                  <c:x val="6.6272113368102126E-2"/>
                  <c:y val="-1.1167916806607704E-2"/>
                </c:manualLayout>
              </c:layout>
              <c:showLegendKey val="0"/>
              <c:showVal val="0"/>
              <c:showCatName val="1"/>
              <c:showSerName val="0"/>
              <c:showPercent val="1"/>
              <c:showBubbleSize val="0"/>
            </c:dLbl>
            <c:dLbl>
              <c:idx val="3"/>
              <c:layout>
                <c:manualLayout>
                  <c:x val="6.5946199650292373E-2"/>
                  <c:y val="1.5793310196415021E-2"/>
                </c:manualLayout>
              </c:layout>
              <c:tx>
                <c:rich>
                  <a:bodyPr/>
                  <a:lstStyle/>
                  <a:p>
                    <a:r>
                      <a:rPr lang="en-US" sz="900" b="1">
                        <a:solidFill>
                          <a:schemeClr val="accent1">
                            <a:lumMod val="50000"/>
                          </a:schemeClr>
                        </a:solidFill>
                        <a:latin typeface="Times New Roman" pitchFamily="18" charset="0"/>
                        <a:cs typeface="Times New Roman" pitchFamily="18" charset="0"/>
                      </a:rPr>
                      <a:t>COLLECTION</a:t>
                    </a:r>
                    <a:r>
                      <a:rPr lang="en-US" sz="900" b="1" baseline="0">
                        <a:solidFill>
                          <a:schemeClr val="accent1">
                            <a:lumMod val="50000"/>
                          </a:schemeClr>
                        </a:solidFill>
                        <a:latin typeface="Times New Roman" pitchFamily="18" charset="0"/>
                        <a:cs typeface="Times New Roman" pitchFamily="18" charset="0"/>
                      </a:rPr>
                      <a:t> </a:t>
                    </a:r>
                    <a:r>
                      <a:rPr lang="en-US" sz="900" b="1">
                        <a:solidFill>
                          <a:schemeClr val="accent1">
                            <a:lumMod val="50000"/>
                          </a:schemeClr>
                        </a:solidFill>
                        <a:latin typeface="Times New Roman" pitchFamily="18" charset="0"/>
                        <a:cs typeface="Times New Roman" pitchFamily="18" charset="0"/>
                      </a:rPr>
                      <a:t>RESERVE 
5%</a:t>
                    </a:r>
                    <a:endParaRPr lang="en-US"/>
                  </a:p>
                </c:rich>
              </c:tx>
              <c:showLegendKey val="0"/>
              <c:showVal val="0"/>
              <c:showCatName val="1"/>
              <c:showSerName val="0"/>
              <c:showPercent val="1"/>
              <c:showBubbleSize val="0"/>
            </c:dLbl>
            <c:dLbl>
              <c:idx val="4"/>
              <c:layout>
                <c:manualLayout>
                  <c:x val="3.9200708550638279E-2"/>
                  <c:y val="2.5245860855070842E-2"/>
                </c:manualLayout>
              </c:layout>
              <c:showLegendKey val="0"/>
              <c:showVal val="0"/>
              <c:showCatName val="1"/>
              <c:showSerName val="0"/>
              <c:showPercent val="1"/>
              <c:showBubbleSize val="0"/>
            </c:dLbl>
            <c:dLbl>
              <c:idx val="5"/>
              <c:layout>
                <c:manualLayout>
                  <c:x val="7.1701309224651621E-2"/>
                  <c:y val="5.6158525208045679E-2"/>
                </c:manualLayout>
              </c:layout>
              <c:showLegendKey val="0"/>
              <c:showVal val="0"/>
              <c:showCatName val="1"/>
              <c:showSerName val="0"/>
              <c:showPercent val="1"/>
              <c:showBubbleSize val="0"/>
            </c:dLbl>
            <c:dLbl>
              <c:idx val="6"/>
              <c:layout>
                <c:manualLayout>
                  <c:x val="6.9956558043520259E-2"/>
                  <c:y val="-3.1592205601801123E-3"/>
                </c:manualLayout>
              </c:layout>
              <c:showLegendKey val="0"/>
              <c:showVal val="0"/>
              <c:showCatName val="1"/>
              <c:showSerName val="0"/>
              <c:showPercent val="1"/>
              <c:showBubbleSize val="0"/>
            </c:dLbl>
            <c:dLbl>
              <c:idx val="7"/>
              <c:layout>
                <c:manualLayout>
                  <c:x val="-3.8884623927372609E-2"/>
                  <c:y val="1.4587707786526684E-2"/>
                </c:manualLayout>
              </c:layout>
              <c:tx>
                <c:rich>
                  <a:bodyPr/>
                  <a:lstStyle/>
                  <a:p>
                    <a:r>
                      <a:rPr lang="en-US"/>
                      <a:t>DATABASE SUBSCRTIPTIONS -SERIALS </a:t>
                    </a:r>
                    <a:r>
                      <a:rPr lang="en-US" baseline="0"/>
                      <a:t>- </a:t>
                    </a:r>
                    <a:r>
                      <a:rPr lang="en-US"/>
                      <a:t>STANDING ORDERS
34%</a:t>
                    </a:r>
                  </a:p>
                </c:rich>
              </c:tx>
              <c:dLblPos val="bestFit"/>
              <c:showLegendKey val="0"/>
              <c:showVal val="0"/>
              <c:showCatName val="1"/>
              <c:showSerName val="0"/>
              <c:showPercent val="1"/>
              <c:showBubbleSize val="0"/>
            </c:dLbl>
            <c:txPr>
              <a:bodyPr/>
              <a:lstStyle/>
              <a:p>
                <a:pPr>
                  <a:defRPr sz="900" b="1">
                    <a:solidFill>
                      <a:schemeClr val="accent1">
                        <a:lumMod val="50000"/>
                      </a:schemeClr>
                    </a:solidFill>
                    <a:latin typeface="Times New Roman" pitchFamily="18" charset="0"/>
                    <a:cs typeface="Times New Roman" pitchFamily="18" charset="0"/>
                  </a:defRPr>
                </a:pPr>
                <a:endParaRPr lang="en-US"/>
              </a:p>
            </c:txPr>
            <c:showLegendKey val="0"/>
            <c:showVal val="0"/>
            <c:showCatName val="1"/>
            <c:showSerName val="0"/>
            <c:showPercent val="1"/>
            <c:showBubbleSize val="0"/>
            <c:showLeaderLines val="1"/>
          </c:dLbls>
          <c:cat>
            <c:strRef>
              <c:f>Sheet2!$AK$285:$AK$292</c:f>
              <c:strCache>
                <c:ptCount val="8"/>
                <c:pt idx="0">
                  <c:v>BOOKS</c:v>
                </c:pt>
                <c:pt idx="1">
                  <c:v>DDA</c:v>
                </c:pt>
                <c:pt idx="2">
                  <c:v>JSTOR/ARTSTOR</c:v>
                </c:pt>
                <c:pt idx="3">
                  <c:v>RESERVES</c:v>
                </c:pt>
                <c:pt idx="4">
                  <c:v>MEMBERSHIPS/SERVICES</c:v>
                </c:pt>
                <c:pt idx="5">
                  <c:v>DOC DELIVERY/CC/ILL</c:v>
                </c:pt>
                <c:pt idx="6">
                  <c:v>OHIOLINK </c:v>
                </c:pt>
                <c:pt idx="7">
                  <c:v>SERIALS/STANDING ORDERS</c:v>
                </c:pt>
              </c:strCache>
            </c:strRef>
          </c:cat>
          <c:val>
            <c:numRef>
              <c:f>Sheet2!$AL$285:$AL$292</c:f>
              <c:numCache>
                <c:formatCode>_("$"* #,##0.00_);_("$"* \(#,##0.00\);_("$"* "-"??_);_(@_)</c:formatCode>
                <c:ptCount val="8"/>
                <c:pt idx="0">
                  <c:v>707712.49918689579</c:v>
                </c:pt>
                <c:pt idx="1">
                  <c:v>100000</c:v>
                </c:pt>
                <c:pt idx="2">
                  <c:v>163222</c:v>
                </c:pt>
                <c:pt idx="3">
                  <c:v>250000</c:v>
                </c:pt>
                <c:pt idx="4">
                  <c:v>385000</c:v>
                </c:pt>
                <c:pt idx="5">
                  <c:v>41040.001191220748</c:v>
                </c:pt>
                <c:pt idx="6">
                  <c:v>1871936.2916229889</c:v>
                </c:pt>
                <c:pt idx="7">
                  <c:v>1863632.0399999996</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spPr>
    <a:noFill/>
  </c:sp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TS Transformations</a:t>
            </a:r>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8AF6331F-B492-49C3-83DD-EC3706333F25}" type="datetimeFigureOut">
              <a:rPr lang="en-US" smtClean="0"/>
              <a:t>11/30/2012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dirty="0" smtClean="0"/>
              <a:t>2012 NOTSL Fall Meeting</a:t>
            </a: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r>
              <a:rPr lang="en-US" dirty="0" smtClean="0"/>
              <a:t>Margaret Maurer  </a:t>
            </a:r>
            <a:fld id="{65E0DCAE-7852-40A2-B376-54651DE37A23}" type="slidenum">
              <a:rPr lang="en-US" smtClean="0"/>
              <a:t>‹#›</a:t>
            </a:fld>
            <a:endParaRPr lang="en-US" dirty="0"/>
          </a:p>
        </p:txBody>
      </p:sp>
    </p:spTree>
    <p:extLst>
      <p:ext uri="{BB962C8B-B14F-4D97-AF65-F5344CB8AC3E}">
        <p14:creationId xmlns:p14="http://schemas.microsoft.com/office/powerpoint/2010/main" val="2222233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TS Transformations</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CD75993-8CF3-4C45-8DB2-06ABB15F9CB8}" type="datetimeFigureOut">
              <a:rPr lang="en-US" smtClean="0"/>
              <a:t>11/29/2012</a:t>
            </a:fld>
            <a:endParaRPr lang="en-US"/>
          </a:p>
        </p:txBody>
      </p:sp>
      <p:sp>
        <p:nvSpPr>
          <p:cNvPr id="4" name="Slide Image Placeholder 3"/>
          <p:cNvSpPr>
            <a:spLocks noGrp="1" noRot="1" noChangeAspect="1"/>
          </p:cNvSpPr>
          <p:nvPr>
            <p:ph type="sldImg" idx="2"/>
          </p:nvPr>
        </p:nvSpPr>
        <p:spPr>
          <a:xfrm>
            <a:off x="2796117" y="696913"/>
            <a:ext cx="3033183" cy="2274887"/>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3124200"/>
            <a:ext cx="5608320" cy="547497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dirty="0" smtClean="0"/>
              <a:t>2012 NOTSL Fall Meeting</a:t>
            </a:r>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r>
              <a:rPr lang="en-US" dirty="0" smtClean="0"/>
              <a:t>Margaret Maurer  </a:t>
            </a:r>
            <a:fld id="{6095D20F-BF3A-4B4D-AC28-B779C3B7B243}" type="slidenum">
              <a:rPr lang="en-US" smtClean="0"/>
              <a:pPr/>
              <a:t>‹#›</a:t>
            </a:fld>
            <a:endParaRPr lang="en-US" dirty="0"/>
          </a:p>
        </p:txBody>
      </p:sp>
    </p:spTree>
    <p:extLst>
      <p:ext uri="{BB962C8B-B14F-4D97-AF65-F5344CB8AC3E}">
        <p14:creationId xmlns:p14="http://schemas.microsoft.com/office/powerpoint/2010/main" val="3689500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95588" y="696913"/>
            <a:ext cx="3033712" cy="2274887"/>
          </a:xfrm>
        </p:spPr>
      </p:sp>
      <p:sp>
        <p:nvSpPr>
          <p:cNvPr id="3" name="Notes Placeholder 2"/>
          <p:cNvSpPr>
            <a:spLocks noGrp="1"/>
          </p:cNvSpPr>
          <p:nvPr>
            <p:ph type="body" idx="1"/>
          </p:nvPr>
        </p:nvSpPr>
        <p:spPr/>
        <p:txBody>
          <a:bodyPr/>
          <a:lstStyle/>
          <a:p>
            <a:r>
              <a:rPr lang="en-US" dirty="0" smtClean="0"/>
              <a:t>Hello everyone</a:t>
            </a:r>
            <a:r>
              <a:rPr lang="en-US" baseline="0" dirty="0" smtClean="0"/>
              <a:t> – and welcome.</a:t>
            </a:r>
          </a:p>
          <a:p>
            <a:r>
              <a:rPr lang="en-US" baseline="0" dirty="0" smtClean="0"/>
              <a:t>I am Margaret Maurer, and I’m here today to talk about how electronic resources are transforming work in academic libraries. It is my contention that absolutely everything about technical services is being modified by these materials – how we do our work, how we spend our budgets, the kinds of people we hire, and the relative difficulty of our work. And this includes people outside the Serials and Electronic Resources departments.</a:t>
            </a:r>
          </a:p>
          <a:p>
            <a:endParaRPr lang="en-US" baseline="0" dirty="0" smtClean="0"/>
          </a:p>
          <a:p>
            <a:r>
              <a:rPr lang="en-US" baseline="0" dirty="0" smtClean="0"/>
              <a:t>This is why I am so excited that NOTSL decided to pull this program together.</a:t>
            </a:r>
          </a:p>
          <a:p>
            <a:endParaRPr lang="en-US" baseline="0" dirty="0" smtClean="0"/>
          </a:p>
          <a:p>
            <a:r>
              <a:rPr lang="en-US" baseline="0" dirty="0" smtClean="0"/>
              <a:t>Now I originally thought I would be sitting where you are for the whole show. In fact, that’s what I thought until approximately 11am yesterday when Deberah called to tell NOTSL that she would not be able to speak today.  Well Deberah is here in spirit, and some of the materials in this presentation are her contributions to my library school class on e-resource management. I want to give her full credit. I am also working to be able to provide you with a copy of the power-point presentation she herself created.</a:t>
            </a:r>
          </a:p>
          <a:p>
            <a:endParaRPr lang="en-US" baseline="0" dirty="0" smtClean="0"/>
          </a:p>
          <a:p>
            <a:r>
              <a:rPr lang="en-US" baseline="0" dirty="0" smtClean="0"/>
              <a:t>I volunteered for this because of the changes I see e-resources creating.</a:t>
            </a:r>
          </a:p>
          <a:p>
            <a:endParaRPr lang="en-US" baseline="0" dirty="0" smtClean="0"/>
          </a:p>
          <a:p>
            <a:r>
              <a:rPr lang="en-US" baseline="0" dirty="0" smtClean="0"/>
              <a:t>People working in serials and electronic resource management already understand how our worlds have changed. They get it. Now the rest of us need to begin to understand what we’re in for.</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6095D20F-BF3A-4B4D-AC28-B779C3B7B243}" type="slidenum">
              <a:rPr lang="en-US" smtClean="0"/>
              <a:t>1</a:t>
            </a:fld>
            <a:endParaRPr lang="en-US"/>
          </a:p>
        </p:txBody>
      </p:sp>
    </p:spTree>
    <p:extLst>
      <p:ext uri="{BB962C8B-B14F-4D97-AF65-F5344CB8AC3E}">
        <p14:creationId xmlns:p14="http://schemas.microsoft.com/office/powerpoint/2010/main" val="40046486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95588" y="696913"/>
            <a:ext cx="3033712" cy="2274887"/>
          </a:xfrm>
        </p:spPr>
      </p:sp>
      <p:sp>
        <p:nvSpPr>
          <p:cNvPr id="3" name="Notes Placeholder 2"/>
          <p:cNvSpPr>
            <a:spLocks noGrp="1"/>
          </p:cNvSpPr>
          <p:nvPr>
            <p:ph type="body" idx="1"/>
          </p:nvPr>
        </p:nvSpPr>
        <p:spPr/>
        <p:txBody>
          <a:bodyPr/>
          <a:lstStyle/>
          <a:p>
            <a:r>
              <a:rPr lang="en-US" dirty="0" smtClean="0"/>
              <a:t>Some of these tasks require skills that may or may not be present within a unit’s staff. For example, many staff members do not own home computers so they are not as familiar with copying and saving documents and/or opening zipped files.</a:t>
            </a:r>
          </a:p>
          <a:p>
            <a:endParaRPr lang="en-US" dirty="0" smtClean="0"/>
          </a:p>
          <a:p>
            <a:r>
              <a:rPr lang="en-US" dirty="0" smtClean="0"/>
              <a:t>An entirely new task is troubleshooting access problems – which of course must be resolved at a much faster time-table.</a:t>
            </a:r>
            <a:r>
              <a:rPr lang="en-US" baseline="0" dirty="0" smtClean="0"/>
              <a:t> In the print era one could inter-library loan a replacement issue. Not only was the patron resolved to wait, but they had the option to wait for access. In the digital arena – if you can’t get there from here, you can’t get there from here, and everybody’s in a hurry. </a:t>
            </a:r>
          </a:p>
          <a:p>
            <a:endParaRPr lang="en-US" baseline="0" dirty="0" smtClean="0"/>
          </a:p>
          <a:p>
            <a:r>
              <a:rPr lang="en-US" baseline="0" dirty="0" smtClean="0"/>
              <a:t>Problems preventing access could lurk at the provider or host, at the library, or with the end user settings.</a:t>
            </a:r>
          </a:p>
          <a:p>
            <a:endParaRPr lang="en-US" baseline="0" dirty="0" smtClean="0"/>
          </a:p>
          <a:p>
            <a:r>
              <a:rPr lang="en-US" baseline="0" dirty="0" smtClean="0"/>
              <a:t>In addition to some technical knowledge of hardware and software, the successful troubleshooter must be able to interpret contracts, have an aptitude for solving problems, be service-oriented, have perseverance, and have the capacity to not take it personally!</a:t>
            </a:r>
            <a:endParaRPr lang="en-US" dirty="0"/>
          </a:p>
        </p:txBody>
      </p:sp>
      <p:sp>
        <p:nvSpPr>
          <p:cNvPr id="4" name="Slide Number Placeholder 3"/>
          <p:cNvSpPr>
            <a:spLocks noGrp="1"/>
          </p:cNvSpPr>
          <p:nvPr>
            <p:ph type="sldNum" sz="quarter" idx="10"/>
          </p:nvPr>
        </p:nvSpPr>
        <p:spPr/>
        <p:txBody>
          <a:bodyPr/>
          <a:lstStyle/>
          <a:p>
            <a:fld id="{6095D20F-BF3A-4B4D-AC28-B779C3B7B243}" type="slidenum">
              <a:rPr lang="en-US" smtClean="0"/>
              <a:t>10</a:t>
            </a:fld>
            <a:endParaRPr lang="en-US"/>
          </a:p>
        </p:txBody>
      </p:sp>
    </p:spTree>
    <p:extLst>
      <p:ext uri="{BB962C8B-B14F-4D97-AF65-F5344CB8AC3E}">
        <p14:creationId xmlns:p14="http://schemas.microsoft.com/office/powerpoint/2010/main" val="18996195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95588" y="696913"/>
            <a:ext cx="3033712" cy="2274887"/>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smtClean="0"/>
              <a:t>Margaret Maurer  </a:t>
            </a:r>
            <a:fld id="{6095D20F-BF3A-4B4D-AC28-B779C3B7B243}" type="slidenum">
              <a:rPr lang="en-US" smtClean="0"/>
              <a:pPr/>
              <a:t>11</a:t>
            </a:fld>
            <a:endParaRPr lang="en-US" dirty="0"/>
          </a:p>
        </p:txBody>
      </p:sp>
    </p:spTree>
    <p:extLst>
      <p:ext uri="{BB962C8B-B14F-4D97-AF65-F5344CB8AC3E}">
        <p14:creationId xmlns:p14="http://schemas.microsoft.com/office/powerpoint/2010/main" val="30524763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95588" y="696913"/>
            <a:ext cx="3033712" cy="2274887"/>
          </a:xfrm>
        </p:spPr>
      </p:sp>
      <p:sp>
        <p:nvSpPr>
          <p:cNvPr id="3" name="Notes Placeholder 2"/>
          <p:cNvSpPr>
            <a:spLocks noGrp="1"/>
          </p:cNvSpPr>
          <p:nvPr>
            <p:ph type="body" idx="1"/>
          </p:nvPr>
        </p:nvSpPr>
        <p:spPr/>
        <p:txBody>
          <a:bodyPr/>
          <a:lstStyle/>
          <a:p>
            <a:r>
              <a:rPr lang="en-US" dirty="0" smtClean="0"/>
              <a:t>I have to admit I am an advocate for loading bibliographic records that</a:t>
            </a:r>
            <a:r>
              <a:rPr lang="en-US" baseline="0" dirty="0" smtClean="0"/>
              <a:t> represent the individual titles wherever possible – not just a single database records. My reasoning is that it facilitates serendipitous discovery through the catalog. </a:t>
            </a:r>
          </a:p>
          <a:p>
            <a:endParaRPr lang="en-US" baseline="0" dirty="0" smtClean="0"/>
          </a:p>
          <a:p>
            <a:r>
              <a:rPr lang="en-US" dirty="0" smtClean="0"/>
              <a:t>We</a:t>
            </a:r>
            <a:r>
              <a:rPr lang="en-US" baseline="0" dirty="0" smtClean="0"/>
              <a:t> have found that the catalogers are increasingly jumping back and forth between batch loading skills, individual record management skills, staff training, constant data and macros to get the jobs done.</a:t>
            </a:r>
            <a:endParaRPr lang="en-US" dirty="0"/>
          </a:p>
        </p:txBody>
      </p:sp>
      <p:sp>
        <p:nvSpPr>
          <p:cNvPr id="4" name="Slide Number Placeholder 3"/>
          <p:cNvSpPr>
            <a:spLocks noGrp="1"/>
          </p:cNvSpPr>
          <p:nvPr>
            <p:ph type="sldNum" sz="quarter" idx="10"/>
          </p:nvPr>
        </p:nvSpPr>
        <p:spPr/>
        <p:txBody>
          <a:bodyPr/>
          <a:lstStyle/>
          <a:p>
            <a:fld id="{6095D20F-BF3A-4B4D-AC28-B779C3B7B243}" type="slidenum">
              <a:rPr lang="en-US" smtClean="0"/>
              <a:t>12</a:t>
            </a:fld>
            <a:endParaRPr lang="en-US"/>
          </a:p>
        </p:txBody>
      </p:sp>
    </p:spTree>
    <p:extLst>
      <p:ext uri="{BB962C8B-B14F-4D97-AF65-F5344CB8AC3E}">
        <p14:creationId xmlns:p14="http://schemas.microsoft.com/office/powerpoint/2010/main" val="24493790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95588" y="696913"/>
            <a:ext cx="3033712" cy="2274887"/>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95D20F-BF3A-4B4D-AC28-B779C3B7B243}" type="slidenum">
              <a:rPr lang="en-US" smtClean="0"/>
              <a:t>13</a:t>
            </a:fld>
            <a:endParaRPr lang="en-US"/>
          </a:p>
        </p:txBody>
      </p:sp>
    </p:spTree>
    <p:extLst>
      <p:ext uri="{BB962C8B-B14F-4D97-AF65-F5344CB8AC3E}">
        <p14:creationId xmlns:p14="http://schemas.microsoft.com/office/powerpoint/2010/main" val="37668780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95588" y="696913"/>
            <a:ext cx="3033712" cy="2274887"/>
          </a:xfrm>
        </p:spPr>
      </p:sp>
      <p:sp>
        <p:nvSpPr>
          <p:cNvPr id="3" name="Notes Placeholder 2"/>
          <p:cNvSpPr>
            <a:spLocks noGrp="1"/>
          </p:cNvSpPr>
          <p:nvPr>
            <p:ph type="body" idx="1"/>
          </p:nvPr>
        </p:nvSpPr>
        <p:spPr/>
        <p:txBody>
          <a:bodyPr/>
          <a:lstStyle/>
          <a:p>
            <a:r>
              <a:rPr lang="en-US" dirty="0" smtClean="0"/>
              <a:t>Strange and different terms are used and must be explained. For example: What is an IP address? What does simultaneous use mean? What is a VPN or proxy? What is a PDF?</a:t>
            </a:r>
          </a:p>
          <a:p>
            <a:endParaRPr lang="en-US" dirty="0" smtClean="0"/>
          </a:p>
          <a:p>
            <a:r>
              <a:rPr lang="en-US" dirty="0" smtClean="0"/>
              <a:t>Some staff must be trained </a:t>
            </a:r>
            <a:r>
              <a:rPr lang="en-US" baseline="0" dirty="0" smtClean="0"/>
              <a:t>in these new duties and responsibilities, but this can take time.</a:t>
            </a:r>
            <a:endParaRPr lang="en-US" dirty="0" smtClean="0"/>
          </a:p>
          <a:p>
            <a:endParaRPr lang="en-US" dirty="0" smtClean="0"/>
          </a:p>
          <a:p>
            <a:r>
              <a:rPr lang="en-US" dirty="0" smtClean="0"/>
              <a:t>Documentation needed may be very detailed.</a:t>
            </a:r>
          </a:p>
          <a:p>
            <a:endParaRPr lang="en-US" dirty="0"/>
          </a:p>
        </p:txBody>
      </p:sp>
      <p:sp>
        <p:nvSpPr>
          <p:cNvPr id="4" name="Slide Number Placeholder 3"/>
          <p:cNvSpPr>
            <a:spLocks noGrp="1"/>
          </p:cNvSpPr>
          <p:nvPr>
            <p:ph type="sldNum" sz="quarter" idx="10"/>
          </p:nvPr>
        </p:nvSpPr>
        <p:spPr/>
        <p:txBody>
          <a:bodyPr/>
          <a:lstStyle/>
          <a:p>
            <a:fld id="{6095D20F-BF3A-4B4D-AC28-B779C3B7B243}" type="slidenum">
              <a:rPr lang="en-US" smtClean="0"/>
              <a:t>14</a:t>
            </a:fld>
            <a:endParaRPr lang="en-US"/>
          </a:p>
        </p:txBody>
      </p:sp>
    </p:spTree>
    <p:extLst>
      <p:ext uri="{BB962C8B-B14F-4D97-AF65-F5344CB8AC3E}">
        <p14:creationId xmlns:p14="http://schemas.microsoft.com/office/powerpoint/2010/main" val="1256389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95588" y="696913"/>
            <a:ext cx="3033712" cy="2274887"/>
          </a:xfrm>
        </p:spPr>
      </p:sp>
      <p:sp>
        <p:nvSpPr>
          <p:cNvPr id="3" name="Notes Placeholder 2"/>
          <p:cNvSpPr>
            <a:spLocks noGrp="1"/>
          </p:cNvSpPr>
          <p:nvPr>
            <p:ph type="body" idx="1"/>
          </p:nvPr>
        </p:nvSpPr>
        <p:spPr/>
        <p:txBody>
          <a:bodyPr/>
          <a:lstStyle/>
          <a:p>
            <a:r>
              <a:rPr lang="en-US" dirty="0" smtClean="0"/>
              <a:t>E-Resources workflows</a:t>
            </a:r>
            <a:r>
              <a:rPr lang="en-US" baseline="0" dirty="0" smtClean="0"/>
              <a:t>, by their very nature, can be complex and often are not linear. </a:t>
            </a:r>
          </a:p>
          <a:p>
            <a:endParaRPr lang="en-US" baseline="0" dirty="0" smtClean="0"/>
          </a:p>
          <a:p>
            <a:r>
              <a:rPr lang="en-US" baseline="0" dirty="0" smtClean="0"/>
              <a:t>Because they can vary depending on so many different options, there are often many of them, with resources ping-ponging from desk to desk within the department, each staff member handling separate tasks. </a:t>
            </a:r>
          </a:p>
          <a:p>
            <a:endParaRPr lang="en-US" baseline="0" dirty="0" smtClean="0"/>
          </a:p>
          <a:p>
            <a:r>
              <a:rPr lang="en-US" baseline="0" dirty="0" smtClean="0"/>
              <a:t>This is a list of some of the options that can create variations in workflows.</a:t>
            </a:r>
          </a:p>
          <a:p>
            <a:endParaRPr lang="en-US" baseline="0" dirty="0" smtClean="0"/>
          </a:p>
          <a:p>
            <a:r>
              <a:rPr lang="en-US" baseline="0" dirty="0" smtClean="0"/>
              <a:t>There are many other internal and external challenges to workflows.</a:t>
            </a:r>
          </a:p>
          <a:p>
            <a:endParaRPr lang="en-US" baseline="0" dirty="0" smtClean="0"/>
          </a:p>
          <a:p>
            <a:r>
              <a:rPr lang="en-US" baseline="0" dirty="0" smtClean="0"/>
              <a:t>Managers need to help establish working routines and priorities – what takes priority , for example, loss of access or ordering a rush database?</a:t>
            </a:r>
            <a:endParaRPr lang="en-US" dirty="0"/>
          </a:p>
        </p:txBody>
      </p:sp>
      <p:sp>
        <p:nvSpPr>
          <p:cNvPr id="4" name="Slide Number Placeholder 3"/>
          <p:cNvSpPr>
            <a:spLocks noGrp="1"/>
          </p:cNvSpPr>
          <p:nvPr>
            <p:ph type="sldNum" sz="quarter" idx="10"/>
          </p:nvPr>
        </p:nvSpPr>
        <p:spPr/>
        <p:txBody>
          <a:bodyPr/>
          <a:lstStyle/>
          <a:p>
            <a:fld id="{6095D20F-BF3A-4B4D-AC28-B779C3B7B243}" type="slidenum">
              <a:rPr lang="en-US" smtClean="0"/>
              <a:t>15</a:t>
            </a:fld>
            <a:endParaRPr lang="en-US"/>
          </a:p>
        </p:txBody>
      </p:sp>
    </p:spTree>
    <p:extLst>
      <p:ext uri="{BB962C8B-B14F-4D97-AF65-F5344CB8AC3E}">
        <p14:creationId xmlns:p14="http://schemas.microsoft.com/office/powerpoint/2010/main" val="27043281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95588" y="696913"/>
            <a:ext cx="3033712" cy="2274887"/>
          </a:xfrm>
        </p:spPr>
      </p:sp>
      <p:sp>
        <p:nvSpPr>
          <p:cNvPr id="3" name="Notes Placeholder 2"/>
          <p:cNvSpPr>
            <a:spLocks noGrp="1"/>
          </p:cNvSpPr>
          <p:nvPr>
            <p:ph type="body" idx="1"/>
          </p:nvPr>
        </p:nvSpPr>
        <p:spPr/>
        <p:txBody>
          <a:bodyPr/>
          <a:lstStyle/>
          <a:p>
            <a:r>
              <a:rPr lang="en-US" dirty="0" smtClean="0"/>
              <a:t>E-resources will undoubtedly</a:t>
            </a:r>
            <a:r>
              <a:rPr lang="en-US" baseline="0" dirty="0" smtClean="0"/>
              <a:t> require at least some reorganization to be effectively managed. KSU’s experience with the bindery unit is one example.</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t>Between the decline in the binding due to print journal cancellations and the shift to shelf-ready the work in our Bindery unit has gone from 70% physical processing to 30%. Staff now spend 70% of their time using new skills in cataloging and acquisitions. In fact, starting January 1, the Bindery as a separate political unit within technical services will cease to exist. Staff will still do remnants of their previous work, but will con-join with the newly minted Metadata and Catalog Department.</a:t>
            </a:r>
            <a:endParaRPr lang="en-US" sz="1200" dirty="0" smtClean="0"/>
          </a:p>
          <a:p>
            <a:endParaRPr lang="en-US" dirty="0" smtClean="0"/>
          </a:p>
          <a:p>
            <a:endParaRPr lang="en-US" dirty="0" smtClean="0"/>
          </a:p>
          <a:p>
            <a:r>
              <a:rPr lang="en-US" dirty="0" smtClean="0"/>
              <a:t>Another</a:t>
            </a:r>
            <a:r>
              <a:rPr lang="en-US" baseline="0" dirty="0" smtClean="0"/>
              <a:t> example h</a:t>
            </a:r>
            <a:r>
              <a:rPr lang="en-US" dirty="0" smtClean="0"/>
              <a:t>ere</a:t>
            </a:r>
            <a:r>
              <a:rPr lang="en-US" baseline="0" dirty="0" smtClean="0"/>
              <a:t> at Kent, we also made the decision to initially order electronic books out of the serials and electronic resources unit, rather than the acquisitions unit, because of the serials’ unit’s expertise with electronic resources. We are, however, training acquisitions unit staff on the e-book order process.</a:t>
            </a:r>
          </a:p>
          <a:p>
            <a:endParaRPr lang="en-US" baseline="0" dirty="0" smtClean="0"/>
          </a:p>
          <a:p>
            <a:r>
              <a:rPr lang="en-US" baseline="0" dirty="0" smtClean="0"/>
              <a:t>We are also currently reorganizing our serials unit to increase support for the management of e-resources. By July 1.5 FTE will have new reporting lines that shift them from working with print materials to helping to manage e-resources.</a:t>
            </a:r>
            <a:endParaRPr lang="en-US" dirty="0"/>
          </a:p>
        </p:txBody>
      </p:sp>
      <p:sp>
        <p:nvSpPr>
          <p:cNvPr id="4" name="Slide Number Placeholder 3"/>
          <p:cNvSpPr>
            <a:spLocks noGrp="1"/>
          </p:cNvSpPr>
          <p:nvPr>
            <p:ph type="sldNum" sz="quarter" idx="10"/>
          </p:nvPr>
        </p:nvSpPr>
        <p:spPr/>
        <p:txBody>
          <a:bodyPr/>
          <a:lstStyle/>
          <a:p>
            <a:fld id="{6095D20F-BF3A-4B4D-AC28-B779C3B7B243}" type="slidenum">
              <a:rPr lang="en-US" smtClean="0"/>
              <a:t>16</a:t>
            </a:fld>
            <a:endParaRPr lang="en-US"/>
          </a:p>
        </p:txBody>
      </p:sp>
    </p:spTree>
    <p:extLst>
      <p:ext uri="{BB962C8B-B14F-4D97-AF65-F5344CB8AC3E}">
        <p14:creationId xmlns:p14="http://schemas.microsoft.com/office/powerpoint/2010/main" val="40637074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95588" y="696913"/>
            <a:ext cx="3033712" cy="2274887"/>
          </a:xfrm>
        </p:spPr>
      </p:sp>
      <p:sp>
        <p:nvSpPr>
          <p:cNvPr id="3" name="Notes Placeholder 2"/>
          <p:cNvSpPr>
            <a:spLocks noGrp="1"/>
          </p:cNvSpPr>
          <p:nvPr>
            <p:ph type="body" idx="1"/>
          </p:nvPr>
        </p:nvSpPr>
        <p:spPr/>
        <p:txBody>
          <a:bodyPr/>
          <a:lstStyle/>
          <a:p>
            <a:pPr defTabSz="931774"/>
            <a:r>
              <a:rPr lang="en-US" dirty="0" smtClean="0"/>
              <a:t>From where I sit it</a:t>
            </a:r>
            <a:r>
              <a:rPr lang="en-US" baseline="0" dirty="0" smtClean="0"/>
              <a:t> is remarkably easy to blame the vendors, of course. Newly developed electronic resource management software, for example, simply does not do the job we need done. </a:t>
            </a:r>
            <a:endParaRPr lang="en-US" dirty="0" smtClean="0"/>
          </a:p>
          <a:p>
            <a:pPr defTabSz="931774"/>
            <a:endParaRPr lang="en-US" dirty="0" smtClean="0"/>
          </a:p>
          <a:p>
            <a:r>
              <a:rPr lang="en-US" dirty="0" smtClean="0"/>
              <a:t>Most ERMs do little to manage workflow, and are evolving into a new silo for data storage. </a:t>
            </a:r>
          </a:p>
          <a:p>
            <a:endParaRPr lang="en-US" dirty="0" smtClean="0"/>
          </a:p>
          <a:p>
            <a:r>
              <a:rPr lang="en-US" dirty="0" smtClean="0"/>
              <a:t>They’re big, they’re available from lots of places simultaneously, but they</a:t>
            </a:r>
            <a:r>
              <a:rPr lang="en-US" baseline="0" dirty="0" smtClean="0"/>
              <a:t> are really just big virtual filing cabinets.</a:t>
            </a:r>
            <a:endParaRPr lang="en-US" dirty="0"/>
          </a:p>
        </p:txBody>
      </p:sp>
      <p:sp>
        <p:nvSpPr>
          <p:cNvPr id="4" name="Slide Number Placeholder 3"/>
          <p:cNvSpPr>
            <a:spLocks noGrp="1"/>
          </p:cNvSpPr>
          <p:nvPr>
            <p:ph type="sldNum" sz="quarter" idx="10"/>
          </p:nvPr>
        </p:nvSpPr>
        <p:spPr/>
        <p:txBody>
          <a:bodyPr/>
          <a:lstStyle/>
          <a:p>
            <a:fld id="{6095D20F-BF3A-4B4D-AC28-B779C3B7B243}" type="slidenum">
              <a:rPr lang="en-US" smtClean="0"/>
              <a:t>17</a:t>
            </a:fld>
            <a:endParaRPr lang="en-US"/>
          </a:p>
        </p:txBody>
      </p:sp>
    </p:spTree>
    <p:extLst>
      <p:ext uri="{BB962C8B-B14F-4D97-AF65-F5344CB8AC3E}">
        <p14:creationId xmlns:p14="http://schemas.microsoft.com/office/powerpoint/2010/main" val="5217615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95588" y="696913"/>
            <a:ext cx="3033712" cy="2274887"/>
          </a:xfrm>
        </p:spPr>
      </p:sp>
      <p:sp>
        <p:nvSpPr>
          <p:cNvPr id="3" name="Notes Placeholder 2"/>
          <p:cNvSpPr>
            <a:spLocks noGrp="1"/>
          </p:cNvSpPr>
          <p:nvPr>
            <p:ph type="body" idx="1"/>
          </p:nvPr>
        </p:nvSpPr>
        <p:spPr/>
        <p:txBody>
          <a:bodyPr/>
          <a:lstStyle/>
          <a:p>
            <a:r>
              <a:rPr lang="en-US" dirty="0" smtClean="0"/>
              <a:t>The KSU Selection Manager represents work by a</a:t>
            </a:r>
            <a:r>
              <a:rPr lang="en-US" baseline="0" dirty="0" smtClean="0"/>
              <a:t> library to solve some of the workflow issues inherent in the selection and trials process. It is a good example of what a library can do to improve the process, but it took a lot of time, and some significant talent to pull it off.</a:t>
            </a:r>
          </a:p>
          <a:p>
            <a:endParaRPr lang="en-US" baseline="0" dirty="0" smtClean="0"/>
          </a:p>
          <a:p>
            <a:r>
              <a:rPr lang="en-US" baseline="0" dirty="0" smtClean="0"/>
              <a:t>[read what it does]</a:t>
            </a:r>
          </a:p>
          <a:p>
            <a:endParaRPr lang="en-US" baseline="0" dirty="0" smtClean="0"/>
          </a:p>
          <a:p>
            <a:r>
              <a:rPr lang="en-US" baseline="0" dirty="0" smtClean="0"/>
              <a:t>“The principal benefits of the system are the reclamation of costly staff time, improved communications, a method to apply standards for selection, coordination for the discovery and review of new resources, and the provision of records of past reviews to help prioritize resources for future purchases.”</a:t>
            </a:r>
          </a:p>
          <a:p>
            <a:endParaRPr lang="en-US" baseline="0" dirty="0" smtClean="0"/>
          </a:p>
          <a:p>
            <a:r>
              <a:rPr lang="en-US" baseline="0" dirty="0" smtClean="0"/>
              <a:t>The conceptualization and realization of this tool has helped us manage trials much more effectively. If you have an interest in this tool, please contact Tom Klingler or Kay Downey at Kent State University.</a:t>
            </a:r>
            <a:endParaRPr lang="en-US" dirty="0"/>
          </a:p>
        </p:txBody>
      </p:sp>
      <p:sp>
        <p:nvSpPr>
          <p:cNvPr id="4" name="Slide Number Placeholder 3"/>
          <p:cNvSpPr>
            <a:spLocks noGrp="1"/>
          </p:cNvSpPr>
          <p:nvPr>
            <p:ph type="sldNum" sz="quarter" idx="10"/>
          </p:nvPr>
        </p:nvSpPr>
        <p:spPr/>
        <p:txBody>
          <a:bodyPr/>
          <a:lstStyle/>
          <a:p>
            <a:fld id="{6095D20F-BF3A-4B4D-AC28-B779C3B7B243}" type="slidenum">
              <a:rPr lang="en-US" smtClean="0"/>
              <a:t>18</a:t>
            </a:fld>
            <a:endParaRPr lang="en-US"/>
          </a:p>
        </p:txBody>
      </p:sp>
    </p:spTree>
    <p:extLst>
      <p:ext uri="{BB962C8B-B14F-4D97-AF65-F5344CB8AC3E}">
        <p14:creationId xmlns:p14="http://schemas.microsoft.com/office/powerpoint/2010/main" val="27910984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95588" y="696913"/>
            <a:ext cx="3033712" cy="2274887"/>
          </a:xfrm>
        </p:spPr>
      </p:sp>
      <p:sp>
        <p:nvSpPr>
          <p:cNvPr id="3" name="Notes Placeholder 2"/>
          <p:cNvSpPr>
            <a:spLocks noGrp="1"/>
          </p:cNvSpPr>
          <p:nvPr>
            <p:ph type="body" idx="1"/>
          </p:nvPr>
        </p:nvSpPr>
        <p:spPr/>
        <p:txBody>
          <a:bodyPr/>
          <a:lstStyle/>
          <a:p>
            <a:pPr defTabSz="931774"/>
            <a:r>
              <a:rPr lang="en-US" dirty="0" smtClean="0"/>
              <a:t>A less successful project, in my opinion, has been the creation of our cataloging workflow for our DDA project. (Not the DDA Project – the Cataloging portion of it.)</a:t>
            </a:r>
          </a:p>
          <a:p>
            <a:pPr defTabSz="931774"/>
            <a:endParaRPr lang="en-US" dirty="0" smtClean="0"/>
          </a:p>
          <a:p>
            <a:pPr defTabSz="931774"/>
            <a:r>
              <a:rPr lang="en-US" dirty="0" smtClean="0"/>
              <a:t>Data Driven Acquisitions (DDA / PDA)</a:t>
            </a:r>
            <a:r>
              <a:rPr lang="en-US" baseline="0" dirty="0" smtClean="0"/>
              <a:t> is a selection model based on selection by patron usage, rather than selection by librarian. Think of it as just in time acquisitions, as opposed to just in case acquisitions.</a:t>
            </a:r>
          </a:p>
          <a:p>
            <a:pPr defTabSz="931774"/>
            <a:endParaRPr lang="en-US" baseline="0" dirty="0" smtClean="0"/>
          </a:p>
          <a:p>
            <a:pPr defTabSz="931774"/>
            <a:r>
              <a:rPr lang="en-US" baseline="0" dirty="0" smtClean="0"/>
              <a:t>In order for this to work – bibliographic records known as “discovery records” are loaded into the library catalog and the records are used by the patrons to discover the resources.</a:t>
            </a:r>
          </a:p>
          <a:p>
            <a:pPr defTabSz="931774"/>
            <a:endParaRPr lang="en-US" baseline="0" dirty="0" smtClean="0"/>
          </a:p>
          <a:p>
            <a:pPr defTabSz="931774"/>
            <a:r>
              <a:rPr lang="en-US" baseline="0" dirty="0" smtClean="0"/>
              <a:t>When usage crosses a specified threshold, the title is “purchased”.</a:t>
            </a:r>
          </a:p>
          <a:p>
            <a:pPr defTabSz="931774"/>
            <a:endParaRPr lang="en-US" baseline="0" dirty="0" smtClean="0"/>
          </a:p>
          <a:p>
            <a:pPr defTabSz="931774"/>
            <a:r>
              <a:rPr lang="en-US" baseline="0" dirty="0" smtClean="0"/>
              <a:t>In an ideal world, at this point KSU holdings would be set at OCLC, and a PromptCat record for the title with an OCLC number, would be delivered for overlay.  (KSU has the practice of posting holdings to OCLC for materials we purchase into perpetuity.) But in this case the vendor was unable to provide records with OCLC numbers.</a:t>
            </a:r>
          </a:p>
          <a:p>
            <a:pPr defTabSz="931774"/>
            <a:endParaRPr lang="en-US" baseline="0" dirty="0" smtClean="0"/>
          </a:p>
          <a:p>
            <a:pPr defTabSz="931774"/>
            <a:r>
              <a:rPr lang="en-US" baseline="0" dirty="0" smtClean="0"/>
              <a:t>What the vendor calls “point of Invoice” records are therefore delivered by the vendor for purchased titles. These contain 9xx fields for the creation of order and invoice records. These bibliographic records must then be overlaid by OCLC records so that holdings can be set, even though they are perfectly fine records. This is now a three step process involving several different staff, that does not yet function as it should. </a:t>
            </a:r>
          </a:p>
          <a:p>
            <a:pPr defTabSz="931774"/>
            <a:endParaRPr lang="en-US" baseline="0" dirty="0" smtClean="0"/>
          </a:p>
          <a:p>
            <a:pPr defTabSz="931774"/>
            <a:endParaRPr lang="en-US" dirty="0" smtClean="0"/>
          </a:p>
        </p:txBody>
      </p:sp>
      <p:sp>
        <p:nvSpPr>
          <p:cNvPr id="4" name="Slide Number Placeholder 3"/>
          <p:cNvSpPr>
            <a:spLocks noGrp="1"/>
          </p:cNvSpPr>
          <p:nvPr>
            <p:ph type="sldNum" sz="quarter" idx="10"/>
          </p:nvPr>
        </p:nvSpPr>
        <p:spPr/>
        <p:txBody>
          <a:bodyPr/>
          <a:lstStyle/>
          <a:p>
            <a:fld id="{6095D20F-BF3A-4B4D-AC28-B779C3B7B243}" type="slidenum">
              <a:rPr lang="en-US" smtClean="0"/>
              <a:t>19</a:t>
            </a:fld>
            <a:endParaRPr lang="en-US"/>
          </a:p>
        </p:txBody>
      </p:sp>
    </p:spTree>
    <p:extLst>
      <p:ext uri="{BB962C8B-B14F-4D97-AF65-F5344CB8AC3E}">
        <p14:creationId xmlns:p14="http://schemas.microsoft.com/office/powerpoint/2010/main" val="2433809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95588" y="696913"/>
            <a:ext cx="3033712" cy="2274887"/>
          </a:xfrm>
        </p:spPr>
      </p:sp>
      <p:sp>
        <p:nvSpPr>
          <p:cNvPr id="3" name="Notes Placeholder 2"/>
          <p:cNvSpPr>
            <a:spLocks noGrp="1"/>
          </p:cNvSpPr>
          <p:nvPr>
            <p:ph type="body" idx="1"/>
          </p:nvPr>
        </p:nvSpPr>
        <p:spPr/>
        <p:txBody>
          <a:bodyPr/>
          <a:lstStyle/>
          <a:p>
            <a:pPr defTabSz="931774"/>
            <a:r>
              <a:rPr lang="en-US" dirty="0" smtClean="0"/>
              <a:t>Today, over 40% of the bibliographic records in KentLINK have URLs in them. I will admit that some of these represent related resources, but fundamentally</a:t>
            </a:r>
            <a:r>
              <a:rPr lang="en-US" baseline="0" dirty="0" smtClean="0"/>
              <a:t> there is a lot of linking going on between the catalog and the outside world.</a:t>
            </a:r>
            <a:endParaRPr lang="en-US" dirty="0" smtClean="0"/>
          </a:p>
          <a:p>
            <a:endParaRPr lang="en-US" dirty="0"/>
          </a:p>
        </p:txBody>
      </p:sp>
      <p:sp>
        <p:nvSpPr>
          <p:cNvPr id="4" name="Slide Number Placeholder 3"/>
          <p:cNvSpPr>
            <a:spLocks noGrp="1"/>
          </p:cNvSpPr>
          <p:nvPr>
            <p:ph type="sldNum" sz="quarter" idx="10"/>
          </p:nvPr>
        </p:nvSpPr>
        <p:spPr/>
        <p:txBody>
          <a:bodyPr/>
          <a:lstStyle/>
          <a:p>
            <a:fld id="{6095D20F-BF3A-4B4D-AC28-B779C3B7B243}" type="slidenum">
              <a:rPr lang="en-US" smtClean="0"/>
              <a:t>2</a:t>
            </a:fld>
            <a:endParaRPr lang="en-US"/>
          </a:p>
        </p:txBody>
      </p:sp>
    </p:spTree>
    <p:extLst>
      <p:ext uri="{BB962C8B-B14F-4D97-AF65-F5344CB8AC3E}">
        <p14:creationId xmlns:p14="http://schemas.microsoft.com/office/powerpoint/2010/main" val="26956607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95588" y="696913"/>
            <a:ext cx="3033712" cy="2274887"/>
          </a:xfrm>
        </p:spPr>
      </p:sp>
      <p:sp>
        <p:nvSpPr>
          <p:cNvPr id="3" name="Notes Placeholder 2"/>
          <p:cNvSpPr>
            <a:spLocks noGrp="1"/>
          </p:cNvSpPr>
          <p:nvPr>
            <p:ph type="body" idx="1"/>
          </p:nvPr>
        </p:nvSpPr>
        <p:spPr/>
        <p:txBody>
          <a:bodyPr/>
          <a:lstStyle/>
          <a:p>
            <a:r>
              <a:rPr lang="en-US" dirty="0" smtClean="0"/>
              <a:t>A more successful process has been our batch cataloging checklist tool.</a:t>
            </a:r>
            <a:endParaRPr lang="en-US" dirty="0"/>
          </a:p>
        </p:txBody>
      </p:sp>
      <p:sp>
        <p:nvSpPr>
          <p:cNvPr id="4" name="Slide Number Placeholder 3"/>
          <p:cNvSpPr>
            <a:spLocks noGrp="1"/>
          </p:cNvSpPr>
          <p:nvPr>
            <p:ph type="sldNum" sz="quarter" idx="10"/>
          </p:nvPr>
        </p:nvSpPr>
        <p:spPr/>
        <p:txBody>
          <a:bodyPr/>
          <a:lstStyle/>
          <a:p>
            <a:fld id="{6095D20F-BF3A-4B4D-AC28-B779C3B7B243}" type="slidenum">
              <a:rPr lang="en-US" smtClean="0"/>
              <a:t>20</a:t>
            </a:fld>
            <a:endParaRPr lang="en-US"/>
          </a:p>
        </p:txBody>
      </p:sp>
    </p:spTree>
    <p:extLst>
      <p:ext uri="{BB962C8B-B14F-4D97-AF65-F5344CB8AC3E}">
        <p14:creationId xmlns:p14="http://schemas.microsoft.com/office/powerpoint/2010/main" val="19381427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95588" y="696913"/>
            <a:ext cx="3033712" cy="2274887"/>
          </a:xfrm>
        </p:spPr>
      </p:sp>
      <p:sp>
        <p:nvSpPr>
          <p:cNvPr id="3" name="Notes Placeholder 2"/>
          <p:cNvSpPr>
            <a:spLocks noGrp="1"/>
          </p:cNvSpPr>
          <p:nvPr>
            <p:ph type="body" idx="1"/>
          </p:nvPr>
        </p:nvSpPr>
        <p:spPr/>
        <p:txBody>
          <a:bodyPr>
            <a:normAutofit/>
          </a:bodyPr>
          <a:lstStyle/>
          <a:p>
            <a:r>
              <a:rPr lang="en-US" dirty="0" smtClean="0"/>
              <a:t>The</a:t>
            </a:r>
            <a:r>
              <a:rPr lang="en-US" baseline="0" dirty="0" smtClean="0"/>
              <a:t> checklist has what we call the “right” questions. Gives us information on things such as number of records, quality of records, vendor service, updates, etc</a:t>
            </a:r>
            <a:r>
              <a:rPr lang="en-US" baseline="0" dirty="0" smtClean="0"/>
              <a:t>….</a:t>
            </a:r>
          </a:p>
          <a:p>
            <a:endParaRPr lang="en-US" baseline="0" dirty="0" smtClean="0"/>
          </a:p>
          <a:p>
            <a:r>
              <a:rPr lang="en-US" baseline="0" dirty="0" smtClean="0"/>
              <a:t>This information provides the framework for the batch cataloging workflows</a:t>
            </a:r>
            <a:r>
              <a:rPr lang="en-US" baseline="0" dirty="0" smtClean="0"/>
              <a:t>.</a:t>
            </a:r>
          </a:p>
          <a:p>
            <a:endParaRPr lang="en-US" baseline="0" dirty="0" smtClean="0"/>
          </a:p>
          <a:p>
            <a:r>
              <a:rPr lang="en-US" baseline="0" dirty="0" smtClean="0"/>
              <a:t>Also, using this checklist insures that all the “intellectual questions and decisions” about every project are addressed. </a:t>
            </a:r>
            <a:endParaRPr lang="en-US" dirty="0"/>
          </a:p>
        </p:txBody>
      </p:sp>
      <p:sp>
        <p:nvSpPr>
          <p:cNvPr id="4" name="Slide Number Placeholder 3"/>
          <p:cNvSpPr>
            <a:spLocks noGrp="1"/>
          </p:cNvSpPr>
          <p:nvPr>
            <p:ph type="sldNum" sz="quarter" idx="10"/>
          </p:nvPr>
        </p:nvSpPr>
        <p:spPr/>
        <p:txBody>
          <a:bodyPr/>
          <a:lstStyle/>
          <a:p>
            <a:fld id="{E042EA1B-2F86-417B-8A48-19C8D1796CE8}"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95588" y="696913"/>
            <a:ext cx="3033712" cy="2274887"/>
          </a:xfrm>
        </p:spPr>
      </p:sp>
      <p:sp>
        <p:nvSpPr>
          <p:cNvPr id="3" name="Notes Placeholder 2"/>
          <p:cNvSpPr>
            <a:spLocks noGrp="1"/>
          </p:cNvSpPr>
          <p:nvPr>
            <p:ph type="body" idx="1"/>
          </p:nvPr>
        </p:nvSpPr>
        <p:spPr/>
        <p:txBody>
          <a:bodyPr>
            <a:normAutofit/>
          </a:bodyPr>
          <a:lstStyle/>
          <a:p>
            <a:r>
              <a:rPr lang="en-US" dirty="0" smtClean="0"/>
              <a:t>Many advantages come from this checklist and moving batch processing workflows back into</a:t>
            </a:r>
            <a:r>
              <a:rPr lang="en-US" baseline="0" dirty="0" smtClean="0"/>
              <a:t> Technical Services</a:t>
            </a:r>
          </a:p>
          <a:p>
            <a:endParaRPr lang="en-US" baseline="0" dirty="0" smtClean="0"/>
          </a:p>
          <a:p>
            <a:pPr marL="228587" indent="-228587">
              <a:buAutoNum type="arabicPeriod"/>
            </a:pPr>
            <a:r>
              <a:rPr lang="en-US" baseline="0" dirty="0" smtClean="0"/>
              <a:t>Every checklist is tracked and archived, which provides a permanent record for future reference, such as for updates.</a:t>
            </a:r>
          </a:p>
          <a:p>
            <a:pPr marL="228587" indent="-228587">
              <a:buAutoNum type="arabicPeriod"/>
            </a:pPr>
            <a:r>
              <a:rPr lang="en-US" baseline="0" dirty="0" smtClean="0"/>
              <a:t>We learn quite a bit about the quality of vendor records and services</a:t>
            </a:r>
          </a:p>
          <a:p>
            <a:pPr marL="228587" indent="-228587">
              <a:buAutoNum type="arabicPeriod"/>
            </a:pPr>
            <a:r>
              <a:rPr lang="en-US" dirty="0" smtClean="0"/>
              <a:t>Batch project</a:t>
            </a:r>
            <a:r>
              <a:rPr lang="en-US" baseline="0" dirty="0" smtClean="0"/>
              <a:t> workflows succeed best when there is cooperation between all areas of technical services, collection management, acquisitions, cataloging</a:t>
            </a:r>
          </a:p>
          <a:p>
            <a:pPr marL="228587" indent="-228587">
              <a:buAutoNum type="arabicPeriod"/>
            </a:pPr>
            <a:r>
              <a:rPr lang="en-US" baseline="0" dirty="0" smtClean="0"/>
              <a:t>Staff bring a new skill set back to TS, make the department more valuable to the success of the entire library. </a:t>
            </a:r>
          </a:p>
          <a:p>
            <a:pPr marL="228587" indent="-228587">
              <a:buAutoNum type="arabicPeriod"/>
            </a:pPr>
            <a:r>
              <a:rPr lang="en-US" baseline="0" dirty="0" smtClean="0"/>
              <a:t>We can find problem areas in workflows and correct them</a:t>
            </a:r>
          </a:p>
          <a:p>
            <a:pPr marL="228587" indent="-228587">
              <a:buAutoNum type="arabicPeriod"/>
            </a:pPr>
            <a:r>
              <a:rPr lang="en-US" baseline="0" dirty="0" smtClean="0"/>
              <a:t>The better quality records that we create, the easier for us to share these records with other libraries and bibliographic utilities </a:t>
            </a:r>
            <a:endParaRPr lang="en-US" dirty="0"/>
          </a:p>
        </p:txBody>
      </p:sp>
      <p:sp>
        <p:nvSpPr>
          <p:cNvPr id="4" name="Slide Number Placeholder 3"/>
          <p:cNvSpPr>
            <a:spLocks noGrp="1"/>
          </p:cNvSpPr>
          <p:nvPr>
            <p:ph type="sldNum" sz="quarter" idx="10"/>
          </p:nvPr>
        </p:nvSpPr>
        <p:spPr/>
        <p:txBody>
          <a:bodyPr/>
          <a:lstStyle/>
          <a:p>
            <a:fld id="{E042EA1B-2F86-417B-8A48-19C8D1796CE8}"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95588" y="696913"/>
            <a:ext cx="3033712" cy="2274887"/>
          </a:xfrm>
        </p:spPr>
      </p:sp>
      <p:sp>
        <p:nvSpPr>
          <p:cNvPr id="3" name="Notes Placeholder 2"/>
          <p:cNvSpPr>
            <a:spLocks noGrp="1"/>
          </p:cNvSpPr>
          <p:nvPr>
            <p:ph type="body" idx="1"/>
          </p:nvPr>
        </p:nvSpPr>
        <p:spPr/>
        <p:txBody>
          <a:bodyPr>
            <a:normAutofit/>
          </a:bodyPr>
          <a:lstStyle/>
          <a:p>
            <a:r>
              <a:rPr lang="en-US" dirty="0" smtClean="0"/>
              <a:t>Checklist is free for anyone that wants to use or adapt it. Can be downloaded as a word document.</a:t>
            </a:r>
          </a:p>
          <a:p>
            <a:r>
              <a:rPr lang="en-US" dirty="0" smtClean="0"/>
              <a:t>The article discussed the use of the KSU checklist in detail.</a:t>
            </a:r>
            <a:r>
              <a:rPr lang="en-US" baseline="0" dirty="0" smtClean="0"/>
              <a:t> One of the themes the article stresses is that when negotiating e-resource packages with vendors, technical services staff should always be at the table</a:t>
            </a:r>
            <a:r>
              <a:rPr lang="en-US" baseline="0" dirty="0" smtClean="0"/>
              <a:t>.</a:t>
            </a:r>
          </a:p>
          <a:p>
            <a:endParaRPr lang="en-US" baseline="0" dirty="0" smtClean="0"/>
          </a:p>
          <a:p>
            <a:r>
              <a:rPr lang="en-US" baseline="0" dirty="0" smtClean="0"/>
              <a:t>This about sums up what I have to say this morning.</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E042EA1B-2F86-417B-8A48-19C8D1796CE8}" type="slidenum">
              <a:rPr lang="en-US" smtClean="0"/>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95588" y="696913"/>
            <a:ext cx="3033712" cy="2274887"/>
          </a:xfrm>
        </p:spPr>
      </p:sp>
      <p:sp>
        <p:nvSpPr>
          <p:cNvPr id="3" name="Notes Placeholder 2"/>
          <p:cNvSpPr>
            <a:spLocks noGrp="1"/>
          </p:cNvSpPr>
          <p:nvPr>
            <p:ph type="body" idx="1"/>
          </p:nvPr>
        </p:nvSpPr>
        <p:spPr/>
        <p:txBody>
          <a:bodyPr/>
          <a:lstStyle/>
          <a:p>
            <a:r>
              <a:rPr lang="en-US" dirty="0" smtClean="0"/>
              <a:t>Does anybody have any questions?</a:t>
            </a:r>
            <a:endParaRPr lang="en-US" dirty="0"/>
          </a:p>
        </p:txBody>
      </p:sp>
      <p:sp>
        <p:nvSpPr>
          <p:cNvPr id="4" name="Slide Number Placeholder 3"/>
          <p:cNvSpPr>
            <a:spLocks noGrp="1"/>
          </p:cNvSpPr>
          <p:nvPr>
            <p:ph type="sldNum" sz="quarter" idx="10"/>
          </p:nvPr>
        </p:nvSpPr>
        <p:spPr/>
        <p:txBody>
          <a:bodyPr/>
          <a:lstStyle/>
          <a:p>
            <a:fld id="{6095D20F-BF3A-4B4D-AC28-B779C3B7B243}" type="slidenum">
              <a:rPr lang="en-US" smtClean="0"/>
              <a:t>24</a:t>
            </a:fld>
            <a:endParaRPr lang="en-US"/>
          </a:p>
        </p:txBody>
      </p:sp>
    </p:spTree>
    <p:extLst>
      <p:ext uri="{BB962C8B-B14F-4D97-AF65-F5344CB8AC3E}">
        <p14:creationId xmlns:p14="http://schemas.microsoft.com/office/powerpoint/2010/main" val="1377110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95588" y="696913"/>
            <a:ext cx="3033712" cy="2274887"/>
          </a:xfrm>
        </p:spPr>
      </p:sp>
      <p:sp>
        <p:nvSpPr>
          <p:cNvPr id="3" name="Notes Placeholder 2"/>
          <p:cNvSpPr>
            <a:spLocks noGrp="1"/>
          </p:cNvSpPr>
          <p:nvPr>
            <p:ph type="body" idx="1"/>
          </p:nvPr>
        </p:nvSpPr>
        <p:spPr/>
        <p:txBody>
          <a:bodyPr/>
          <a:lstStyle/>
          <a:p>
            <a:r>
              <a:rPr lang="en-US" dirty="0" smtClean="0"/>
              <a:t>This first bullet point represents</a:t>
            </a:r>
            <a:r>
              <a:rPr lang="en-US" baseline="0" dirty="0" smtClean="0"/>
              <a:t> a big difference from years ago.</a:t>
            </a:r>
          </a:p>
          <a:p>
            <a:endParaRPr lang="en-US" baseline="0" dirty="0" smtClean="0"/>
          </a:p>
          <a:p>
            <a:r>
              <a:rPr lang="en-US" baseline="0" dirty="0" smtClean="0"/>
              <a:t>OhioLINK is of course a factor for most Ohio institutions of higher education. And it is important to realize that if we were not purchasing certain products through OhioLINK, even more of our budget would probably be dedicated to electronic resource purchasing due to higher costs for local purchases.</a:t>
            </a:r>
          </a:p>
          <a:p>
            <a:endParaRPr lang="en-US" baseline="0" dirty="0" smtClean="0"/>
          </a:p>
          <a:p>
            <a:r>
              <a:rPr lang="en-US" baseline="0" dirty="0" smtClean="0"/>
              <a:t>The old idea was that e-journals would be more costly than their print counterparts, but this is going away. Today, e-journal prices are, for the most part, the same as print journal prices. </a:t>
            </a:r>
          </a:p>
          <a:p>
            <a:endParaRPr lang="en-US" baseline="0" dirty="0" smtClean="0"/>
          </a:p>
          <a:p>
            <a:endParaRPr lang="en-US" baseline="0" dirty="0" smtClean="0"/>
          </a:p>
          <a:p>
            <a:endParaRPr lang="en-US" baseline="0" dirty="0" smtClean="0"/>
          </a:p>
          <a:p>
            <a:endParaRPr lang="en-US" baseline="0"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6095D20F-BF3A-4B4D-AC28-B779C3B7B243}" type="slidenum">
              <a:rPr lang="en-US" smtClean="0"/>
              <a:t>3</a:t>
            </a:fld>
            <a:endParaRPr lang="en-US"/>
          </a:p>
        </p:txBody>
      </p:sp>
    </p:spTree>
    <p:extLst>
      <p:ext uri="{BB962C8B-B14F-4D97-AF65-F5344CB8AC3E}">
        <p14:creationId xmlns:p14="http://schemas.microsoft.com/office/powerpoint/2010/main" val="38844773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numbers are a bit hard to read so:</a:t>
            </a:r>
          </a:p>
          <a:p>
            <a:endParaRPr lang="en-US" dirty="0" smtClean="0"/>
          </a:p>
          <a:p>
            <a:r>
              <a:rPr lang="en-US" dirty="0" smtClean="0"/>
              <a:t>Right</a:t>
            </a:r>
            <a:r>
              <a:rPr lang="en-US" baseline="0" dirty="0" smtClean="0"/>
              <a:t> off the top:</a:t>
            </a:r>
            <a:endParaRPr lang="en-US" dirty="0" smtClean="0"/>
          </a:p>
          <a:p>
            <a:r>
              <a:rPr lang="en-US" dirty="0" smtClean="0"/>
              <a:t>Database subscriptions / Serials / Standing orders – 34% [pale blue]</a:t>
            </a:r>
          </a:p>
          <a:p>
            <a:endParaRPr lang="en-US" dirty="0" smtClean="0"/>
          </a:p>
          <a:p>
            <a:r>
              <a:rPr lang="en-US" dirty="0" smtClean="0"/>
              <a:t>OhioLINK</a:t>
            </a:r>
            <a:r>
              <a:rPr lang="en-US" baseline="0" dirty="0" smtClean="0"/>
              <a:t> – 35% [federal blue]</a:t>
            </a:r>
          </a:p>
          <a:p>
            <a:endParaRPr lang="en-US" baseline="0" dirty="0" smtClean="0"/>
          </a:p>
          <a:p>
            <a:r>
              <a:rPr lang="en-US" baseline="0" dirty="0" smtClean="0"/>
              <a:t>See the tiny dark blue slice – that’s the books.</a:t>
            </a:r>
          </a:p>
          <a:p>
            <a:endParaRPr lang="en-US" baseline="0" dirty="0" smtClean="0"/>
          </a:p>
          <a:p>
            <a:r>
              <a:rPr lang="en-US" baseline="0" dirty="0" smtClean="0"/>
              <a:t>Clearly this is not what our budget looked like not all that long ago.</a:t>
            </a:r>
          </a:p>
          <a:p>
            <a:r>
              <a:rPr lang="en-US" dirty="0" smtClean="0"/>
              <a:t> </a:t>
            </a:r>
            <a:endParaRPr lang="en-US" dirty="0"/>
          </a:p>
        </p:txBody>
      </p:sp>
      <p:sp>
        <p:nvSpPr>
          <p:cNvPr id="4" name="Slide Number Placeholder 3"/>
          <p:cNvSpPr>
            <a:spLocks noGrp="1"/>
          </p:cNvSpPr>
          <p:nvPr>
            <p:ph type="sldNum" sz="quarter" idx="10"/>
          </p:nvPr>
        </p:nvSpPr>
        <p:spPr/>
        <p:txBody>
          <a:bodyPr/>
          <a:lstStyle/>
          <a:p>
            <a:fld id="{6095D20F-BF3A-4B4D-AC28-B779C3B7B243}" type="slidenum">
              <a:rPr lang="en-US" smtClean="0"/>
              <a:t>4</a:t>
            </a:fld>
            <a:endParaRPr lang="en-US"/>
          </a:p>
        </p:txBody>
      </p:sp>
    </p:spTree>
    <p:extLst>
      <p:ext uri="{BB962C8B-B14F-4D97-AF65-F5344CB8AC3E}">
        <p14:creationId xmlns:p14="http://schemas.microsoft.com/office/powerpoint/2010/main" val="23090822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95588" y="696913"/>
            <a:ext cx="3033712" cy="2274887"/>
          </a:xfrm>
        </p:spPr>
      </p:sp>
      <p:sp>
        <p:nvSpPr>
          <p:cNvPr id="3" name="Notes Placeholder 2"/>
          <p:cNvSpPr>
            <a:spLocks noGrp="1"/>
          </p:cNvSpPr>
          <p:nvPr>
            <p:ph type="body" idx="1"/>
          </p:nvPr>
        </p:nvSpPr>
        <p:spPr/>
        <p:txBody>
          <a:bodyPr/>
          <a:lstStyle/>
          <a:p>
            <a:pPr eaLnBrk="1" hangingPunct="1"/>
            <a:r>
              <a:rPr lang="en-US" dirty="0"/>
              <a:t>And how are we dealing with all these electronic resources?</a:t>
            </a:r>
          </a:p>
          <a:p>
            <a:pPr eaLnBrk="1" hangingPunct="1"/>
            <a:endParaRPr lang="en-US" dirty="0"/>
          </a:p>
          <a:p>
            <a:pPr eaLnBrk="1" hangingPunct="1"/>
            <a:r>
              <a:rPr lang="en-US" dirty="0"/>
              <a:t>Ask any electronic resources management librarian and they will tell you….</a:t>
            </a:r>
          </a:p>
          <a:p>
            <a:pPr eaLnBrk="1" hangingPunct="1"/>
            <a:endParaRPr lang="en-US" dirty="0"/>
          </a:p>
          <a:p>
            <a:pPr eaLnBrk="1" hangingPunct="1"/>
            <a:r>
              <a:rPr lang="en-US" dirty="0"/>
              <a:t>There are players in the game who haven’t a clue what they’re doing</a:t>
            </a:r>
          </a:p>
          <a:p>
            <a:pPr eaLnBrk="1" hangingPunct="1"/>
            <a:r>
              <a:rPr lang="en-US" dirty="0"/>
              <a:t>Players who don’t understand the complexity of the process</a:t>
            </a:r>
          </a:p>
          <a:p>
            <a:pPr eaLnBrk="1" hangingPunct="1"/>
            <a:r>
              <a:rPr lang="en-US" dirty="0"/>
              <a:t>More players in the process, both external &amp; internal</a:t>
            </a:r>
          </a:p>
          <a:p>
            <a:pPr eaLnBrk="1" hangingPunct="1"/>
            <a:r>
              <a:rPr lang="en-US" dirty="0"/>
              <a:t>As well as players with overlapping services and responsibilities</a:t>
            </a:r>
            <a:endParaRPr lang="en-US" sz="1100" dirty="0"/>
          </a:p>
          <a:p>
            <a:r>
              <a:rPr lang="en-US" dirty="0" smtClean="0"/>
              <a:t>---------------------------</a:t>
            </a:r>
          </a:p>
          <a:p>
            <a:pPr eaLnBrk="1" hangingPunct="1">
              <a:lnSpc>
                <a:spcPct val="90000"/>
              </a:lnSpc>
            </a:pPr>
            <a:r>
              <a:rPr lang="en-US" dirty="0" smtClean="0">
                <a:ea typeface="ＭＳ Ｐゴシック"/>
                <a:cs typeface="ＭＳ Ｐゴシック"/>
              </a:rPr>
              <a:t>All electronic resource management systems are struggling with speed of change</a:t>
            </a:r>
            <a:endParaRPr lang="en-US" dirty="0" smtClean="0"/>
          </a:p>
          <a:p>
            <a:pPr eaLnBrk="1" hangingPunct="1">
              <a:lnSpc>
                <a:spcPct val="90000"/>
              </a:lnSpc>
            </a:pPr>
            <a:r>
              <a:rPr lang="en-US" dirty="0" smtClean="0"/>
              <a:t>There is a lack of a singular tool that “does it all”</a:t>
            </a:r>
          </a:p>
          <a:p>
            <a:pPr eaLnBrk="1" hangingPunct="1">
              <a:lnSpc>
                <a:spcPct val="90000"/>
              </a:lnSpc>
            </a:pPr>
            <a:r>
              <a:rPr lang="en-US" dirty="0" smtClean="0"/>
              <a:t>And the standards are still in development</a:t>
            </a:r>
          </a:p>
          <a:p>
            <a:pPr eaLnBrk="1" hangingPunct="1">
              <a:lnSpc>
                <a:spcPct val="90000"/>
              </a:lnSpc>
            </a:pPr>
            <a:r>
              <a:rPr lang="en-US" dirty="0" smtClean="0"/>
              <a:t>There is a lack of best practices</a:t>
            </a:r>
          </a:p>
          <a:p>
            <a:pPr eaLnBrk="1" hangingPunct="1">
              <a:lnSpc>
                <a:spcPct val="90000"/>
              </a:lnSpc>
            </a:pPr>
            <a:r>
              <a:rPr lang="en-US" dirty="0" smtClean="0"/>
              <a:t>People are drowning in excel spreadsheets</a:t>
            </a:r>
          </a:p>
          <a:p>
            <a:pPr eaLnBrk="1" hangingPunct="1">
              <a:lnSpc>
                <a:spcPct val="90000"/>
              </a:lnSpc>
            </a:pPr>
            <a:r>
              <a:rPr lang="en-US" dirty="0" smtClean="0"/>
              <a:t>And drowning in email</a:t>
            </a:r>
          </a:p>
          <a:p>
            <a:pPr eaLnBrk="1" hangingPunct="1">
              <a:lnSpc>
                <a:spcPct val="90000"/>
              </a:lnSpc>
            </a:pPr>
            <a:r>
              <a:rPr lang="en-US" sz="1100" dirty="0"/>
              <a:t>--------------------------------</a:t>
            </a:r>
          </a:p>
          <a:p>
            <a:pPr eaLnBrk="1" hangingPunct="1">
              <a:lnSpc>
                <a:spcPct val="90000"/>
              </a:lnSpc>
            </a:pPr>
            <a:r>
              <a:rPr lang="en-US" sz="1100" dirty="0"/>
              <a:t>There is general confusion on who is responsible for what</a:t>
            </a:r>
          </a:p>
          <a:p>
            <a:pPr eaLnBrk="1" hangingPunct="1">
              <a:lnSpc>
                <a:spcPct val="90000"/>
              </a:lnSpc>
            </a:pPr>
            <a:r>
              <a:rPr lang="en-US" sz="1100" dirty="0"/>
              <a:t>A lack of contact information </a:t>
            </a:r>
          </a:p>
          <a:p>
            <a:pPr eaLnBrk="1" hangingPunct="1">
              <a:lnSpc>
                <a:spcPct val="90000"/>
              </a:lnSpc>
            </a:pPr>
            <a:r>
              <a:rPr lang="en-US" sz="1100" dirty="0"/>
              <a:t>A habit and pattern of poor communication in-house, from consortia, from vendors &amp; from publishers</a:t>
            </a:r>
          </a:p>
          <a:p>
            <a:pPr eaLnBrk="1" hangingPunct="1">
              <a:lnSpc>
                <a:spcPct val="90000"/>
              </a:lnSpc>
            </a:pPr>
            <a:r>
              <a:rPr lang="en-US" sz="1100" dirty="0"/>
              <a:t>To deal with this, everyone is copying everyone on everything</a:t>
            </a:r>
          </a:p>
          <a:p>
            <a:pPr eaLnBrk="1" hangingPunct="1">
              <a:lnSpc>
                <a:spcPct val="90000"/>
              </a:lnSpc>
            </a:pPr>
            <a:r>
              <a:rPr lang="en-US" sz="1100" dirty="0"/>
              <a:t>And we still don’t have the information needed to do the job</a:t>
            </a:r>
          </a:p>
          <a:p>
            <a:pPr eaLnBrk="1" hangingPunct="1">
              <a:lnSpc>
                <a:spcPct val="90000"/>
              </a:lnSpc>
            </a:pPr>
            <a:endParaRPr lang="en-US" sz="1100" dirty="0"/>
          </a:p>
          <a:p>
            <a:endParaRPr lang="en-US" dirty="0"/>
          </a:p>
        </p:txBody>
      </p:sp>
      <p:sp>
        <p:nvSpPr>
          <p:cNvPr id="4" name="Slide Number Placeholder 3"/>
          <p:cNvSpPr>
            <a:spLocks noGrp="1"/>
          </p:cNvSpPr>
          <p:nvPr>
            <p:ph type="sldNum" sz="quarter" idx="10"/>
          </p:nvPr>
        </p:nvSpPr>
        <p:spPr/>
        <p:txBody>
          <a:bodyPr/>
          <a:lstStyle/>
          <a:p>
            <a:fld id="{6095D20F-BF3A-4B4D-AC28-B779C3B7B243}" type="slidenum">
              <a:rPr lang="en-US" smtClean="0"/>
              <a:t>5</a:t>
            </a:fld>
            <a:endParaRPr lang="en-US"/>
          </a:p>
        </p:txBody>
      </p:sp>
    </p:spTree>
    <p:extLst>
      <p:ext uri="{BB962C8B-B14F-4D97-AF65-F5344CB8AC3E}">
        <p14:creationId xmlns:p14="http://schemas.microsoft.com/office/powerpoint/2010/main" val="14228902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95588" y="696913"/>
            <a:ext cx="3033712" cy="2274887"/>
          </a:xfrm>
        </p:spPr>
      </p:sp>
      <p:sp>
        <p:nvSpPr>
          <p:cNvPr id="3" name="Notes Placeholder 2"/>
          <p:cNvSpPr>
            <a:spLocks noGrp="1"/>
          </p:cNvSpPr>
          <p:nvPr>
            <p:ph type="body" idx="1"/>
          </p:nvPr>
        </p:nvSpPr>
        <p:spPr/>
        <p:txBody>
          <a:bodyPr/>
          <a:lstStyle/>
          <a:p>
            <a:r>
              <a:rPr lang="en-US" sz="1200" dirty="0" smtClean="0"/>
              <a:t>WHAT YOU BUY IS CHANGING</a:t>
            </a:r>
          </a:p>
          <a:p>
            <a:r>
              <a:rPr lang="en-US" sz="1200" dirty="0" smtClean="0"/>
              <a:t>Subscriptions -- Direct or via vendor, broker or consortia</a:t>
            </a:r>
          </a:p>
          <a:p>
            <a:r>
              <a:rPr lang="en-US" sz="1200" dirty="0" smtClean="0"/>
              <a:t>Memberships</a:t>
            </a:r>
          </a:p>
          <a:p>
            <a:r>
              <a:rPr lang="en-US" sz="1200" dirty="0" smtClean="0"/>
              <a:t>Packages – with or without full text </a:t>
            </a:r>
          </a:p>
          <a:p>
            <a:r>
              <a:rPr lang="en-US" sz="1200" dirty="0" smtClean="0"/>
              <a:t>Archives and </a:t>
            </a:r>
            <a:r>
              <a:rPr lang="en-US" sz="1200" dirty="0" err="1" smtClean="0"/>
              <a:t>backfiles</a:t>
            </a:r>
            <a:r>
              <a:rPr lang="en-US" sz="1200" dirty="0" smtClean="0"/>
              <a:t> </a:t>
            </a:r>
          </a:p>
          <a:p>
            <a:r>
              <a:rPr lang="en-US" sz="1200" dirty="0" smtClean="0"/>
              <a:t>Aggregators databases</a:t>
            </a:r>
          </a:p>
          <a:p>
            <a:r>
              <a:rPr lang="en-US" sz="1200" dirty="0" smtClean="0"/>
              <a:t>--------------------------------------</a:t>
            </a:r>
          </a:p>
          <a:p>
            <a:r>
              <a:rPr lang="en-US" sz="1200" dirty="0" smtClean="0"/>
              <a:t>PRICING MODELS ARE DIFFERENT</a:t>
            </a:r>
          </a:p>
          <a:p>
            <a:r>
              <a:rPr lang="en-US" sz="1200" dirty="0"/>
              <a:t>Subscription-based</a:t>
            </a:r>
          </a:p>
          <a:p>
            <a:r>
              <a:rPr lang="en-US" sz="1200" dirty="0" smtClean="0"/>
              <a:t>Electronic-only</a:t>
            </a:r>
          </a:p>
          <a:p>
            <a:r>
              <a:rPr lang="en-US" sz="1200" dirty="0" smtClean="0"/>
              <a:t>electronic-plus-paper with deep discount</a:t>
            </a:r>
          </a:p>
          <a:p>
            <a:r>
              <a:rPr lang="en-US" sz="1200" dirty="0" smtClean="0"/>
              <a:t>print with “free” electronic</a:t>
            </a:r>
          </a:p>
          <a:p>
            <a:r>
              <a:rPr lang="en-US" sz="1200" dirty="0"/>
              <a:t>Access based pricing with l</a:t>
            </a:r>
            <a:r>
              <a:rPr lang="en-US" sz="1200" dirty="0" smtClean="0"/>
              <a:t>imits on ports or simultaneous users</a:t>
            </a:r>
          </a:p>
          <a:p>
            <a:r>
              <a:rPr lang="en-US" sz="1200" dirty="0"/>
              <a:t>The number of Site licenses</a:t>
            </a:r>
          </a:p>
          <a:p>
            <a:r>
              <a:rPr lang="en-US" sz="1200" dirty="0"/>
              <a:t>Pay-per-use</a:t>
            </a:r>
          </a:p>
          <a:p>
            <a:r>
              <a:rPr lang="en-US" sz="1200" dirty="0"/>
              <a:t>Subscription with pay-per-use core titles</a:t>
            </a:r>
            <a:endParaRPr lang="en-US" sz="1200" dirty="0">
              <a:ea typeface="ＭＳ Ｐゴシック"/>
              <a:cs typeface="ＭＳ Ｐゴシック"/>
            </a:endParaRPr>
          </a:p>
          <a:p>
            <a:r>
              <a:rPr lang="en-US" sz="1200" dirty="0" smtClean="0"/>
              <a:t>---------------------------------------------</a:t>
            </a:r>
          </a:p>
          <a:p>
            <a:endParaRPr lang="en-US" sz="1200" dirty="0" smtClean="0"/>
          </a:p>
          <a:p>
            <a:endParaRPr lang="en-US" sz="1200" dirty="0"/>
          </a:p>
        </p:txBody>
      </p:sp>
      <p:sp>
        <p:nvSpPr>
          <p:cNvPr id="4" name="Slide Number Placeholder 3"/>
          <p:cNvSpPr>
            <a:spLocks noGrp="1"/>
          </p:cNvSpPr>
          <p:nvPr>
            <p:ph type="sldNum" sz="quarter" idx="10"/>
          </p:nvPr>
        </p:nvSpPr>
        <p:spPr/>
        <p:txBody>
          <a:bodyPr/>
          <a:lstStyle/>
          <a:p>
            <a:fld id="{6095D20F-BF3A-4B4D-AC28-B779C3B7B243}" type="slidenum">
              <a:rPr lang="en-US" smtClean="0"/>
              <a:t>6</a:t>
            </a:fld>
            <a:endParaRPr lang="en-US"/>
          </a:p>
        </p:txBody>
      </p:sp>
    </p:spTree>
    <p:extLst>
      <p:ext uri="{BB962C8B-B14F-4D97-AF65-F5344CB8AC3E}">
        <p14:creationId xmlns:p14="http://schemas.microsoft.com/office/powerpoint/2010/main" val="40651250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95588" y="696913"/>
            <a:ext cx="3033712" cy="2274887"/>
          </a:xfrm>
        </p:spPr>
      </p:sp>
      <p:sp>
        <p:nvSpPr>
          <p:cNvPr id="3" name="Notes Placeholder 2"/>
          <p:cNvSpPr>
            <a:spLocks noGrp="1"/>
          </p:cNvSpPr>
          <p:nvPr>
            <p:ph type="body" idx="1"/>
          </p:nvPr>
        </p:nvSpPr>
        <p:spPr/>
        <p:txBody>
          <a:bodyPr/>
          <a:lstStyle/>
          <a:p>
            <a:r>
              <a:rPr lang="en-US" dirty="0" smtClean="0"/>
              <a:t>Think about what it takes to receive the average print book. There</a:t>
            </a:r>
            <a:r>
              <a:rPr lang="en-US" baseline="0" dirty="0" smtClean="0"/>
              <a:t> are a few simple steps. </a:t>
            </a:r>
          </a:p>
          <a:p>
            <a:endParaRPr lang="en-US" baseline="0" dirty="0" smtClean="0"/>
          </a:p>
          <a:p>
            <a:r>
              <a:rPr lang="en-US" baseline="0" dirty="0" smtClean="0"/>
              <a:t>Electronic resource management work is more detailed and difficult. More work is involved to get the job done.</a:t>
            </a:r>
          </a:p>
          <a:p>
            <a:endParaRPr lang="en-US" baseline="0" dirty="0" smtClean="0"/>
          </a:p>
          <a:p>
            <a:r>
              <a:rPr lang="en-US" baseline="0" dirty="0" smtClean="0"/>
              <a:t>More staff is needed.</a:t>
            </a:r>
            <a:endParaRPr lang="en-US" dirty="0"/>
          </a:p>
        </p:txBody>
      </p:sp>
      <p:sp>
        <p:nvSpPr>
          <p:cNvPr id="4" name="Slide Number Placeholder 3"/>
          <p:cNvSpPr>
            <a:spLocks noGrp="1"/>
          </p:cNvSpPr>
          <p:nvPr>
            <p:ph type="sldNum" sz="quarter" idx="10"/>
          </p:nvPr>
        </p:nvSpPr>
        <p:spPr/>
        <p:txBody>
          <a:bodyPr/>
          <a:lstStyle/>
          <a:p>
            <a:fld id="{6095D20F-BF3A-4B4D-AC28-B779C3B7B243}" type="slidenum">
              <a:rPr lang="en-US" smtClean="0"/>
              <a:t>7</a:t>
            </a:fld>
            <a:endParaRPr lang="en-US"/>
          </a:p>
        </p:txBody>
      </p:sp>
    </p:spTree>
    <p:extLst>
      <p:ext uri="{BB962C8B-B14F-4D97-AF65-F5344CB8AC3E}">
        <p14:creationId xmlns:p14="http://schemas.microsoft.com/office/powerpoint/2010/main" val="28559797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95588" y="696913"/>
            <a:ext cx="3033712" cy="2274887"/>
          </a:xfrm>
        </p:spPr>
      </p:sp>
      <p:sp>
        <p:nvSpPr>
          <p:cNvPr id="3" name="Notes Placeholder 2"/>
          <p:cNvSpPr>
            <a:spLocks noGrp="1"/>
          </p:cNvSpPr>
          <p:nvPr>
            <p:ph type="body" idx="1"/>
          </p:nvPr>
        </p:nvSpPr>
        <p:spPr/>
        <p:txBody>
          <a:bodyPr/>
          <a:lstStyle/>
          <a:p>
            <a:r>
              <a:rPr lang="en-US" dirty="0" smtClean="0"/>
              <a:t>So</a:t>
            </a:r>
            <a:r>
              <a:rPr lang="en-US" baseline="0" dirty="0" smtClean="0"/>
              <a:t> what are the tasks that are involved with managing the life-cycle of an e-resource, and how are they different from those that support print materials? The next two slides present a list. Some of these tasks are familiar, such as resource identification, selection, and payment. Others, such as ordering and order maintenance look the same on the surface, but they are often more complex than for print materials. Other tasks are brand new – what about Trials, and decision-tracking for trials? </a:t>
            </a:r>
          </a:p>
          <a:p>
            <a:endParaRPr lang="en-US" baseline="0" dirty="0" smtClean="0"/>
          </a:p>
          <a:p>
            <a:r>
              <a:rPr lang="en-US" baseline="0" dirty="0" smtClean="0"/>
              <a:t>Expertise in license evaluation and negotiation is rare, expensive and absolutely necessary.</a:t>
            </a:r>
          </a:p>
        </p:txBody>
      </p:sp>
      <p:sp>
        <p:nvSpPr>
          <p:cNvPr id="4" name="Slide Number Placeholder 3"/>
          <p:cNvSpPr>
            <a:spLocks noGrp="1"/>
          </p:cNvSpPr>
          <p:nvPr>
            <p:ph type="sldNum" sz="quarter" idx="10"/>
          </p:nvPr>
        </p:nvSpPr>
        <p:spPr/>
        <p:txBody>
          <a:bodyPr/>
          <a:lstStyle/>
          <a:p>
            <a:fld id="{6095D20F-BF3A-4B4D-AC28-B779C3B7B243}" type="slidenum">
              <a:rPr lang="en-US" smtClean="0"/>
              <a:t>8</a:t>
            </a:fld>
            <a:endParaRPr lang="en-US"/>
          </a:p>
        </p:txBody>
      </p:sp>
    </p:spTree>
    <p:extLst>
      <p:ext uri="{BB962C8B-B14F-4D97-AF65-F5344CB8AC3E}">
        <p14:creationId xmlns:p14="http://schemas.microsoft.com/office/powerpoint/2010/main" val="39118170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95588" y="696913"/>
            <a:ext cx="3033712" cy="2274887"/>
          </a:xfrm>
        </p:spPr>
      </p:sp>
      <p:sp>
        <p:nvSpPr>
          <p:cNvPr id="3" name="Notes Placeholder 2"/>
          <p:cNvSpPr>
            <a:spLocks noGrp="1"/>
          </p:cNvSpPr>
          <p:nvPr>
            <p:ph type="body" idx="1"/>
          </p:nvPr>
        </p:nvSpPr>
        <p:spPr/>
        <p:txBody>
          <a:bodyPr/>
          <a:lstStyle/>
          <a:p>
            <a:r>
              <a:rPr lang="en-US" dirty="0" smtClean="0"/>
              <a:t>Again, some of these are familiar,</a:t>
            </a:r>
            <a:r>
              <a:rPr lang="en-US" baseline="0" dirty="0" smtClean="0"/>
              <a:t> some are not.</a:t>
            </a:r>
            <a:endParaRPr lang="en-US" dirty="0" smtClean="0"/>
          </a:p>
          <a:p>
            <a:endParaRPr lang="en-US" dirty="0" smtClean="0"/>
          </a:p>
          <a:p>
            <a:r>
              <a:rPr lang="en-US" dirty="0" smtClean="0"/>
              <a:t>When you purchase a book, you process it physically and then place it on the shelf. Unless it undergoes un-due wear and tear, an</a:t>
            </a:r>
            <a:r>
              <a:rPr lang="en-US" baseline="0" dirty="0" smtClean="0"/>
              <a:t> academic library technical services unit may never see or think about that book again. This is not true with electronic resources. In order to use them you first have to activate them and/or register them. This can be complex. You then have to manage them – troubleshooting access issues, and perhaps providing for local storage. Digital preservation and curation are far more complicated than dusting the bookshelves.</a:t>
            </a:r>
          </a:p>
          <a:p>
            <a:endParaRPr lang="en-US" baseline="0" dirty="0" smtClean="0"/>
          </a:p>
          <a:p>
            <a:r>
              <a:rPr lang="en-US" baseline="0" dirty="0" smtClean="0"/>
              <a:t>Has anybody ever thought about digital weeding?</a:t>
            </a:r>
            <a:endParaRPr lang="en-US" dirty="0"/>
          </a:p>
        </p:txBody>
      </p:sp>
      <p:sp>
        <p:nvSpPr>
          <p:cNvPr id="4" name="Slide Number Placeholder 3"/>
          <p:cNvSpPr>
            <a:spLocks noGrp="1"/>
          </p:cNvSpPr>
          <p:nvPr>
            <p:ph type="sldNum" sz="quarter" idx="10"/>
          </p:nvPr>
        </p:nvSpPr>
        <p:spPr/>
        <p:txBody>
          <a:bodyPr/>
          <a:lstStyle/>
          <a:p>
            <a:fld id="{6095D20F-BF3A-4B4D-AC28-B779C3B7B243}" type="slidenum">
              <a:rPr lang="en-US" smtClean="0"/>
              <a:t>9</a:t>
            </a:fld>
            <a:endParaRPr lang="en-US"/>
          </a:p>
        </p:txBody>
      </p:sp>
    </p:spTree>
    <p:extLst>
      <p:ext uri="{BB962C8B-B14F-4D97-AF65-F5344CB8AC3E}">
        <p14:creationId xmlns:p14="http://schemas.microsoft.com/office/powerpoint/2010/main" val="1054134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NOTSL, November 30, 2012</a:t>
            </a:r>
            <a:endParaRPr lang="en-US"/>
          </a:p>
        </p:txBody>
      </p:sp>
      <p:sp>
        <p:nvSpPr>
          <p:cNvPr id="5" name="Footer Placeholder 4"/>
          <p:cNvSpPr>
            <a:spLocks noGrp="1"/>
          </p:cNvSpPr>
          <p:nvPr>
            <p:ph type="ftr" sz="quarter" idx="11"/>
          </p:nvPr>
        </p:nvSpPr>
        <p:spPr/>
        <p:txBody>
          <a:bodyPr/>
          <a:lstStyle/>
          <a:p>
            <a:r>
              <a:rPr lang="en-US" smtClean="0"/>
              <a:t>Margaret Maurer</a:t>
            </a:r>
            <a:endParaRPr lang="en-US"/>
          </a:p>
        </p:txBody>
      </p:sp>
      <p:sp>
        <p:nvSpPr>
          <p:cNvPr id="6" name="Slide Number Placeholder 5"/>
          <p:cNvSpPr>
            <a:spLocks noGrp="1"/>
          </p:cNvSpPr>
          <p:nvPr>
            <p:ph type="sldNum" sz="quarter" idx="12"/>
          </p:nvPr>
        </p:nvSpPr>
        <p:spPr/>
        <p:txBody>
          <a:bodyPr/>
          <a:lstStyle/>
          <a:p>
            <a:fld id="{C73AF768-34C1-414E-99F8-22A3258B15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NOTSL, November 30, 2012</a:t>
            </a:r>
            <a:endParaRPr lang="en-US"/>
          </a:p>
        </p:txBody>
      </p:sp>
      <p:sp>
        <p:nvSpPr>
          <p:cNvPr id="5" name="Footer Placeholder 4"/>
          <p:cNvSpPr>
            <a:spLocks noGrp="1"/>
          </p:cNvSpPr>
          <p:nvPr>
            <p:ph type="ftr" sz="quarter" idx="11"/>
          </p:nvPr>
        </p:nvSpPr>
        <p:spPr/>
        <p:txBody>
          <a:bodyPr/>
          <a:lstStyle/>
          <a:p>
            <a:r>
              <a:rPr lang="en-US" smtClean="0"/>
              <a:t>Margaret Maurer</a:t>
            </a:r>
            <a:endParaRPr lang="en-US"/>
          </a:p>
        </p:txBody>
      </p:sp>
      <p:sp>
        <p:nvSpPr>
          <p:cNvPr id="6" name="Slide Number Placeholder 5"/>
          <p:cNvSpPr>
            <a:spLocks noGrp="1"/>
          </p:cNvSpPr>
          <p:nvPr>
            <p:ph type="sldNum" sz="quarter" idx="12"/>
          </p:nvPr>
        </p:nvSpPr>
        <p:spPr/>
        <p:txBody>
          <a:bodyPr/>
          <a:lstStyle/>
          <a:p>
            <a:fld id="{C73AF768-34C1-414E-99F8-22A3258B15B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NOTSL, November 30, 2012</a:t>
            </a:r>
            <a:endParaRPr lang="en-US"/>
          </a:p>
        </p:txBody>
      </p:sp>
      <p:sp>
        <p:nvSpPr>
          <p:cNvPr id="5" name="Footer Placeholder 4"/>
          <p:cNvSpPr>
            <a:spLocks noGrp="1"/>
          </p:cNvSpPr>
          <p:nvPr>
            <p:ph type="ftr" sz="quarter" idx="11"/>
          </p:nvPr>
        </p:nvSpPr>
        <p:spPr/>
        <p:txBody>
          <a:bodyPr/>
          <a:lstStyle/>
          <a:p>
            <a:r>
              <a:rPr lang="en-US" smtClean="0"/>
              <a:t>Margaret Maurer</a:t>
            </a:r>
            <a:endParaRPr lang="en-US"/>
          </a:p>
        </p:txBody>
      </p:sp>
      <p:sp>
        <p:nvSpPr>
          <p:cNvPr id="6" name="Slide Number Placeholder 5"/>
          <p:cNvSpPr>
            <a:spLocks noGrp="1"/>
          </p:cNvSpPr>
          <p:nvPr>
            <p:ph type="sldNum" sz="quarter" idx="12"/>
          </p:nvPr>
        </p:nvSpPr>
        <p:spPr/>
        <p:txBody>
          <a:bodyPr/>
          <a:lstStyle/>
          <a:p>
            <a:fld id="{C73AF768-34C1-414E-99F8-22A3258B15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NOTSL, November 30, 2012</a:t>
            </a:r>
            <a:endParaRPr lang="en-US"/>
          </a:p>
        </p:txBody>
      </p:sp>
      <p:sp>
        <p:nvSpPr>
          <p:cNvPr id="5" name="Footer Placeholder 4"/>
          <p:cNvSpPr>
            <a:spLocks noGrp="1"/>
          </p:cNvSpPr>
          <p:nvPr>
            <p:ph type="ftr" sz="quarter" idx="11"/>
          </p:nvPr>
        </p:nvSpPr>
        <p:spPr/>
        <p:txBody>
          <a:bodyPr/>
          <a:lstStyle/>
          <a:p>
            <a:r>
              <a:rPr lang="en-US" smtClean="0"/>
              <a:t>Margaret Maurer</a:t>
            </a:r>
            <a:endParaRPr lang="en-US"/>
          </a:p>
        </p:txBody>
      </p:sp>
      <p:sp>
        <p:nvSpPr>
          <p:cNvPr id="6" name="Slide Number Placeholder 5"/>
          <p:cNvSpPr>
            <a:spLocks noGrp="1"/>
          </p:cNvSpPr>
          <p:nvPr>
            <p:ph type="sldNum" sz="quarter" idx="12"/>
          </p:nvPr>
        </p:nvSpPr>
        <p:spPr/>
        <p:txBody>
          <a:bodyPr/>
          <a:lstStyle/>
          <a:p>
            <a:fld id="{C73AF768-34C1-414E-99F8-22A3258B15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NOTSL, November 30, 2012</a:t>
            </a:r>
            <a:endParaRPr lang="en-US"/>
          </a:p>
        </p:txBody>
      </p:sp>
      <p:sp>
        <p:nvSpPr>
          <p:cNvPr id="5" name="Footer Placeholder 4"/>
          <p:cNvSpPr>
            <a:spLocks noGrp="1"/>
          </p:cNvSpPr>
          <p:nvPr>
            <p:ph type="ftr" sz="quarter" idx="11"/>
          </p:nvPr>
        </p:nvSpPr>
        <p:spPr/>
        <p:txBody>
          <a:bodyPr/>
          <a:lstStyle/>
          <a:p>
            <a:r>
              <a:rPr lang="en-US" smtClean="0"/>
              <a:t>Margaret Maurer</a:t>
            </a:r>
            <a:endParaRPr lang="en-US"/>
          </a:p>
        </p:txBody>
      </p:sp>
      <p:sp>
        <p:nvSpPr>
          <p:cNvPr id="6" name="Slide Number Placeholder 5"/>
          <p:cNvSpPr>
            <a:spLocks noGrp="1"/>
          </p:cNvSpPr>
          <p:nvPr>
            <p:ph type="sldNum" sz="quarter" idx="12"/>
          </p:nvPr>
        </p:nvSpPr>
        <p:spPr/>
        <p:txBody>
          <a:bodyPr/>
          <a:lstStyle/>
          <a:p>
            <a:fld id="{C73AF768-34C1-414E-99F8-22A3258B15B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r>
              <a:rPr lang="en-US" smtClean="0"/>
              <a:t>NOTSL, November 30, 2012</a:t>
            </a:r>
            <a:endParaRPr lang="en-US"/>
          </a:p>
        </p:txBody>
      </p:sp>
      <p:sp>
        <p:nvSpPr>
          <p:cNvPr id="6" name="Footer Placeholder 5"/>
          <p:cNvSpPr>
            <a:spLocks noGrp="1"/>
          </p:cNvSpPr>
          <p:nvPr>
            <p:ph type="ftr" sz="quarter" idx="11"/>
          </p:nvPr>
        </p:nvSpPr>
        <p:spPr/>
        <p:txBody>
          <a:bodyPr/>
          <a:lstStyle/>
          <a:p>
            <a:r>
              <a:rPr lang="en-US" smtClean="0"/>
              <a:t>Margaret Maurer</a:t>
            </a:r>
            <a:endParaRPr lang="en-US"/>
          </a:p>
        </p:txBody>
      </p:sp>
      <p:sp>
        <p:nvSpPr>
          <p:cNvPr id="7" name="Slide Number Placeholder 6"/>
          <p:cNvSpPr>
            <a:spLocks noGrp="1"/>
          </p:cNvSpPr>
          <p:nvPr>
            <p:ph type="sldNum" sz="quarter" idx="12"/>
          </p:nvPr>
        </p:nvSpPr>
        <p:spPr/>
        <p:txBody>
          <a:bodyPr/>
          <a:lstStyle/>
          <a:p>
            <a:fld id="{C73AF768-34C1-414E-99F8-22A3258B15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NOTSL, November 30, 2012</a:t>
            </a:r>
            <a:endParaRPr lang="en-US"/>
          </a:p>
        </p:txBody>
      </p:sp>
      <p:sp>
        <p:nvSpPr>
          <p:cNvPr id="8" name="Footer Placeholder 7"/>
          <p:cNvSpPr>
            <a:spLocks noGrp="1"/>
          </p:cNvSpPr>
          <p:nvPr>
            <p:ph type="ftr" sz="quarter" idx="11"/>
          </p:nvPr>
        </p:nvSpPr>
        <p:spPr/>
        <p:txBody>
          <a:bodyPr/>
          <a:lstStyle/>
          <a:p>
            <a:r>
              <a:rPr lang="en-US" smtClean="0"/>
              <a:t>Margaret Maurer</a:t>
            </a:r>
            <a:endParaRPr lang="en-US"/>
          </a:p>
        </p:txBody>
      </p:sp>
      <p:sp>
        <p:nvSpPr>
          <p:cNvPr id="9" name="Slide Number Placeholder 8"/>
          <p:cNvSpPr>
            <a:spLocks noGrp="1"/>
          </p:cNvSpPr>
          <p:nvPr>
            <p:ph type="sldNum" sz="quarter" idx="12"/>
          </p:nvPr>
        </p:nvSpPr>
        <p:spPr/>
        <p:txBody>
          <a:bodyPr/>
          <a:lstStyle/>
          <a:p>
            <a:fld id="{C73AF768-34C1-414E-99F8-22A3258B15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NOTSL, November 30, 2012</a:t>
            </a:r>
            <a:endParaRPr lang="en-US"/>
          </a:p>
        </p:txBody>
      </p:sp>
      <p:sp>
        <p:nvSpPr>
          <p:cNvPr id="4" name="Footer Placeholder 3"/>
          <p:cNvSpPr>
            <a:spLocks noGrp="1"/>
          </p:cNvSpPr>
          <p:nvPr>
            <p:ph type="ftr" sz="quarter" idx="11"/>
          </p:nvPr>
        </p:nvSpPr>
        <p:spPr/>
        <p:txBody>
          <a:bodyPr/>
          <a:lstStyle/>
          <a:p>
            <a:r>
              <a:rPr lang="en-US" smtClean="0"/>
              <a:t>Margaret Maurer</a:t>
            </a:r>
            <a:endParaRPr lang="en-US"/>
          </a:p>
        </p:txBody>
      </p:sp>
      <p:sp>
        <p:nvSpPr>
          <p:cNvPr id="5" name="Slide Number Placeholder 4"/>
          <p:cNvSpPr>
            <a:spLocks noGrp="1"/>
          </p:cNvSpPr>
          <p:nvPr>
            <p:ph type="sldNum" sz="quarter" idx="12"/>
          </p:nvPr>
        </p:nvSpPr>
        <p:spPr/>
        <p:txBody>
          <a:bodyPr/>
          <a:lstStyle/>
          <a:p>
            <a:fld id="{C73AF768-34C1-414E-99F8-22A3258B15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NOTSL, November 30, 2012</a:t>
            </a:r>
            <a:endParaRPr lang="en-US"/>
          </a:p>
        </p:txBody>
      </p:sp>
      <p:sp>
        <p:nvSpPr>
          <p:cNvPr id="3" name="Footer Placeholder 2"/>
          <p:cNvSpPr>
            <a:spLocks noGrp="1"/>
          </p:cNvSpPr>
          <p:nvPr>
            <p:ph type="ftr" sz="quarter" idx="11"/>
          </p:nvPr>
        </p:nvSpPr>
        <p:spPr/>
        <p:txBody>
          <a:bodyPr/>
          <a:lstStyle/>
          <a:p>
            <a:r>
              <a:rPr lang="en-US" smtClean="0"/>
              <a:t>Margaret Maurer</a:t>
            </a:r>
            <a:endParaRPr lang="en-US"/>
          </a:p>
        </p:txBody>
      </p:sp>
      <p:sp>
        <p:nvSpPr>
          <p:cNvPr id="4" name="Slide Number Placeholder 3"/>
          <p:cNvSpPr>
            <a:spLocks noGrp="1"/>
          </p:cNvSpPr>
          <p:nvPr>
            <p:ph type="sldNum" sz="quarter" idx="12"/>
          </p:nvPr>
        </p:nvSpPr>
        <p:spPr/>
        <p:txBody>
          <a:bodyPr/>
          <a:lstStyle/>
          <a:p>
            <a:fld id="{C73AF768-34C1-414E-99F8-22A3258B15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NOTSL, November 30, 2012</a:t>
            </a:r>
            <a:endParaRPr lang="en-US"/>
          </a:p>
        </p:txBody>
      </p:sp>
      <p:sp>
        <p:nvSpPr>
          <p:cNvPr id="6" name="Footer Placeholder 5"/>
          <p:cNvSpPr>
            <a:spLocks noGrp="1"/>
          </p:cNvSpPr>
          <p:nvPr>
            <p:ph type="ftr" sz="quarter" idx="11"/>
          </p:nvPr>
        </p:nvSpPr>
        <p:spPr/>
        <p:txBody>
          <a:bodyPr/>
          <a:lstStyle/>
          <a:p>
            <a:r>
              <a:rPr lang="en-US" smtClean="0"/>
              <a:t>Margaret Maurer</a:t>
            </a:r>
            <a:endParaRPr lang="en-US"/>
          </a:p>
        </p:txBody>
      </p:sp>
      <p:sp>
        <p:nvSpPr>
          <p:cNvPr id="7" name="Slide Number Placeholder 6"/>
          <p:cNvSpPr>
            <a:spLocks noGrp="1"/>
          </p:cNvSpPr>
          <p:nvPr>
            <p:ph type="sldNum" sz="quarter" idx="12"/>
          </p:nvPr>
        </p:nvSpPr>
        <p:spPr/>
        <p:txBody>
          <a:bodyPr/>
          <a:lstStyle/>
          <a:p>
            <a:fld id="{C73AF768-34C1-414E-99F8-22A3258B15B2}"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r>
              <a:rPr lang="en-US" smtClean="0"/>
              <a:t>NOTSL, November 30, 2012</a:t>
            </a:r>
            <a:endParaRPr lang="en-US"/>
          </a:p>
        </p:txBody>
      </p:sp>
      <p:sp>
        <p:nvSpPr>
          <p:cNvPr id="9" name="Slide Number Placeholder 8"/>
          <p:cNvSpPr>
            <a:spLocks noGrp="1"/>
          </p:cNvSpPr>
          <p:nvPr>
            <p:ph type="sldNum" sz="quarter" idx="11"/>
          </p:nvPr>
        </p:nvSpPr>
        <p:spPr/>
        <p:txBody>
          <a:bodyPr/>
          <a:lstStyle/>
          <a:p>
            <a:fld id="{C73AF768-34C1-414E-99F8-22A3258B15B2}" type="slidenum">
              <a:rPr lang="en-US" smtClean="0"/>
              <a:t>‹#›</a:t>
            </a:fld>
            <a:endParaRPr lang="en-US"/>
          </a:p>
        </p:txBody>
      </p:sp>
      <p:sp>
        <p:nvSpPr>
          <p:cNvPr id="10" name="Footer Placeholder 9"/>
          <p:cNvSpPr>
            <a:spLocks noGrp="1"/>
          </p:cNvSpPr>
          <p:nvPr>
            <p:ph type="ftr" sz="quarter" idx="12"/>
          </p:nvPr>
        </p:nvSpPr>
        <p:spPr/>
        <p:txBody>
          <a:bodyPr/>
          <a:lstStyle/>
          <a:p>
            <a:r>
              <a:rPr lang="en-US" smtClean="0"/>
              <a:t>Margaret Maurer</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C73AF768-34C1-414E-99F8-22A3258B15B2}"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r>
              <a:rPr lang="en-US" smtClean="0"/>
              <a:t>Margaret Maurer</a:t>
            </a:r>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r>
              <a:rPr lang="en-US" smtClean="0"/>
              <a:t>NOTSL, November 30, 2012</a:t>
            </a: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library.kent.edu/page/16588"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mbmaurer@kent.edu"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TS Transformations:</a:t>
            </a:r>
            <a:br>
              <a:rPr lang="en-US" dirty="0" smtClean="0"/>
            </a:br>
            <a:r>
              <a:rPr lang="en-US" sz="4400" dirty="0" smtClean="0"/>
              <a:t>Workflow, Budget, Staffing</a:t>
            </a:r>
            <a:endParaRPr lang="en-US" sz="4400" dirty="0"/>
          </a:p>
        </p:txBody>
      </p:sp>
      <p:sp>
        <p:nvSpPr>
          <p:cNvPr id="3" name="Subtitle 2"/>
          <p:cNvSpPr>
            <a:spLocks noGrp="1"/>
          </p:cNvSpPr>
          <p:nvPr>
            <p:ph type="subTitle" idx="1"/>
          </p:nvPr>
        </p:nvSpPr>
        <p:spPr/>
        <p:txBody>
          <a:bodyPr>
            <a:normAutofit lnSpcReduction="10000"/>
          </a:bodyPr>
          <a:lstStyle/>
          <a:p>
            <a:endParaRPr lang="en-US" dirty="0" smtClean="0"/>
          </a:p>
          <a:p>
            <a:r>
              <a:rPr lang="en-US" dirty="0" smtClean="0"/>
              <a:t>Fall, 2012 NOTSL Meeting</a:t>
            </a:r>
          </a:p>
          <a:p>
            <a:r>
              <a:rPr lang="en-US" dirty="0" smtClean="0"/>
              <a:t>Margaret Maurer, Head Catalog &amp; Metadata, KSU</a:t>
            </a:r>
            <a:endParaRPr lang="en-US" dirty="0"/>
          </a:p>
        </p:txBody>
      </p:sp>
      <p:sp>
        <p:nvSpPr>
          <p:cNvPr id="5" name="Date Placeholder 4"/>
          <p:cNvSpPr>
            <a:spLocks noGrp="1"/>
          </p:cNvSpPr>
          <p:nvPr>
            <p:ph type="dt" sz="half" idx="10"/>
          </p:nvPr>
        </p:nvSpPr>
        <p:spPr/>
        <p:txBody>
          <a:bodyPr/>
          <a:lstStyle/>
          <a:p>
            <a:r>
              <a:rPr lang="en-US" smtClean="0"/>
              <a:t>NOTSL, November 30, 2012</a:t>
            </a:r>
            <a:endParaRPr lang="en-US"/>
          </a:p>
        </p:txBody>
      </p:sp>
      <p:sp>
        <p:nvSpPr>
          <p:cNvPr id="8" name="Footer Placeholder 7"/>
          <p:cNvSpPr>
            <a:spLocks noGrp="1"/>
          </p:cNvSpPr>
          <p:nvPr>
            <p:ph type="ftr" sz="quarter" idx="11"/>
          </p:nvPr>
        </p:nvSpPr>
        <p:spPr/>
        <p:txBody>
          <a:bodyPr/>
          <a:lstStyle/>
          <a:p>
            <a:r>
              <a:rPr lang="en-US" smtClean="0"/>
              <a:t>Margaret Maurer</a:t>
            </a:r>
            <a:endParaRPr lang="en-US"/>
          </a:p>
        </p:txBody>
      </p:sp>
      <p:sp>
        <p:nvSpPr>
          <p:cNvPr id="9" name="Slide Number Placeholder 8"/>
          <p:cNvSpPr>
            <a:spLocks noGrp="1"/>
          </p:cNvSpPr>
          <p:nvPr>
            <p:ph type="sldNum" sz="quarter" idx="12"/>
          </p:nvPr>
        </p:nvSpPr>
        <p:spPr/>
        <p:txBody>
          <a:bodyPr/>
          <a:lstStyle/>
          <a:p>
            <a:fld id="{C73AF768-34C1-414E-99F8-22A3258B15B2}" type="slidenum">
              <a:rPr lang="en-US" smtClean="0"/>
              <a:t>1</a:t>
            </a:fld>
            <a:endParaRPr lang="en-US"/>
          </a:p>
        </p:txBody>
      </p:sp>
    </p:spTree>
    <p:extLst>
      <p:ext uri="{BB962C8B-B14F-4D97-AF65-F5344CB8AC3E}">
        <p14:creationId xmlns:p14="http://schemas.microsoft.com/office/powerpoint/2010/main" val="33696183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Skills needed</a:t>
            </a:r>
            <a:endParaRPr lang="en-US" dirty="0"/>
          </a:p>
        </p:txBody>
      </p:sp>
      <p:sp>
        <p:nvSpPr>
          <p:cNvPr id="3" name="Content Placeholder 2"/>
          <p:cNvSpPr>
            <a:spLocks noGrp="1"/>
          </p:cNvSpPr>
          <p:nvPr>
            <p:ph idx="1"/>
          </p:nvPr>
        </p:nvSpPr>
        <p:spPr/>
        <p:txBody>
          <a:bodyPr>
            <a:normAutofit/>
          </a:bodyPr>
          <a:lstStyle/>
          <a:p>
            <a:pPr lvl="0">
              <a:buFont typeface="Times" pitchFamily="18" charset="0"/>
              <a:buChar char="•"/>
            </a:pPr>
            <a:r>
              <a:rPr lang="en-US" sz="2800" dirty="0"/>
              <a:t>Serials &amp;/or e-resources acquisition experience</a:t>
            </a:r>
          </a:p>
          <a:p>
            <a:pPr lvl="0">
              <a:buFont typeface="Times" pitchFamily="18" charset="0"/>
              <a:buChar char="•"/>
            </a:pPr>
            <a:r>
              <a:rPr lang="en-US" sz="2800" dirty="0"/>
              <a:t>Knowledge of providers and products</a:t>
            </a:r>
          </a:p>
          <a:p>
            <a:pPr lvl="0">
              <a:buFont typeface="Times" pitchFamily="18" charset="0"/>
              <a:buChar char="•"/>
            </a:pPr>
            <a:r>
              <a:rPr lang="en-US" sz="2800" dirty="0"/>
              <a:t>Licensing experience</a:t>
            </a:r>
          </a:p>
          <a:p>
            <a:pPr lvl="0">
              <a:buFont typeface="Times" pitchFamily="18" charset="0"/>
              <a:buChar char="•"/>
            </a:pPr>
            <a:r>
              <a:rPr lang="en-US" sz="2800" dirty="0"/>
              <a:t>E-resources management experience</a:t>
            </a:r>
          </a:p>
          <a:p>
            <a:pPr lvl="0">
              <a:buFont typeface="Times" pitchFamily="18" charset="0"/>
              <a:buChar char="•"/>
            </a:pPr>
            <a:r>
              <a:rPr lang="en-US" sz="2800" dirty="0"/>
              <a:t>Experience with e-resources tools</a:t>
            </a:r>
          </a:p>
          <a:p>
            <a:pPr lvl="0">
              <a:buFont typeface="Times" pitchFamily="18" charset="0"/>
              <a:buChar char="•"/>
            </a:pPr>
            <a:r>
              <a:rPr lang="en-US" sz="2800" dirty="0"/>
              <a:t>Problem solving </a:t>
            </a:r>
            <a:r>
              <a:rPr lang="en-US" sz="2800" dirty="0" smtClean="0"/>
              <a:t>skills</a:t>
            </a:r>
            <a:endParaRPr lang="en-US" sz="2800" dirty="0"/>
          </a:p>
        </p:txBody>
      </p:sp>
      <p:sp>
        <p:nvSpPr>
          <p:cNvPr id="4" name="Date Placeholder 3"/>
          <p:cNvSpPr>
            <a:spLocks noGrp="1"/>
          </p:cNvSpPr>
          <p:nvPr>
            <p:ph type="dt" sz="half" idx="10"/>
          </p:nvPr>
        </p:nvSpPr>
        <p:spPr/>
        <p:txBody>
          <a:bodyPr/>
          <a:lstStyle/>
          <a:p>
            <a:r>
              <a:rPr lang="en-US" smtClean="0"/>
              <a:t>NOTSL, November 30, 2012</a:t>
            </a:r>
            <a:endParaRPr lang="en-US"/>
          </a:p>
        </p:txBody>
      </p:sp>
      <p:sp>
        <p:nvSpPr>
          <p:cNvPr id="5" name="Footer Placeholder 4"/>
          <p:cNvSpPr>
            <a:spLocks noGrp="1"/>
          </p:cNvSpPr>
          <p:nvPr>
            <p:ph type="ftr" sz="quarter" idx="11"/>
          </p:nvPr>
        </p:nvSpPr>
        <p:spPr/>
        <p:txBody>
          <a:bodyPr/>
          <a:lstStyle/>
          <a:p>
            <a:r>
              <a:rPr lang="en-US" smtClean="0"/>
              <a:t>Margaret Maurer</a:t>
            </a:r>
            <a:endParaRPr lang="en-US"/>
          </a:p>
        </p:txBody>
      </p:sp>
      <p:sp>
        <p:nvSpPr>
          <p:cNvPr id="6" name="Slide Number Placeholder 5"/>
          <p:cNvSpPr>
            <a:spLocks noGrp="1"/>
          </p:cNvSpPr>
          <p:nvPr>
            <p:ph type="sldNum" sz="quarter" idx="12"/>
          </p:nvPr>
        </p:nvSpPr>
        <p:spPr/>
        <p:txBody>
          <a:bodyPr/>
          <a:lstStyle/>
          <a:p>
            <a:fld id="{C73AF768-34C1-414E-99F8-22A3258B15B2}" type="slidenum">
              <a:rPr lang="en-US" smtClean="0"/>
              <a:t>10</a:t>
            </a:fld>
            <a:endParaRPr lang="en-US"/>
          </a:p>
        </p:txBody>
      </p:sp>
    </p:spTree>
    <p:extLst>
      <p:ext uri="{BB962C8B-B14F-4D97-AF65-F5344CB8AC3E}">
        <p14:creationId xmlns:p14="http://schemas.microsoft.com/office/powerpoint/2010/main" val="24467350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skills</a:t>
            </a:r>
            <a:r>
              <a:rPr lang="en-US" baseline="0" dirty="0" smtClean="0"/>
              <a:t> needed</a:t>
            </a:r>
            <a:endParaRPr lang="en-US" dirty="0"/>
          </a:p>
        </p:txBody>
      </p:sp>
      <p:sp>
        <p:nvSpPr>
          <p:cNvPr id="3" name="Content Placeholder 2"/>
          <p:cNvSpPr>
            <a:spLocks noGrp="1"/>
          </p:cNvSpPr>
          <p:nvPr>
            <p:ph idx="1"/>
          </p:nvPr>
        </p:nvSpPr>
        <p:spPr/>
        <p:txBody>
          <a:bodyPr>
            <a:normAutofit/>
          </a:bodyPr>
          <a:lstStyle/>
          <a:p>
            <a:pPr lvl="0">
              <a:buFont typeface="Times" pitchFamily="18" charset="0"/>
              <a:buChar char="•"/>
            </a:pPr>
            <a:r>
              <a:rPr lang="en-US" sz="2800" dirty="0" smtClean="0"/>
              <a:t>Experience with usage statistics</a:t>
            </a:r>
          </a:p>
          <a:p>
            <a:pPr lvl="0">
              <a:buFont typeface="Times" pitchFamily="18" charset="0"/>
              <a:buChar char="•"/>
            </a:pPr>
            <a:r>
              <a:rPr lang="en-US" sz="2800" dirty="0" smtClean="0"/>
              <a:t>Troubleshooting skills</a:t>
            </a:r>
          </a:p>
          <a:p>
            <a:pPr lvl="0">
              <a:buFont typeface="Times" pitchFamily="18" charset="0"/>
              <a:buChar char="•"/>
            </a:pPr>
            <a:r>
              <a:rPr lang="en-US" sz="2800" dirty="0" smtClean="0"/>
              <a:t>Understanding multilevel price quotes from content providers</a:t>
            </a:r>
          </a:p>
          <a:p>
            <a:pPr lvl="0">
              <a:buFont typeface="Times" pitchFamily="18" charset="0"/>
              <a:buChar char="•"/>
            </a:pPr>
            <a:r>
              <a:rPr lang="en-US" sz="2800" dirty="0" smtClean="0"/>
              <a:t>Managing data collection for usage statistics</a:t>
            </a:r>
          </a:p>
          <a:p>
            <a:pPr lvl="0">
              <a:buFont typeface="Times" pitchFamily="18" charset="0"/>
              <a:buChar char="•"/>
            </a:pPr>
            <a:r>
              <a:rPr lang="en-US" sz="2800" dirty="0" smtClean="0"/>
              <a:t>Good communications skills</a:t>
            </a:r>
          </a:p>
          <a:p>
            <a:pPr lvl="0">
              <a:buFont typeface="Times" pitchFamily="18" charset="0"/>
              <a:buChar char="•"/>
            </a:pPr>
            <a:r>
              <a:rPr lang="en-US" sz="2800" dirty="0" smtClean="0"/>
              <a:t>Ability to work under pressure</a:t>
            </a:r>
          </a:p>
        </p:txBody>
      </p:sp>
      <p:sp>
        <p:nvSpPr>
          <p:cNvPr id="4" name="Date Placeholder 3"/>
          <p:cNvSpPr>
            <a:spLocks noGrp="1"/>
          </p:cNvSpPr>
          <p:nvPr>
            <p:ph type="dt" sz="half" idx="10"/>
          </p:nvPr>
        </p:nvSpPr>
        <p:spPr/>
        <p:txBody>
          <a:bodyPr/>
          <a:lstStyle/>
          <a:p>
            <a:r>
              <a:rPr lang="en-US" smtClean="0"/>
              <a:t>NOTSL, November 30, 2012</a:t>
            </a:r>
            <a:endParaRPr lang="en-US"/>
          </a:p>
        </p:txBody>
      </p:sp>
      <p:sp>
        <p:nvSpPr>
          <p:cNvPr id="5" name="Footer Placeholder 4"/>
          <p:cNvSpPr>
            <a:spLocks noGrp="1"/>
          </p:cNvSpPr>
          <p:nvPr>
            <p:ph type="ftr" sz="quarter" idx="11"/>
          </p:nvPr>
        </p:nvSpPr>
        <p:spPr/>
        <p:txBody>
          <a:bodyPr/>
          <a:lstStyle/>
          <a:p>
            <a:r>
              <a:rPr lang="en-US" smtClean="0"/>
              <a:t>Margaret Maurer</a:t>
            </a:r>
            <a:endParaRPr lang="en-US"/>
          </a:p>
        </p:txBody>
      </p:sp>
      <p:sp>
        <p:nvSpPr>
          <p:cNvPr id="6" name="Slide Number Placeholder 5"/>
          <p:cNvSpPr>
            <a:spLocks noGrp="1"/>
          </p:cNvSpPr>
          <p:nvPr>
            <p:ph type="sldNum" sz="quarter" idx="12"/>
          </p:nvPr>
        </p:nvSpPr>
        <p:spPr/>
        <p:txBody>
          <a:bodyPr/>
          <a:lstStyle/>
          <a:p>
            <a:fld id="{C73AF768-34C1-414E-99F8-22A3258B15B2}" type="slidenum">
              <a:rPr lang="en-US" smtClean="0"/>
              <a:t>11</a:t>
            </a:fld>
            <a:endParaRPr lang="en-US"/>
          </a:p>
        </p:txBody>
      </p:sp>
    </p:spTree>
    <p:extLst>
      <p:ext uri="{BB962C8B-B14F-4D97-AF65-F5344CB8AC3E}">
        <p14:creationId xmlns:p14="http://schemas.microsoft.com/office/powerpoint/2010/main" val="29360568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Cataloging skills</a:t>
            </a:r>
            <a:endParaRPr lang="en-US" dirty="0"/>
          </a:p>
        </p:txBody>
      </p:sp>
      <p:sp>
        <p:nvSpPr>
          <p:cNvPr id="3" name="Content Placeholder 2"/>
          <p:cNvSpPr>
            <a:spLocks noGrp="1"/>
          </p:cNvSpPr>
          <p:nvPr>
            <p:ph idx="1"/>
          </p:nvPr>
        </p:nvSpPr>
        <p:spPr/>
        <p:txBody>
          <a:bodyPr>
            <a:normAutofit/>
          </a:bodyPr>
          <a:lstStyle/>
          <a:p>
            <a:r>
              <a:rPr lang="en-US" sz="2800" dirty="0" smtClean="0"/>
              <a:t>Electronic resources come in many different formats (maps, streaming media, etc.</a:t>
            </a:r>
          </a:p>
          <a:p>
            <a:r>
              <a:rPr lang="en-US" sz="2800" dirty="0" smtClean="0"/>
              <a:t>Complex cataloging that requires skilled catalogers.</a:t>
            </a:r>
          </a:p>
          <a:p>
            <a:r>
              <a:rPr lang="en-US" sz="2800" dirty="0" smtClean="0"/>
              <a:t>Outsourcing this cataloging is expensive. $$$</a:t>
            </a:r>
          </a:p>
          <a:p>
            <a:r>
              <a:rPr lang="en-US" sz="2800" dirty="0" smtClean="0"/>
              <a:t>The importance of providing access from within the catalog.</a:t>
            </a:r>
          </a:p>
          <a:p>
            <a:r>
              <a:rPr lang="en-US" sz="2800" dirty="0" smtClean="0"/>
              <a:t>Need</a:t>
            </a:r>
            <a:r>
              <a:rPr lang="en-US" sz="2800" baseline="0" dirty="0" smtClean="0"/>
              <a:t> for batch-loading skills</a:t>
            </a:r>
            <a:endParaRPr lang="en-US" sz="2800" dirty="0"/>
          </a:p>
        </p:txBody>
      </p:sp>
      <p:sp>
        <p:nvSpPr>
          <p:cNvPr id="4" name="Date Placeholder 3"/>
          <p:cNvSpPr>
            <a:spLocks noGrp="1"/>
          </p:cNvSpPr>
          <p:nvPr>
            <p:ph type="dt" sz="half" idx="10"/>
          </p:nvPr>
        </p:nvSpPr>
        <p:spPr/>
        <p:txBody>
          <a:bodyPr/>
          <a:lstStyle/>
          <a:p>
            <a:r>
              <a:rPr lang="en-US" smtClean="0"/>
              <a:t>NOTSL, November 30, 2012</a:t>
            </a:r>
            <a:endParaRPr lang="en-US"/>
          </a:p>
        </p:txBody>
      </p:sp>
      <p:sp>
        <p:nvSpPr>
          <p:cNvPr id="7" name="Footer Placeholder 6"/>
          <p:cNvSpPr>
            <a:spLocks noGrp="1"/>
          </p:cNvSpPr>
          <p:nvPr>
            <p:ph type="ftr" sz="quarter" idx="11"/>
          </p:nvPr>
        </p:nvSpPr>
        <p:spPr/>
        <p:txBody>
          <a:bodyPr/>
          <a:lstStyle/>
          <a:p>
            <a:r>
              <a:rPr lang="en-US" smtClean="0"/>
              <a:t>Margaret Maurer</a:t>
            </a:r>
            <a:endParaRPr lang="en-US"/>
          </a:p>
        </p:txBody>
      </p:sp>
      <p:sp>
        <p:nvSpPr>
          <p:cNvPr id="8" name="Slide Number Placeholder 7"/>
          <p:cNvSpPr>
            <a:spLocks noGrp="1"/>
          </p:cNvSpPr>
          <p:nvPr>
            <p:ph type="sldNum" sz="quarter" idx="12"/>
          </p:nvPr>
        </p:nvSpPr>
        <p:spPr/>
        <p:txBody>
          <a:bodyPr/>
          <a:lstStyle/>
          <a:p>
            <a:fld id="{C73AF768-34C1-414E-99F8-22A3258B15B2}" type="slidenum">
              <a:rPr lang="en-US" smtClean="0"/>
              <a:t>12</a:t>
            </a:fld>
            <a:endParaRPr lang="en-US"/>
          </a:p>
        </p:txBody>
      </p:sp>
    </p:spTree>
    <p:extLst>
      <p:ext uri="{BB962C8B-B14F-4D97-AF65-F5344CB8AC3E}">
        <p14:creationId xmlns:p14="http://schemas.microsoft.com/office/powerpoint/2010/main" val="19710094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Standardized workflows?</a:t>
            </a:r>
            <a:endParaRPr lang="en-US" dirty="0"/>
          </a:p>
        </p:txBody>
      </p:sp>
      <p:sp>
        <p:nvSpPr>
          <p:cNvPr id="3" name="Content Placeholder 2"/>
          <p:cNvSpPr>
            <a:spLocks noGrp="1"/>
          </p:cNvSpPr>
          <p:nvPr>
            <p:ph idx="1"/>
          </p:nvPr>
        </p:nvSpPr>
        <p:spPr/>
        <p:txBody>
          <a:bodyPr>
            <a:normAutofit/>
          </a:bodyPr>
          <a:lstStyle/>
          <a:p>
            <a:r>
              <a:rPr lang="en-US" sz="2800" dirty="0" smtClean="0"/>
              <a:t>There is a lack of standardized workflows and practices</a:t>
            </a:r>
          </a:p>
          <a:p>
            <a:r>
              <a:rPr lang="en-US" sz="2800" dirty="0" smtClean="0"/>
              <a:t>Everything is so different</a:t>
            </a:r>
          </a:p>
          <a:p>
            <a:r>
              <a:rPr lang="en-US" sz="2800" dirty="0" smtClean="0"/>
              <a:t>This makes training support staff that much harder</a:t>
            </a:r>
          </a:p>
          <a:p>
            <a:endParaRPr lang="en-US" sz="2800" dirty="0" smtClean="0"/>
          </a:p>
        </p:txBody>
      </p:sp>
      <p:sp>
        <p:nvSpPr>
          <p:cNvPr id="4" name="Date Placeholder 3"/>
          <p:cNvSpPr>
            <a:spLocks noGrp="1"/>
          </p:cNvSpPr>
          <p:nvPr>
            <p:ph type="dt" sz="half" idx="10"/>
          </p:nvPr>
        </p:nvSpPr>
        <p:spPr/>
        <p:txBody>
          <a:bodyPr/>
          <a:lstStyle/>
          <a:p>
            <a:r>
              <a:rPr lang="en-US" smtClean="0"/>
              <a:t>NOTSL, November 30, 2012</a:t>
            </a:r>
            <a:endParaRPr lang="en-US"/>
          </a:p>
        </p:txBody>
      </p:sp>
      <p:sp>
        <p:nvSpPr>
          <p:cNvPr id="5" name="Footer Placeholder 4"/>
          <p:cNvSpPr>
            <a:spLocks noGrp="1"/>
          </p:cNvSpPr>
          <p:nvPr>
            <p:ph type="ftr" sz="quarter" idx="11"/>
          </p:nvPr>
        </p:nvSpPr>
        <p:spPr/>
        <p:txBody>
          <a:bodyPr/>
          <a:lstStyle/>
          <a:p>
            <a:r>
              <a:rPr lang="en-US" smtClean="0"/>
              <a:t>Margaret Maurer</a:t>
            </a:r>
            <a:endParaRPr lang="en-US"/>
          </a:p>
        </p:txBody>
      </p:sp>
      <p:sp>
        <p:nvSpPr>
          <p:cNvPr id="6" name="Slide Number Placeholder 5"/>
          <p:cNvSpPr>
            <a:spLocks noGrp="1"/>
          </p:cNvSpPr>
          <p:nvPr>
            <p:ph type="sldNum" sz="quarter" idx="12"/>
          </p:nvPr>
        </p:nvSpPr>
        <p:spPr/>
        <p:txBody>
          <a:bodyPr/>
          <a:lstStyle/>
          <a:p>
            <a:fld id="{C73AF768-34C1-414E-99F8-22A3258B15B2}" type="slidenum">
              <a:rPr lang="en-US" smtClean="0"/>
              <a:t>13</a:t>
            </a:fld>
            <a:endParaRPr lang="en-US"/>
          </a:p>
        </p:txBody>
      </p:sp>
    </p:spTree>
    <p:extLst>
      <p:ext uri="{BB962C8B-B14F-4D97-AF65-F5344CB8AC3E}">
        <p14:creationId xmlns:p14="http://schemas.microsoft.com/office/powerpoint/2010/main" val="157650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a:t>
            </a:r>
            <a:endParaRPr lang="en-US" dirty="0"/>
          </a:p>
        </p:txBody>
      </p:sp>
      <p:sp>
        <p:nvSpPr>
          <p:cNvPr id="3" name="Content Placeholder 2"/>
          <p:cNvSpPr>
            <a:spLocks noGrp="1"/>
          </p:cNvSpPr>
          <p:nvPr>
            <p:ph idx="1"/>
          </p:nvPr>
        </p:nvSpPr>
        <p:spPr/>
        <p:txBody>
          <a:bodyPr>
            <a:normAutofit/>
          </a:bodyPr>
          <a:lstStyle/>
          <a:p>
            <a:r>
              <a:rPr lang="en-US" sz="2800" dirty="0" smtClean="0"/>
              <a:t>There is a need for increased training</a:t>
            </a:r>
          </a:p>
          <a:p>
            <a:r>
              <a:rPr lang="en-US" sz="2800" dirty="0" smtClean="0"/>
              <a:t>Documentation and/or workflow cheat sheets need to be developed and maintained. </a:t>
            </a:r>
          </a:p>
          <a:p>
            <a:r>
              <a:rPr lang="en-US" sz="2800" dirty="0" smtClean="0"/>
              <a:t>Training should be individualized where possible</a:t>
            </a:r>
            <a:endParaRPr lang="en-US" sz="2800" dirty="0"/>
          </a:p>
        </p:txBody>
      </p:sp>
      <p:sp>
        <p:nvSpPr>
          <p:cNvPr id="4" name="Date Placeholder 3"/>
          <p:cNvSpPr>
            <a:spLocks noGrp="1"/>
          </p:cNvSpPr>
          <p:nvPr>
            <p:ph type="dt" sz="half" idx="10"/>
          </p:nvPr>
        </p:nvSpPr>
        <p:spPr/>
        <p:txBody>
          <a:bodyPr/>
          <a:lstStyle/>
          <a:p>
            <a:r>
              <a:rPr lang="en-US" smtClean="0"/>
              <a:t>NOTSL, November 30, 2012</a:t>
            </a:r>
            <a:endParaRPr lang="en-US"/>
          </a:p>
        </p:txBody>
      </p:sp>
      <p:sp>
        <p:nvSpPr>
          <p:cNvPr id="5" name="Footer Placeholder 4"/>
          <p:cNvSpPr>
            <a:spLocks noGrp="1"/>
          </p:cNvSpPr>
          <p:nvPr>
            <p:ph type="ftr" sz="quarter" idx="11"/>
          </p:nvPr>
        </p:nvSpPr>
        <p:spPr/>
        <p:txBody>
          <a:bodyPr/>
          <a:lstStyle/>
          <a:p>
            <a:r>
              <a:rPr lang="en-US" smtClean="0"/>
              <a:t>Margaret Maurer</a:t>
            </a:r>
            <a:endParaRPr lang="en-US"/>
          </a:p>
        </p:txBody>
      </p:sp>
      <p:sp>
        <p:nvSpPr>
          <p:cNvPr id="6" name="Slide Number Placeholder 5"/>
          <p:cNvSpPr>
            <a:spLocks noGrp="1"/>
          </p:cNvSpPr>
          <p:nvPr>
            <p:ph type="sldNum" sz="quarter" idx="12"/>
          </p:nvPr>
        </p:nvSpPr>
        <p:spPr/>
        <p:txBody>
          <a:bodyPr/>
          <a:lstStyle/>
          <a:p>
            <a:fld id="{C73AF768-34C1-414E-99F8-22A3258B15B2}" type="slidenum">
              <a:rPr lang="en-US" smtClean="0"/>
              <a:t>14</a:t>
            </a:fld>
            <a:endParaRPr lang="en-US"/>
          </a:p>
        </p:txBody>
      </p:sp>
    </p:spTree>
    <p:extLst>
      <p:ext uri="{BB962C8B-B14F-4D97-AF65-F5344CB8AC3E}">
        <p14:creationId xmlns:p14="http://schemas.microsoft.com/office/powerpoint/2010/main" val="7307824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E-resources workflows</a:t>
            </a:r>
            <a:endParaRPr lang="en-US" dirty="0"/>
          </a:p>
        </p:txBody>
      </p:sp>
      <p:sp>
        <p:nvSpPr>
          <p:cNvPr id="3" name="Content Placeholder 2"/>
          <p:cNvSpPr>
            <a:spLocks noGrp="1"/>
          </p:cNvSpPr>
          <p:nvPr>
            <p:ph idx="1"/>
          </p:nvPr>
        </p:nvSpPr>
        <p:spPr/>
        <p:txBody>
          <a:bodyPr/>
          <a:lstStyle/>
          <a:p>
            <a:pPr>
              <a:lnSpc>
                <a:spcPct val="90000"/>
              </a:lnSpc>
              <a:buNone/>
            </a:pPr>
            <a:r>
              <a:rPr lang="en-US" sz="2800" dirty="0" smtClean="0"/>
              <a:t>Workflow </a:t>
            </a:r>
            <a:r>
              <a:rPr lang="en-US" sz="2800" dirty="0"/>
              <a:t>can vary depending upon </a:t>
            </a:r>
          </a:p>
          <a:p>
            <a:pPr>
              <a:lnSpc>
                <a:spcPct val="90000"/>
              </a:lnSpc>
            </a:pPr>
            <a:r>
              <a:rPr lang="en-US" sz="2800" dirty="0" smtClean="0"/>
              <a:t>What </a:t>
            </a:r>
            <a:r>
              <a:rPr lang="en-US" sz="2800" dirty="0"/>
              <a:t>you buy</a:t>
            </a:r>
          </a:p>
          <a:p>
            <a:pPr>
              <a:lnSpc>
                <a:spcPct val="90000"/>
              </a:lnSpc>
            </a:pPr>
            <a:r>
              <a:rPr lang="en-US" sz="2800" dirty="0" smtClean="0"/>
              <a:t>How </a:t>
            </a:r>
            <a:r>
              <a:rPr lang="en-US" sz="2800" dirty="0"/>
              <a:t>you buy it</a:t>
            </a:r>
          </a:p>
          <a:p>
            <a:pPr>
              <a:lnSpc>
                <a:spcPct val="90000"/>
              </a:lnSpc>
            </a:pPr>
            <a:r>
              <a:rPr lang="en-US" sz="2800" dirty="0" smtClean="0"/>
              <a:t>From </a:t>
            </a:r>
            <a:r>
              <a:rPr lang="en-US" sz="2800" dirty="0"/>
              <a:t>whom you buy it </a:t>
            </a:r>
          </a:p>
          <a:p>
            <a:pPr>
              <a:lnSpc>
                <a:spcPct val="90000"/>
              </a:lnSpc>
            </a:pPr>
            <a:r>
              <a:rPr lang="en-US" sz="2800" dirty="0" smtClean="0"/>
              <a:t>Pricing </a:t>
            </a:r>
            <a:r>
              <a:rPr lang="en-US" sz="2800" dirty="0"/>
              <a:t>model used</a:t>
            </a:r>
          </a:p>
          <a:p>
            <a:pPr>
              <a:lnSpc>
                <a:spcPct val="90000"/>
              </a:lnSpc>
            </a:pPr>
            <a:r>
              <a:rPr lang="en-US" sz="2800" dirty="0" smtClean="0"/>
              <a:t>Local </a:t>
            </a:r>
            <a:r>
              <a:rPr lang="en-US" sz="2800" dirty="0"/>
              <a:t>management practices</a:t>
            </a:r>
          </a:p>
          <a:p>
            <a:pPr>
              <a:lnSpc>
                <a:spcPct val="90000"/>
              </a:lnSpc>
            </a:pPr>
            <a:r>
              <a:rPr lang="en-US" sz="2800" dirty="0" smtClean="0"/>
              <a:t>Number </a:t>
            </a:r>
            <a:r>
              <a:rPr lang="en-US" sz="2800" dirty="0"/>
              <a:t>of local discovery </a:t>
            </a:r>
            <a:r>
              <a:rPr lang="en-US" sz="2800" dirty="0" smtClean="0"/>
              <a:t>tools</a:t>
            </a:r>
          </a:p>
          <a:p>
            <a:pPr>
              <a:lnSpc>
                <a:spcPct val="90000"/>
              </a:lnSpc>
            </a:pPr>
            <a:r>
              <a:rPr lang="en-US" sz="2800" dirty="0" smtClean="0"/>
              <a:t>Who you buy it with</a:t>
            </a:r>
            <a:endParaRPr lang="en-US" sz="2800" dirty="0"/>
          </a:p>
          <a:p>
            <a:endParaRPr lang="en-US" dirty="0"/>
          </a:p>
        </p:txBody>
      </p:sp>
      <p:sp>
        <p:nvSpPr>
          <p:cNvPr id="4" name="Date Placeholder 3"/>
          <p:cNvSpPr>
            <a:spLocks noGrp="1"/>
          </p:cNvSpPr>
          <p:nvPr>
            <p:ph type="dt" sz="half" idx="10"/>
          </p:nvPr>
        </p:nvSpPr>
        <p:spPr/>
        <p:txBody>
          <a:bodyPr/>
          <a:lstStyle/>
          <a:p>
            <a:r>
              <a:rPr lang="en-US" smtClean="0"/>
              <a:t>NOTSL, November 30, 2012</a:t>
            </a:r>
            <a:endParaRPr lang="en-US"/>
          </a:p>
        </p:txBody>
      </p:sp>
      <p:sp>
        <p:nvSpPr>
          <p:cNvPr id="5" name="Footer Placeholder 4"/>
          <p:cNvSpPr>
            <a:spLocks noGrp="1"/>
          </p:cNvSpPr>
          <p:nvPr>
            <p:ph type="ftr" sz="quarter" idx="11"/>
          </p:nvPr>
        </p:nvSpPr>
        <p:spPr/>
        <p:txBody>
          <a:bodyPr/>
          <a:lstStyle/>
          <a:p>
            <a:r>
              <a:rPr lang="en-US" smtClean="0"/>
              <a:t>Margaret Maurer</a:t>
            </a:r>
            <a:endParaRPr lang="en-US"/>
          </a:p>
        </p:txBody>
      </p:sp>
      <p:sp>
        <p:nvSpPr>
          <p:cNvPr id="6" name="Slide Number Placeholder 5"/>
          <p:cNvSpPr>
            <a:spLocks noGrp="1"/>
          </p:cNvSpPr>
          <p:nvPr>
            <p:ph type="sldNum" sz="quarter" idx="12"/>
          </p:nvPr>
        </p:nvSpPr>
        <p:spPr/>
        <p:txBody>
          <a:bodyPr/>
          <a:lstStyle/>
          <a:p>
            <a:fld id="{C73AF768-34C1-414E-99F8-22A3258B15B2}" type="slidenum">
              <a:rPr lang="en-US" smtClean="0"/>
              <a:t>15</a:t>
            </a:fld>
            <a:endParaRPr lang="en-US"/>
          </a:p>
        </p:txBody>
      </p:sp>
    </p:spTree>
    <p:extLst>
      <p:ext uri="{BB962C8B-B14F-4D97-AF65-F5344CB8AC3E}">
        <p14:creationId xmlns:p14="http://schemas.microsoft.com/office/powerpoint/2010/main" val="27432720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Reorganization</a:t>
            </a:r>
            <a:endParaRPr lang="en-US" dirty="0"/>
          </a:p>
        </p:txBody>
      </p:sp>
      <p:sp>
        <p:nvSpPr>
          <p:cNvPr id="3" name="Content Placeholder 2"/>
          <p:cNvSpPr>
            <a:spLocks noGrp="1"/>
          </p:cNvSpPr>
          <p:nvPr>
            <p:ph idx="1"/>
          </p:nvPr>
        </p:nvSpPr>
        <p:spPr/>
        <p:txBody>
          <a:bodyPr/>
          <a:lstStyle/>
          <a:p>
            <a:r>
              <a:rPr lang="en-US" sz="2800" dirty="0" smtClean="0"/>
              <a:t>One response to changing materials</a:t>
            </a:r>
            <a:r>
              <a:rPr lang="en-US" sz="2800" baseline="0" dirty="0" smtClean="0"/>
              <a:t> and workflow</a:t>
            </a:r>
          </a:p>
          <a:p>
            <a:r>
              <a:rPr lang="en-US" sz="2800" baseline="0" dirty="0" smtClean="0"/>
              <a:t>Facilitates communications and workflow</a:t>
            </a:r>
          </a:p>
          <a:p>
            <a:r>
              <a:rPr lang="en-US" sz="2800" dirty="0" smtClean="0"/>
              <a:t>Kent’s Bindery reorganization</a:t>
            </a:r>
          </a:p>
          <a:p>
            <a:r>
              <a:rPr lang="en-US" sz="2800" dirty="0" smtClean="0"/>
              <a:t>Serials staff ordering e-books</a:t>
            </a:r>
          </a:p>
          <a:p>
            <a:r>
              <a:rPr lang="en-US" sz="2800" dirty="0" smtClean="0"/>
              <a:t>Support for e-resources</a:t>
            </a:r>
          </a:p>
          <a:p>
            <a:endParaRPr lang="en-US" dirty="0"/>
          </a:p>
        </p:txBody>
      </p:sp>
      <p:sp>
        <p:nvSpPr>
          <p:cNvPr id="4" name="Date Placeholder 3"/>
          <p:cNvSpPr>
            <a:spLocks noGrp="1"/>
          </p:cNvSpPr>
          <p:nvPr>
            <p:ph type="dt" sz="half" idx="10"/>
          </p:nvPr>
        </p:nvSpPr>
        <p:spPr/>
        <p:txBody>
          <a:bodyPr/>
          <a:lstStyle/>
          <a:p>
            <a:r>
              <a:rPr lang="en-US" smtClean="0"/>
              <a:t>NOTSL, November 30, 2012</a:t>
            </a:r>
            <a:endParaRPr lang="en-US"/>
          </a:p>
        </p:txBody>
      </p:sp>
      <p:sp>
        <p:nvSpPr>
          <p:cNvPr id="5" name="Footer Placeholder 4"/>
          <p:cNvSpPr>
            <a:spLocks noGrp="1"/>
          </p:cNvSpPr>
          <p:nvPr>
            <p:ph type="ftr" sz="quarter" idx="11"/>
          </p:nvPr>
        </p:nvSpPr>
        <p:spPr/>
        <p:txBody>
          <a:bodyPr/>
          <a:lstStyle/>
          <a:p>
            <a:r>
              <a:rPr lang="en-US" smtClean="0"/>
              <a:t>Margaret Maurer</a:t>
            </a:r>
            <a:endParaRPr lang="en-US"/>
          </a:p>
        </p:txBody>
      </p:sp>
      <p:sp>
        <p:nvSpPr>
          <p:cNvPr id="6" name="Slide Number Placeholder 5"/>
          <p:cNvSpPr>
            <a:spLocks noGrp="1"/>
          </p:cNvSpPr>
          <p:nvPr>
            <p:ph type="sldNum" sz="quarter" idx="12"/>
          </p:nvPr>
        </p:nvSpPr>
        <p:spPr/>
        <p:txBody>
          <a:bodyPr/>
          <a:lstStyle/>
          <a:p>
            <a:fld id="{C73AF768-34C1-414E-99F8-22A3258B15B2}" type="slidenum">
              <a:rPr lang="en-US" smtClean="0"/>
              <a:t>16</a:t>
            </a:fld>
            <a:endParaRPr lang="en-US"/>
          </a:p>
        </p:txBody>
      </p:sp>
    </p:spTree>
    <p:extLst>
      <p:ext uri="{BB962C8B-B14F-4D97-AF65-F5344CB8AC3E}">
        <p14:creationId xmlns:p14="http://schemas.microsoft.com/office/powerpoint/2010/main" val="34073240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ERM Shortcomings</a:t>
            </a:r>
            <a:endParaRPr lang="en-US" dirty="0"/>
          </a:p>
        </p:txBody>
      </p:sp>
      <p:sp>
        <p:nvSpPr>
          <p:cNvPr id="3" name="Content Placeholder 2"/>
          <p:cNvSpPr>
            <a:spLocks noGrp="1"/>
          </p:cNvSpPr>
          <p:nvPr>
            <p:ph idx="1"/>
          </p:nvPr>
        </p:nvSpPr>
        <p:spPr/>
        <p:txBody>
          <a:bodyPr/>
          <a:lstStyle/>
          <a:p>
            <a:r>
              <a:rPr lang="en-US" sz="2800" dirty="0"/>
              <a:t>Lack of workflow tracker</a:t>
            </a:r>
          </a:p>
          <a:p>
            <a:r>
              <a:rPr lang="en-US" sz="2800" dirty="0"/>
              <a:t>Lack of access tests tracker</a:t>
            </a:r>
          </a:p>
          <a:p>
            <a:r>
              <a:rPr lang="en-US" sz="2800" dirty="0"/>
              <a:t>Inability to provide mechanism for storing &amp; retrieval of internal data</a:t>
            </a:r>
          </a:p>
          <a:p>
            <a:r>
              <a:rPr lang="en-US" sz="2800" dirty="0"/>
              <a:t>Alerts = </a:t>
            </a:r>
            <a:r>
              <a:rPr lang="en-US" sz="2800" dirty="0" smtClean="0"/>
              <a:t>more </a:t>
            </a:r>
            <a:r>
              <a:rPr lang="en-US" sz="2800" dirty="0"/>
              <a:t>email in your inbox</a:t>
            </a:r>
          </a:p>
          <a:p>
            <a:pPr>
              <a:buNone/>
            </a:pPr>
            <a:endParaRPr lang="en-US" sz="2800" dirty="0"/>
          </a:p>
          <a:p>
            <a:pPr>
              <a:buNone/>
            </a:pPr>
            <a:r>
              <a:rPr lang="en-US" sz="2800" dirty="0"/>
              <a:t>None of the ERMS on the market offer a true ticket tracking </a:t>
            </a:r>
            <a:r>
              <a:rPr lang="en-US" sz="2800" dirty="0" smtClean="0"/>
              <a:t>process, although at least one open-source one sends message alerts to the next step in the process.</a:t>
            </a:r>
            <a:endParaRPr lang="en-US" sz="2800" dirty="0"/>
          </a:p>
          <a:p>
            <a:endParaRPr lang="en-US" dirty="0"/>
          </a:p>
        </p:txBody>
      </p:sp>
      <p:sp>
        <p:nvSpPr>
          <p:cNvPr id="4" name="Date Placeholder 3"/>
          <p:cNvSpPr>
            <a:spLocks noGrp="1"/>
          </p:cNvSpPr>
          <p:nvPr>
            <p:ph type="dt" sz="half" idx="10"/>
          </p:nvPr>
        </p:nvSpPr>
        <p:spPr/>
        <p:txBody>
          <a:bodyPr/>
          <a:lstStyle/>
          <a:p>
            <a:r>
              <a:rPr lang="en-US" smtClean="0"/>
              <a:t>NOTSL, November 30, 2012</a:t>
            </a:r>
            <a:endParaRPr lang="en-US"/>
          </a:p>
        </p:txBody>
      </p:sp>
      <p:sp>
        <p:nvSpPr>
          <p:cNvPr id="5" name="Footer Placeholder 4"/>
          <p:cNvSpPr>
            <a:spLocks noGrp="1"/>
          </p:cNvSpPr>
          <p:nvPr>
            <p:ph type="ftr" sz="quarter" idx="11"/>
          </p:nvPr>
        </p:nvSpPr>
        <p:spPr/>
        <p:txBody>
          <a:bodyPr/>
          <a:lstStyle/>
          <a:p>
            <a:r>
              <a:rPr lang="en-US" smtClean="0"/>
              <a:t>Margaret Maurer</a:t>
            </a:r>
            <a:endParaRPr lang="en-US"/>
          </a:p>
        </p:txBody>
      </p:sp>
      <p:sp>
        <p:nvSpPr>
          <p:cNvPr id="6" name="Slide Number Placeholder 5"/>
          <p:cNvSpPr>
            <a:spLocks noGrp="1"/>
          </p:cNvSpPr>
          <p:nvPr>
            <p:ph type="sldNum" sz="quarter" idx="12"/>
          </p:nvPr>
        </p:nvSpPr>
        <p:spPr/>
        <p:txBody>
          <a:bodyPr/>
          <a:lstStyle/>
          <a:p>
            <a:fld id="{C73AF768-34C1-414E-99F8-22A3258B15B2}" type="slidenum">
              <a:rPr lang="en-US" smtClean="0"/>
              <a:t>17</a:t>
            </a:fld>
            <a:endParaRPr lang="en-US"/>
          </a:p>
        </p:txBody>
      </p:sp>
    </p:spTree>
    <p:extLst>
      <p:ext uri="{BB962C8B-B14F-4D97-AF65-F5344CB8AC3E}">
        <p14:creationId xmlns:p14="http://schemas.microsoft.com/office/powerpoint/2010/main" val="33674251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KSU Selection Manager</a:t>
            </a:r>
            <a:endParaRPr lang="en-US" dirty="0"/>
          </a:p>
        </p:txBody>
      </p:sp>
      <p:sp>
        <p:nvSpPr>
          <p:cNvPr id="3" name="Content Placeholder 2"/>
          <p:cNvSpPr>
            <a:spLocks noGrp="1"/>
          </p:cNvSpPr>
          <p:nvPr>
            <p:ph idx="1"/>
          </p:nvPr>
        </p:nvSpPr>
        <p:spPr/>
        <p:txBody>
          <a:bodyPr>
            <a:noAutofit/>
          </a:bodyPr>
          <a:lstStyle/>
          <a:p>
            <a:r>
              <a:rPr lang="en-US" sz="2400" dirty="0" smtClean="0"/>
              <a:t>Centralized system to manage the communication and work related to the review and selection of commercially available electronic resources. </a:t>
            </a:r>
          </a:p>
          <a:p>
            <a:r>
              <a:rPr lang="en-US" sz="2400" dirty="0" smtClean="0"/>
              <a:t>The automated system:</a:t>
            </a:r>
          </a:p>
          <a:p>
            <a:pPr lvl="1"/>
            <a:r>
              <a:rPr lang="en-US" sz="2400" dirty="0" smtClean="0"/>
              <a:t>Tracks the review process</a:t>
            </a:r>
          </a:p>
          <a:p>
            <a:pPr lvl="1"/>
            <a:r>
              <a:rPr lang="en-US" sz="2400" dirty="0" smtClean="0"/>
              <a:t>Provides selectors with price and trial information</a:t>
            </a:r>
          </a:p>
          <a:p>
            <a:pPr lvl="1"/>
            <a:r>
              <a:rPr lang="en-US" sz="2400" dirty="0" smtClean="0"/>
              <a:t>Compiles reviewers’ feedback</a:t>
            </a:r>
          </a:p>
          <a:p>
            <a:pPr lvl="1"/>
            <a:r>
              <a:rPr lang="en-US" sz="2400" dirty="0" smtClean="0"/>
              <a:t>Manages the workflow for the provision of pricing information</a:t>
            </a:r>
          </a:p>
          <a:p>
            <a:pPr lvl="1"/>
            <a:r>
              <a:rPr lang="en-US" sz="2400" dirty="0" smtClean="0"/>
              <a:t>Dispenses product and trial information to targeted selectors.</a:t>
            </a:r>
            <a:endParaRPr lang="en-US" sz="2400" dirty="0"/>
          </a:p>
        </p:txBody>
      </p:sp>
      <p:sp>
        <p:nvSpPr>
          <p:cNvPr id="4" name="Date Placeholder 3"/>
          <p:cNvSpPr>
            <a:spLocks noGrp="1"/>
          </p:cNvSpPr>
          <p:nvPr>
            <p:ph type="dt" sz="half" idx="10"/>
          </p:nvPr>
        </p:nvSpPr>
        <p:spPr/>
        <p:txBody>
          <a:bodyPr/>
          <a:lstStyle/>
          <a:p>
            <a:r>
              <a:rPr lang="en-US" smtClean="0"/>
              <a:t>NOTSL, November 30, 2012</a:t>
            </a:r>
            <a:endParaRPr lang="en-US"/>
          </a:p>
        </p:txBody>
      </p:sp>
      <p:sp>
        <p:nvSpPr>
          <p:cNvPr id="7" name="Footer Placeholder 6"/>
          <p:cNvSpPr>
            <a:spLocks noGrp="1"/>
          </p:cNvSpPr>
          <p:nvPr>
            <p:ph type="ftr" sz="quarter" idx="11"/>
          </p:nvPr>
        </p:nvSpPr>
        <p:spPr/>
        <p:txBody>
          <a:bodyPr/>
          <a:lstStyle/>
          <a:p>
            <a:r>
              <a:rPr lang="en-US" smtClean="0"/>
              <a:t>Margaret Maurer</a:t>
            </a:r>
            <a:endParaRPr lang="en-US"/>
          </a:p>
        </p:txBody>
      </p:sp>
      <p:sp>
        <p:nvSpPr>
          <p:cNvPr id="8" name="Slide Number Placeholder 7"/>
          <p:cNvSpPr>
            <a:spLocks noGrp="1"/>
          </p:cNvSpPr>
          <p:nvPr>
            <p:ph type="sldNum" sz="quarter" idx="12"/>
          </p:nvPr>
        </p:nvSpPr>
        <p:spPr/>
        <p:txBody>
          <a:bodyPr/>
          <a:lstStyle/>
          <a:p>
            <a:fld id="{C73AF768-34C1-414E-99F8-22A3258B15B2}" type="slidenum">
              <a:rPr lang="en-US" smtClean="0"/>
              <a:t>18</a:t>
            </a:fld>
            <a:endParaRPr lang="en-US"/>
          </a:p>
        </p:txBody>
      </p:sp>
    </p:spTree>
    <p:extLst>
      <p:ext uri="{BB962C8B-B14F-4D97-AF65-F5344CB8AC3E}">
        <p14:creationId xmlns:p14="http://schemas.microsoft.com/office/powerpoint/2010/main" val="31942412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DDA cataloging workflow</a:t>
            </a:r>
            <a:endParaRPr lang="en-US" dirty="0"/>
          </a:p>
        </p:txBody>
      </p:sp>
      <p:sp>
        <p:nvSpPr>
          <p:cNvPr id="3" name="Content Placeholder 2"/>
          <p:cNvSpPr>
            <a:spLocks noGrp="1"/>
          </p:cNvSpPr>
          <p:nvPr>
            <p:ph idx="1"/>
          </p:nvPr>
        </p:nvSpPr>
        <p:spPr>
          <a:xfrm>
            <a:off x="457200" y="1447800"/>
            <a:ext cx="7620000" cy="4953000"/>
          </a:xfrm>
        </p:spPr>
        <p:txBody>
          <a:bodyPr>
            <a:noAutofit/>
          </a:bodyPr>
          <a:lstStyle/>
          <a:p>
            <a:pPr lvl="0"/>
            <a:r>
              <a:rPr lang="en-US" sz="2800" dirty="0" smtClean="0"/>
              <a:t>Data Driven Acquisitions (DDA / PDA)</a:t>
            </a:r>
          </a:p>
          <a:p>
            <a:pPr lvl="0"/>
            <a:r>
              <a:rPr lang="en-US" sz="2800" dirty="0" smtClean="0"/>
              <a:t>Vendor options and local policies met to create a complex workflow that took weeks to iron out, and that is even now not trouble-free.</a:t>
            </a:r>
          </a:p>
          <a:p>
            <a:pPr lvl="0"/>
            <a:r>
              <a:rPr lang="en-US" sz="2800" dirty="0" smtClean="0"/>
              <a:t>There are difficulties diagnosing problems within a system that involves batch loading, constant data, Connexion client and the potential for human error. Who’s doing what?</a:t>
            </a:r>
          </a:p>
          <a:p>
            <a:pPr lvl="0"/>
            <a:r>
              <a:rPr lang="en-US" sz="2800" dirty="0" smtClean="0"/>
              <a:t>Detailed instructions have to be created, posted to the intranet and maintained to enable the complex workflow.</a:t>
            </a:r>
          </a:p>
        </p:txBody>
      </p:sp>
      <p:sp>
        <p:nvSpPr>
          <p:cNvPr id="4" name="Date Placeholder 3"/>
          <p:cNvSpPr>
            <a:spLocks noGrp="1"/>
          </p:cNvSpPr>
          <p:nvPr>
            <p:ph type="dt" sz="half" idx="10"/>
          </p:nvPr>
        </p:nvSpPr>
        <p:spPr/>
        <p:txBody>
          <a:bodyPr/>
          <a:lstStyle/>
          <a:p>
            <a:r>
              <a:rPr lang="en-US" smtClean="0"/>
              <a:t>NOTSL, November 30, 2012</a:t>
            </a:r>
            <a:endParaRPr lang="en-US"/>
          </a:p>
        </p:txBody>
      </p:sp>
      <p:sp>
        <p:nvSpPr>
          <p:cNvPr id="5" name="Footer Placeholder 4"/>
          <p:cNvSpPr>
            <a:spLocks noGrp="1"/>
          </p:cNvSpPr>
          <p:nvPr>
            <p:ph type="ftr" sz="quarter" idx="11"/>
          </p:nvPr>
        </p:nvSpPr>
        <p:spPr/>
        <p:txBody>
          <a:bodyPr/>
          <a:lstStyle/>
          <a:p>
            <a:r>
              <a:rPr lang="en-US" smtClean="0"/>
              <a:t>Margaret Maurer</a:t>
            </a:r>
            <a:endParaRPr lang="en-US"/>
          </a:p>
        </p:txBody>
      </p:sp>
      <p:sp>
        <p:nvSpPr>
          <p:cNvPr id="6" name="Slide Number Placeholder 5"/>
          <p:cNvSpPr>
            <a:spLocks noGrp="1"/>
          </p:cNvSpPr>
          <p:nvPr>
            <p:ph type="sldNum" sz="quarter" idx="12"/>
          </p:nvPr>
        </p:nvSpPr>
        <p:spPr/>
        <p:txBody>
          <a:bodyPr/>
          <a:lstStyle/>
          <a:p>
            <a:fld id="{C73AF768-34C1-414E-99F8-22A3258B15B2}" type="slidenum">
              <a:rPr lang="en-US" smtClean="0"/>
              <a:t>19</a:t>
            </a:fld>
            <a:endParaRPr lang="en-US"/>
          </a:p>
        </p:txBody>
      </p:sp>
    </p:spTree>
    <p:extLst>
      <p:ext uri="{BB962C8B-B14F-4D97-AF65-F5344CB8AC3E}">
        <p14:creationId xmlns:p14="http://schemas.microsoft.com/office/powerpoint/2010/main" val="28226497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Within the KSU Context</a:t>
            </a:r>
            <a:endParaRPr lang="en-US" dirty="0"/>
          </a:p>
        </p:txBody>
      </p:sp>
      <p:sp>
        <p:nvSpPr>
          <p:cNvPr id="3" name="Content Placeholder 2"/>
          <p:cNvSpPr>
            <a:spLocks noGrp="1"/>
          </p:cNvSpPr>
          <p:nvPr>
            <p:ph idx="1"/>
          </p:nvPr>
        </p:nvSpPr>
        <p:spPr>
          <a:xfrm>
            <a:off x="457200" y="1371600"/>
            <a:ext cx="7620000" cy="5029200"/>
          </a:xfrm>
        </p:spPr>
        <p:txBody>
          <a:bodyPr>
            <a:noAutofit/>
          </a:bodyPr>
          <a:lstStyle/>
          <a:p>
            <a:pPr marL="114300" indent="0">
              <a:buNone/>
            </a:pPr>
            <a:r>
              <a:rPr lang="en-US" sz="2800" dirty="0" smtClean="0"/>
              <a:t>Print + electronic has changed to…</a:t>
            </a:r>
          </a:p>
          <a:p>
            <a:pPr marL="114300" indent="0">
              <a:buNone/>
            </a:pPr>
            <a:r>
              <a:rPr lang="en-US" sz="2800" dirty="0" smtClean="0"/>
              <a:t>Electronic + print, which has changed to…</a:t>
            </a:r>
          </a:p>
          <a:p>
            <a:pPr marL="114300" indent="0">
              <a:buNone/>
            </a:pPr>
            <a:r>
              <a:rPr lang="en-US" sz="2800" dirty="0" smtClean="0"/>
              <a:t>E-Only since July 1, 2007</a:t>
            </a:r>
          </a:p>
          <a:p>
            <a:r>
              <a:rPr lang="en-US" sz="2800" dirty="0" smtClean="0"/>
              <a:t>Closure of the Chemistry / Physics Library</a:t>
            </a:r>
          </a:p>
          <a:p>
            <a:r>
              <a:rPr lang="en-US" sz="2800" dirty="0" smtClean="0"/>
              <a:t>Re-purposing print collection space  for active learning space</a:t>
            </a:r>
          </a:p>
          <a:p>
            <a:r>
              <a:rPr lang="en-US" sz="2800" dirty="0" smtClean="0"/>
              <a:t>Popularity of e-resources</a:t>
            </a:r>
          </a:p>
          <a:p>
            <a:r>
              <a:rPr lang="en-US" sz="2800" dirty="0" smtClean="0"/>
              <a:t>Some journals are only available in e-format.</a:t>
            </a:r>
          </a:p>
          <a:p>
            <a:r>
              <a:rPr lang="en-US" sz="2800" dirty="0" smtClean="0"/>
              <a:t>40</a:t>
            </a:r>
            <a:r>
              <a:rPr lang="en-US" sz="2800" dirty="0"/>
              <a:t>% of bibliographic records in KentLINK have URLs in them</a:t>
            </a:r>
            <a:r>
              <a:rPr lang="en-US" sz="2800" dirty="0" smtClean="0"/>
              <a:t>.</a:t>
            </a:r>
            <a:endParaRPr lang="en-US" sz="2800" dirty="0"/>
          </a:p>
        </p:txBody>
      </p:sp>
      <p:sp>
        <p:nvSpPr>
          <p:cNvPr id="4" name="Date Placeholder 3"/>
          <p:cNvSpPr>
            <a:spLocks noGrp="1"/>
          </p:cNvSpPr>
          <p:nvPr>
            <p:ph type="dt" sz="half" idx="10"/>
          </p:nvPr>
        </p:nvSpPr>
        <p:spPr/>
        <p:txBody>
          <a:bodyPr/>
          <a:lstStyle/>
          <a:p>
            <a:r>
              <a:rPr lang="en-US" smtClean="0"/>
              <a:t>NOTSL, November 30, 2012</a:t>
            </a:r>
            <a:endParaRPr lang="en-US"/>
          </a:p>
        </p:txBody>
      </p:sp>
      <p:sp>
        <p:nvSpPr>
          <p:cNvPr id="7" name="Footer Placeholder 6"/>
          <p:cNvSpPr>
            <a:spLocks noGrp="1"/>
          </p:cNvSpPr>
          <p:nvPr>
            <p:ph type="ftr" sz="quarter" idx="11"/>
          </p:nvPr>
        </p:nvSpPr>
        <p:spPr/>
        <p:txBody>
          <a:bodyPr/>
          <a:lstStyle/>
          <a:p>
            <a:r>
              <a:rPr lang="en-US" smtClean="0"/>
              <a:t>Margaret Maurer</a:t>
            </a:r>
            <a:endParaRPr lang="en-US"/>
          </a:p>
        </p:txBody>
      </p:sp>
      <p:sp>
        <p:nvSpPr>
          <p:cNvPr id="8" name="Slide Number Placeholder 7"/>
          <p:cNvSpPr>
            <a:spLocks noGrp="1"/>
          </p:cNvSpPr>
          <p:nvPr>
            <p:ph type="sldNum" sz="quarter" idx="12"/>
          </p:nvPr>
        </p:nvSpPr>
        <p:spPr/>
        <p:txBody>
          <a:bodyPr/>
          <a:lstStyle/>
          <a:p>
            <a:fld id="{C73AF768-34C1-414E-99F8-22A3258B15B2}" type="slidenum">
              <a:rPr lang="en-US" smtClean="0"/>
              <a:t>2</a:t>
            </a:fld>
            <a:endParaRPr lang="en-US"/>
          </a:p>
        </p:txBody>
      </p:sp>
    </p:spTree>
    <p:extLst>
      <p:ext uri="{BB962C8B-B14F-4D97-AF65-F5344CB8AC3E}">
        <p14:creationId xmlns:p14="http://schemas.microsoft.com/office/powerpoint/2010/main" val="27141921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Batch cataloging </a:t>
            </a:r>
            <a:r>
              <a:rPr lang="en-US" dirty="0" smtClean="0"/>
              <a:t>m</a:t>
            </a:r>
            <a:r>
              <a:rPr lang="en-US" dirty="0" smtClean="0"/>
              <a:t>anagement</a:t>
            </a:r>
            <a:endParaRPr lang="en-US" dirty="0"/>
          </a:p>
        </p:txBody>
      </p:sp>
      <p:sp>
        <p:nvSpPr>
          <p:cNvPr id="3" name="Content Placeholder 2"/>
          <p:cNvSpPr>
            <a:spLocks noGrp="1"/>
          </p:cNvSpPr>
          <p:nvPr>
            <p:ph idx="1"/>
          </p:nvPr>
        </p:nvSpPr>
        <p:spPr/>
        <p:txBody>
          <a:bodyPr>
            <a:normAutofit/>
          </a:bodyPr>
          <a:lstStyle/>
          <a:p>
            <a:r>
              <a:rPr lang="en-US" sz="2800" dirty="0" smtClean="0"/>
              <a:t>Technical Services needed standardized workflow processes that would be applicable to every batch project</a:t>
            </a:r>
          </a:p>
          <a:p>
            <a:r>
              <a:rPr lang="en-US" sz="2800" dirty="0" smtClean="0"/>
              <a:t>Information was needed on:</a:t>
            </a:r>
          </a:p>
          <a:p>
            <a:pPr lvl="1"/>
            <a:r>
              <a:rPr lang="en-US" sz="2800" dirty="0" smtClean="0"/>
              <a:t>Record source</a:t>
            </a:r>
          </a:p>
          <a:p>
            <a:pPr lvl="1"/>
            <a:r>
              <a:rPr lang="en-US" sz="2800" dirty="0" smtClean="0"/>
              <a:t>Record quality</a:t>
            </a:r>
          </a:p>
          <a:p>
            <a:pPr lvl="1"/>
            <a:r>
              <a:rPr lang="en-US" sz="2800" dirty="0" smtClean="0"/>
              <a:t>Record preparation</a:t>
            </a:r>
          </a:p>
          <a:p>
            <a:pPr lvl="1"/>
            <a:r>
              <a:rPr lang="en-US" sz="2800" dirty="0" smtClean="0"/>
              <a:t>Record processing</a:t>
            </a:r>
          </a:p>
        </p:txBody>
      </p:sp>
      <p:sp>
        <p:nvSpPr>
          <p:cNvPr id="4" name="Date Placeholder 3"/>
          <p:cNvSpPr>
            <a:spLocks noGrp="1"/>
          </p:cNvSpPr>
          <p:nvPr>
            <p:ph type="dt" sz="half" idx="10"/>
          </p:nvPr>
        </p:nvSpPr>
        <p:spPr/>
        <p:txBody>
          <a:bodyPr/>
          <a:lstStyle/>
          <a:p>
            <a:r>
              <a:rPr lang="en-US" smtClean="0"/>
              <a:t>NOTSL, November 30, 2012</a:t>
            </a:r>
            <a:endParaRPr lang="en-US"/>
          </a:p>
        </p:txBody>
      </p:sp>
      <p:sp>
        <p:nvSpPr>
          <p:cNvPr id="7" name="Footer Placeholder 6"/>
          <p:cNvSpPr>
            <a:spLocks noGrp="1"/>
          </p:cNvSpPr>
          <p:nvPr>
            <p:ph type="ftr" sz="quarter" idx="11"/>
          </p:nvPr>
        </p:nvSpPr>
        <p:spPr/>
        <p:txBody>
          <a:bodyPr/>
          <a:lstStyle/>
          <a:p>
            <a:r>
              <a:rPr lang="en-US" smtClean="0"/>
              <a:t>Margaret Maurer</a:t>
            </a:r>
            <a:endParaRPr lang="en-US"/>
          </a:p>
        </p:txBody>
      </p:sp>
      <p:sp>
        <p:nvSpPr>
          <p:cNvPr id="8" name="Slide Number Placeholder 7"/>
          <p:cNvSpPr>
            <a:spLocks noGrp="1"/>
          </p:cNvSpPr>
          <p:nvPr>
            <p:ph type="sldNum" sz="quarter" idx="12"/>
          </p:nvPr>
        </p:nvSpPr>
        <p:spPr/>
        <p:txBody>
          <a:bodyPr/>
          <a:lstStyle/>
          <a:p>
            <a:fld id="{C73AF768-34C1-414E-99F8-22A3258B15B2}" type="slidenum">
              <a:rPr lang="en-US" smtClean="0"/>
              <a:t>20</a:t>
            </a:fld>
            <a:endParaRPr lang="en-US"/>
          </a:p>
        </p:txBody>
      </p:sp>
    </p:spTree>
    <p:extLst>
      <p:ext uri="{BB962C8B-B14F-4D97-AF65-F5344CB8AC3E}">
        <p14:creationId xmlns:p14="http://schemas.microsoft.com/office/powerpoint/2010/main" val="33482215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KSU </a:t>
            </a:r>
            <a:r>
              <a:rPr lang="en-US" dirty="0" smtClean="0"/>
              <a:t>checklist </a:t>
            </a:r>
            <a:r>
              <a:rPr lang="en-US" dirty="0"/>
              <a:t>t</a:t>
            </a:r>
            <a:r>
              <a:rPr lang="en-US" dirty="0" smtClean="0"/>
              <a:t>ool</a:t>
            </a:r>
            <a:endParaRPr lang="en-US" dirty="0"/>
          </a:p>
        </p:txBody>
      </p:sp>
      <p:sp>
        <p:nvSpPr>
          <p:cNvPr id="3" name="Content Placeholder 2"/>
          <p:cNvSpPr>
            <a:spLocks noGrp="1"/>
          </p:cNvSpPr>
          <p:nvPr>
            <p:ph idx="1"/>
          </p:nvPr>
        </p:nvSpPr>
        <p:spPr/>
        <p:txBody>
          <a:bodyPr/>
          <a:lstStyle/>
          <a:p>
            <a:r>
              <a:rPr lang="en-US" sz="2800" dirty="0" smtClean="0"/>
              <a:t>Checklist was developed to document relevant information about each batch cataloging process (useful, and quantifiable, data)</a:t>
            </a:r>
          </a:p>
          <a:p>
            <a:r>
              <a:rPr lang="en-US" sz="2800" dirty="0" smtClean="0"/>
              <a:t>List of 38 questions, built on experience--developed using trial and error method</a:t>
            </a:r>
          </a:p>
          <a:p>
            <a:r>
              <a:rPr lang="en-US" sz="2800" dirty="0" smtClean="0"/>
              <a:t>Document is archived, provides a permanent record of every batch project</a:t>
            </a:r>
          </a:p>
          <a:p>
            <a:endParaRPr lang="en-US" dirty="0"/>
          </a:p>
        </p:txBody>
      </p:sp>
      <p:sp>
        <p:nvSpPr>
          <p:cNvPr id="4" name="Date Placeholder 3"/>
          <p:cNvSpPr>
            <a:spLocks noGrp="1"/>
          </p:cNvSpPr>
          <p:nvPr>
            <p:ph type="dt" sz="half" idx="10"/>
          </p:nvPr>
        </p:nvSpPr>
        <p:spPr/>
        <p:txBody>
          <a:bodyPr/>
          <a:lstStyle/>
          <a:p>
            <a:r>
              <a:rPr lang="en-US" smtClean="0"/>
              <a:t>NOTSL, November 30, 2012</a:t>
            </a:r>
            <a:endParaRPr lang="en-US"/>
          </a:p>
        </p:txBody>
      </p:sp>
      <p:sp>
        <p:nvSpPr>
          <p:cNvPr id="5" name="Footer Placeholder 4"/>
          <p:cNvSpPr>
            <a:spLocks noGrp="1"/>
          </p:cNvSpPr>
          <p:nvPr>
            <p:ph type="ftr" sz="quarter" idx="11"/>
          </p:nvPr>
        </p:nvSpPr>
        <p:spPr/>
        <p:txBody>
          <a:bodyPr/>
          <a:lstStyle/>
          <a:p>
            <a:r>
              <a:rPr lang="en-US" smtClean="0"/>
              <a:t>Margaret Maurer</a:t>
            </a:r>
            <a:endParaRPr lang="en-US"/>
          </a:p>
        </p:txBody>
      </p:sp>
      <p:sp>
        <p:nvSpPr>
          <p:cNvPr id="6" name="Slide Number Placeholder 5"/>
          <p:cNvSpPr>
            <a:spLocks noGrp="1"/>
          </p:cNvSpPr>
          <p:nvPr>
            <p:ph type="sldNum" sz="quarter" idx="12"/>
          </p:nvPr>
        </p:nvSpPr>
        <p:spPr/>
        <p:txBody>
          <a:bodyPr/>
          <a:lstStyle/>
          <a:p>
            <a:fld id="{C73AF768-34C1-414E-99F8-22A3258B15B2}" type="slidenum">
              <a:rPr lang="en-US" smtClean="0"/>
              <a:t>21</a:t>
            </a:fld>
            <a:endParaRPr lang="en-US"/>
          </a:p>
        </p:txBody>
      </p:sp>
    </p:spTree>
    <p:extLst>
      <p:ext uri="{BB962C8B-B14F-4D97-AF65-F5344CB8AC3E}">
        <p14:creationId xmlns:p14="http://schemas.microsoft.com/office/powerpoint/2010/main" val="3993036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a:t>
            </a:r>
            <a:endParaRPr lang="en-US" dirty="0"/>
          </a:p>
        </p:txBody>
      </p:sp>
      <p:sp>
        <p:nvSpPr>
          <p:cNvPr id="3" name="Content Placeholder 2"/>
          <p:cNvSpPr>
            <a:spLocks noGrp="1"/>
          </p:cNvSpPr>
          <p:nvPr>
            <p:ph idx="1"/>
          </p:nvPr>
        </p:nvSpPr>
        <p:spPr>
          <a:xfrm>
            <a:off x="457200" y="1524000"/>
            <a:ext cx="8229600" cy="4343400"/>
          </a:xfrm>
        </p:spPr>
        <p:txBody>
          <a:bodyPr>
            <a:normAutofit/>
          </a:bodyPr>
          <a:lstStyle/>
          <a:p>
            <a:r>
              <a:rPr lang="en-US" sz="2800" dirty="0" smtClean="0"/>
              <a:t>Reliable documentation and tracking</a:t>
            </a:r>
          </a:p>
          <a:p>
            <a:r>
              <a:rPr lang="en-US" sz="2800" dirty="0" smtClean="0"/>
              <a:t>Consistency for updates</a:t>
            </a:r>
          </a:p>
          <a:p>
            <a:r>
              <a:rPr lang="en-US" sz="2800" dirty="0" smtClean="0"/>
              <a:t>Data on vendor quality, service and support</a:t>
            </a:r>
          </a:p>
          <a:p>
            <a:r>
              <a:rPr lang="en-US" sz="2800" dirty="0" smtClean="0"/>
              <a:t>Promotes cooperation between various areas of TS</a:t>
            </a:r>
          </a:p>
          <a:p>
            <a:r>
              <a:rPr lang="en-US" sz="2800" dirty="0" smtClean="0"/>
              <a:t>Retools staff with new skills</a:t>
            </a:r>
          </a:p>
          <a:p>
            <a:r>
              <a:rPr lang="en-US" sz="2800" dirty="0" smtClean="0"/>
              <a:t>Identifies problem workflow areas</a:t>
            </a:r>
          </a:p>
          <a:p>
            <a:r>
              <a:rPr lang="en-US" sz="2800" dirty="0" smtClean="0"/>
              <a:t>Helps produce better quality metadata</a:t>
            </a:r>
            <a:endParaRPr lang="en-US" sz="2800" dirty="0"/>
          </a:p>
        </p:txBody>
      </p:sp>
      <p:sp>
        <p:nvSpPr>
          <p:cNvPr id="4" name="Date Placeholder 3"/>
          <p:cNvSpPr>
            <a:spLocks noGrp="1"/>
          </p:cNvSpPr>
          <p:nvPr>
            <p:ph type="dt" sz="half" idx="10"/>
          </p:nvPr>
        </p:nvSpPr>
        <p:spPr/>
        <p:txBody>
          <a:bodyPr/>
          <a:lstStyle/>
          <a:p>
            <a:r>
              <a:rPr lang="en-US" smtClean="0"/>
              <a:t>NOTSL, November 30, 2012</a:t>
            </a:r>
            <a:endParaRPr lang="en-US"/>
          </a:p>
        </p:txBody>
      </p:sp>
      <p:sp>
        <p:nvSpPr>
          <p:cNvPr id="5" name="Footer Placeholder 4"/>
          <p:cNvSpPr>
            <a:spLocks noGrp="1"/>
          </p:cNvSpPr>
          <p:nvPr>
            <p:ph type="ftr" sz="quarter" idx="11"/>
          </p:nvPr>
        </p:nvSpPr>
        <p:spPr/>
        <p:txBody>
          <a:bodyPr/>
          <a:lstStyle/>
          <a:p>
            <a:r>
              <a:rPr lang="en-US" smtClean="0"/>
              <a:t>Margaret Maurer</a:t>
            </a:r>
            <a:endParaRPr lang="en-US"/>
          </a:p>
        </p:txBody>
      </p:sp>
      <p:sp>
        <p:nvSpPr>
          <p:cNvPr id="6" name="Slide Number Placeholder 5"/>
          <p:cNvSpPr>
            <a:spLocks noGrp="1"/>
          </p:cNvSpPr>
          <p:nvPr>
            <p:ph type="sldNum" sz="quarter" idx="12"/>
          </p:nvPr>
        </p:nvSpPr>
        <p:spPr/>
        <p:txBody>
          <a:bodyPr/>
          <a:lstStyle/>
          <a:p>
            <a:fld id="{C73AF768-34C1-414E-99F8-22A3258B15B2}" type="slidenum">
              <a:rPr lang="en-US" smtClean="0"/>
              <a:t>22</a:t>
            </a:fld>
            <a:endParaRPr lang="en-US"/>
          </a:p>
        </p:txBody>
      </p:sp>
    </p:spTree>
    <p:extLst>
      <p:ext uri="{BB962C8B-B14F-4D97-AF65-F5344CB8AC3E}">
        <p14:creationId xmlns:p14="http://schemas.microsoft.com/office/powerpoint/2010/main" val="34217551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Available Free to All</a:t>
            </a:r>
            <a:endParaRPr lang="en-US" dirty="0"/>
          </a:p>
        </p:txBody>
      </p:sp>
      <p:sp>
        <p:nvSpPr>
          <p:cNvPr id="3" name="Content Placeholder 2"/>
          <p:cNvSpPr>
            <a:spLocks noGrp="1"/>
          </p:cNvSpPr>
          <p:nvPr>
            <p:ph idx="1"/>
          </p:nvPr>
        </p:nvSpPr>
        <p:spPr/>
        <p:txBody>
          <a:bodyPr>
            <a:normAutofit/>
          </a:bodyPr>
          <a:lstStyle/>
          <a:p>
            <a:r>
              <a:rPr lang="en-US" sz="2800" dirty="0" smtClean="0"/>
              <a:t>Checklist can be downloaded free here: </a:t>
            </a:r>
            <a:r>
              <a:rPr lang="en-US" sz="2800" dirty="0" smtClean="0">
                <a:hlinkClick r:id="rId3"/>
              </a:rPr>
              <a:t>http://www.library.kent.edu/page/16588</a:t>
            </a:r>
            <a:r>
              <a:rPr lang="en-US" sz="2800" dirty="0" smtClean="0"/>
              <a:t> </a:t>
            </a:r>
          </a:p>
          <a:p>
            <a:r>
              <a:rPr lang="en-US" sz="2800" dirty="0" smtClean="0"/>
              <a:t>See article: Panchyshyn, Roman S. "Asking the Right Questions: An E-resource Checklist for Documenting Cataloging Decisions for Batch Cataloging Projects." </a:t>
            </a:r>
            <a:r>
              <a:rPr lang="en-US" sz="2800" i="1" dirty="0" smtClean="0"/>
              <a:t>Technical Services Quarterly</a:t>
            </a:r>
            <a:r>
              <a:rPr lang="en-US" sz="2800" dirty="0" smtClean="0"/>
              <a:t>. v. 30, no. 1 (2013)</a:t>
            </a:r>
            <a:endParaRPr lang="en-US" sz="2800" dirty="0"/>
          </a:p>
        </p:txBody>
      </p:sp>
      <p:sp>
        <p:nvSpPr>
          <p:cNvPr id="4" name="Date Placeholder 3"/>
          <p:cNvSpPr>
            <a:spLocks noGrp="1"/>
          </p:cNvSpPr>
          <p:nvPr>
            <p:ph type="dt" sz="half" idx="10"/>
          </p:nvPr>
        </p:nvSpPr>
        <p:spPr/>
        <p:txBody>
          <a:bodyPr/>
          <a:lstStyle/>
          <a:p>
            <a:r>
              <a:rPr lang="en-US" smtClean="0"/>
              <a:t>NOTSL, November 30, 2012</a:t>
            </a:r>
            <a:endParaRPr lang="en-US"/>
          </a:p>
        </p:txBody>
      </p:sp>
      <p:sp>
        <p:nvSpPr>
          <p:cNvPr id="5" name="Footer Placeholder 4"/>
          <p:cNvSpPr>
            <a:spLocks noGrp="1"/>
          </p:cNvSpPr>
          <p:nvPr>
            <p:ph type="ftr" sz="quarter" idx="11"/>
          </p:nvPr>
        </p:nvSpPr>
        <p:spPr/>
        <p:txBody>
          <a:bodyPr/>
          <a:lstStyle/>
          <a:p>
            <a:r>
              <a:rPr lang="en-US" smtClean="0"/>
              <a:t>Margaret Maurer</a:t>
            </a:r>
            <a:endParaRPr lang="en-US"/>
          </a:p>
        </p:txBody>
      </p:sp>
      <p:sp>
        <p:nvSpPr>
          <p:cNvPr id="6" name="Slide Number Placeholder 5"/>
          <p:cNvSpPr>
            <a:spLocks noGrp="1"/>
          </p:cNvSpPr>
          <p:nvPr>
            <p:ph type="sldNum" sz="quarter" idx="12"/>
          </p:nvPr>
        </p:nvSpPr>
        <p:spPr/>
        <p:txBody>
          <a:bodyPr/>
          <a:lstStyle/>
          <a:p>
            <a:fld id="{C73AF768-34C1-414E-99F8-22A3258B15B2}" type="slidenum">
              <a:rPr lang="en-US" smtClean="0"/>
              <a:t>23</a:t>
            </a:fld>
            <a:endParaRPr lang="en-US"/>
          </a:p>
        </p:txBody>
      </p:sp>
    </p:spTree>
    <p:extLst>
      <p:ext uri="{BB962C8B-B14F-4D97-AF65-F5344CB8AC3E}">
        <p14:creationId xmlns:p14="http://schemas.microsoft.com/office/powerpoint/2010/main" val="10044589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normAutofit/>
          </a:bodyPr>
          <a:lstStyle/>
          <a:p>
            <a:pPr marL="114300" indent="0" algn="ctr">
              <a:buNone/>
            </a:pPr>
            <a:r>
              <a:rPr lang="en-US" dirty="0" smtClean="0"/>
              <a:t>Credits</a:t>
            </a:r>
          </a:p>
          <a:p>
            <a:r>
              <a:rPr lang="en-US" dirty="0" smtClean="0"/>
              <a:t>Margaret Maurer  </a:t>
            </a:r>
            <a:r>
              <a:rPr lang="en-US" dirty="0" smtClean="0">
                <a:hlinkClick r:id="rId3"/>
              </a:rPr>
              <a:t>mbmaurer@kent.edu</a:t>
            </a:r>
            <a:r>
              <a:rPr lang="en-US" dirty="0" smtClean="0"/>
              <a:t> 330-672-1702</a:t>
            </a:r>
          </a:p>
          <a:p>
            <a:r>
              <a:rPr lang="en-US" dirty="0" smtClean="0"/>
              <a:t>Deberah England, Electronic Resources Librarian, Wright State University</a:t>
            </a:r>
          </a:p>
          <a:p>
            <a:r>
              <a:rPr lang="en-US" dirty="0" smtClean="0"/>
              <a:t>Tom Klingler, Assistant Dean, Technical Services, Kent State University</a:t>
            </a:r>
          </a:p>
          <a:p>
            <a:r>
              <a:rPr lang="en-US" dirty="0" smtClean="0"/>
              <a:t>Melissa Spohn, Head, Acquisitions and Serials, Kent State University</a:t>
            </a:r>
          </a:p>
          <a:p>
            <a:r>
              <a:rPr lang="en-US" dirty="0" smtClean="0"/>
              <a:t>Roman Panchyshyn, Catalog Librarian, Kent State University</a:t>
            </a:r>
          </a:p>
          <a:p>
            <a:r>
              <a:rPr lang="en-US" dirty="0" smtClean="0"/>
              <a:t>Kay Downey, Collection Management Librarian, Kent State University</a:t>
            </a:r>
          </a:p>
          <a:p>
            <a:r>
              <a:rPr lang="en-US" dirty="0" smtClean="0"/>
              <a:t>Sharon Hackett, Serials / ERM Librarian, Kent State University</a:t>
            </a:r>
          </a:p>
          <a:p>
            <a:endParaRPr lang="en-US" dirty="0"/>
          </a:p>
        </p:txBody>
      </p:sp>
      <p:sp>
        <p:nvSpPr>
          <p:cNvPr id="4" name="Date Placeholder 3"/>
          <p:cNvSpPr>
            <a:spLocks noGrp="1"/>
          </p:cNvSpPr>
          <p:nvPr>
            <p:ph type="dt" sz="half" idx="10"/>
          </p:nvPr>
        </p:nvSpPr>
        <p:spPr/>
        <p:txBody>
          <a:bodyPr/>
          <a:lstStyle/>
          <a:p>
            <a:r>
              <a:rPr lang="en-US" smtClean="0"/>
              <a:t>NOTSL, November 30, 2012</a:t>
            </a:r>
            <a:endParaRPr lang="en-US"/>
          </a:p>
        </p:txBody>
      </p:sp>
      <p:sp>
        <p:nvSpPr>
          <p:cNvPr id="7" name="Footer Placeholder 6"/>
          <p:cNvSpPr>
            <a:spLocks noGrp="1"/>
          </p:cNvSpPr>
          <p:nvPr>
            <p:ph type="ftr" sz="quarter" idx="11"/>
          </p:nvPr>
        </p:nvSpPr>
        <p:spPr/>
        <p:txBody>
          <a:bodyPr/>
          <a:lstStyle/>
          <a:p>
            <a:r>
              <a:rPr lang="en-US" smtClean="0"/>
              <a:t>Margaret Maurer</a:t>
            </a:r>
            <a:endParaRPr lang="en-US"/>
          </a:p>
        </p:txBody>
      </p:sp>
      <p:sp>
        <p:nvSpPr>
          <p:cNvPr id="8" name="Slide Number Placeholder 7"/>
          <p:cNvSpPr>
            <a:spLocks noGrp="1"/>
          </p:cNvSpPr>
          <p:nvPr>
            <p:ph type="sldNum" sz="quarter" idx="12"/>
          </p:nvPr>
        </p:nvSpPr>
        <p:spPr/>
        <p:txBody>
          <a:bodyPr/>
          <a:lstStyle/>
          <a:p>
            <a:fld id="{C73AF768-34C1-414E-99F8-22A3258B15B2}" type="slidenum">
              <a:rPr lang="en-US" smtClean="0"/>
              <a:t>24</a:t>
            </a:fld>
            <a:endParaRPr lang="en-US"/>
          </a:p>
        </p:txBody>
      </p:sp>
    </p:spTree>
    <p:extLst>
      <p:ext uri="{BB962C8B-B14F-4D97-AF65-F5344CB8AC3E}">
        <p14:creationId xmlns:p14="http://schemas.microsoft.com/office/powerpoint/2010/main" val="28286838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budget is in transition</a:t>
            </a:r>
            <a:endParaRPr lang="en-US" dirty="0"/>
          </a:p>
        </p:txBody>
      </p:sp>
      <p:sp>
        <p:nvSpPr>
          <p:cNvPr id="3" name="Content Placeholder 2"/>
          <p:cNvSpPr>
            <a:spLocks noGrp="1"/>
          </p:cNvSpPr>
          <p:nvPr>
            <p:ph idx="1"/>
          </p:nvPr>
        </p:nvSpPr>
        <p:spPr>
          <a:xfrm>
            <a:off x="457200" y="1295400"/>
            <a:ext cx="7620000" cy="5105400"/>
          </a:xfrm>
        </p:spPr>
        <p:txBody>
          <a:bodyPr>
            <a:noAutofit/>
          </a:bodyPr>
          <a:lstStyle/>
          <a:p>
            <a:r>
              <a:rPr lang="en-US" sz="2800" dirty="0" smtClean="0"/>
              <a:t>Currently KSU is spending 70% of its collection budget to purchase electronic resources, and only 30% to purchase print. And it is not trending in the direction of print.</a:t>
            </a:r>
          </a:p>
          <a:p>
            <a:r>
              <a:rPr lang="en-US" sz="2800" dirty="0" smtClean="0"/>
              <a:t>KSU spends 60% of its collection budget locally. The other 40% is spent for OhioLINK purchases, all of which are electronic.</a:t>
            </a:r>
          </a:p>
          <a:p>
            <a:r>
              <a:rPr lang="en-US" sz="2800" dirty="0" smtClean="0"/>
              <a:t>E-journal prices now on par with print prices.</a:t>
            </a:r>
          </a:p>
          <a:p>
            <a:r>
              <a:rPr lang="en-US" sz="2800" dirty="0" smtClean="0"/>
              <a:t>However, for the most part e-books cost 2-3 times more than the print, depending on the license restrictions for simultaneous use. </a:t>
            </a:r>
            <a:endParaRPr lang="en-US" sz="2800" dirty="0"/>
          </a:p>
        </p:txBody>
      </p:sp>
      <p:sp>
        <p:nvSpPr>
          <p:cNvPr id="4" name="Date Placeholder 3"/>
          <p:cNvSpPr>
            <a:spLocks noGrp="1"/>
          </p:cNvSpPr>
          <p:nvPr>
            <p:ph type="dt" sz="half" idx="10"/>
          </p:nvPr>
        </p:nvSpPr>
        <p:spPr/>
        <p:txBody>
          <a:bodyPr/>
          <a:lstStyle/>
          <a:p>
            <a:r>
              <a:rPr lang="en-US" smtClean="0"/>
              <a:t>NOTSL, November 30, 2012</a:t>
            </a:r>
            <a:endParaRPr lang="en-US"/>
          </a:p>
        </p:txBody>
      </p:sp>
      <p:sp>
        <p:nvSpPr>
          <p:cNvPr id="7" name="Footer Placeholder 6"/>
          <p:cNvSpPr>
            <a:spLocks noGrp="1"/>
          </p:cNvSpPr>
          <p:nvPr>
            <p:ph type="ftr" sz="quarter" idx="11"/>
          </p:nvPr>
        </p:nvSpPr>
        <p:spPr/>
        <p:txBody>
          <a:bodyPr/>
          <a:lstStyle/>
          <a:p>
            <a:r>
              <a:rPr lang="en-US" smtClean="0"/>
              <a:t>Margaret Maurer</a:t>
            </a:r>
            <a:endParaRPr lang="en-US"/>
          </a:p>
        </p:txBody>
      </p:sp>
      <p:sp>
        <p:nvSpPr>
          <p:cNvPr id="8" name="Slide Number Placeholder 7"/>
          <p:cNvSpPr>
            <a:spLocks noGrp="1"/>
          </p:cNvSpPr>
          <p:nvPr>
            <p:ph type="sldNum" sz="quarter" idx="12"/>
          </p:nvPr>
        </p:nvSpPr>
        <p:spPr/>
        <p:txBody>
          <a:bodyPr/>
          <a:lstStyle/>
          <a:p>
            <a:fld id="{C73AF768-34C1-414E-99F8-22A3258B15B2}" type="slidenum">
              <a:rPr lang="en-US" smtClean="0"/>
              <a:t>3</a:t>
            </a:fld>
            <a:endParaRPr lang="en-US"/>
          </a:p>
        </p:txBody>
      </p:sp>
    </p:spTree>
    <p:extLst>
      <p:ext uri="{BB962C8B-B14F-4D97-AF65-F5344CB8AC3E}">
        <p14:creationId xmlns:p14="http://schemas.microsoft.com/office/powerpoint/2010/main" val="38179087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KSU FY13 Collections Budget Overview</a:t>
            </a:r>
            <a:endParaRPr lang="en-US" dirty="0"/>
          </a:p>
        </p:txBody>
      </p:sp>
      <p:sp>
        <p:nvSpPr>
          <p:cNvPr id="4" name="Date Placeholder 3"/>
          <p:cNvSpPr>
            <a:spLocks noGrp="1"/>
          </p:cNvSpPr>
          <p:nvPr>
            <p:ph type="dt" sz="half" idx="10"/>
          </p:nvPr>
        </p:nvSpPr>
        <p:spPr/>
        <p:txBody>
          <a:bodyPr/>
          <a:lstStyle/>
          <a:p>
            <a:r>
              <a:rPr lang="en-US" smtClean="0"/>
              <a:t>NOTSL, November 30, 2012</a:t>
            </a:r>
            <a:endParaRPr lang="en-US"/>
          </a:p>
        </p:txBody>
      </p:sp>
      <p:sp>
        <p:nvSpPr>
          <p:cNvPr id="7" name="Footer Placeholder 6"/>
          <p:cNvSpPr>
            <a:spLocks noGrp="1"/>
          </p:cNvSpPr>
          <p:nvPr>
            <p:ph type="ftr" sz="quarter" idx="11"/>
          </p:nvPr>
        </p:nvSpPr>
        <p:spPr/>
        <p:txBody>
          <a:bodyPr/>
          <a:lstStyle/>
          <a:p>
            <a:r>
              <a:rPr lang="en-US" smtClean="0"/>
              <a:t>Margaret Maurer</a:t>
            </a:r>
            <a:endParaRPr lang="en-US"/>
          </a:p>
        </p:txBody>
      </p:sp>
      <p:sp>
        <p:nvSpPr>
          <p:cNvPr id="8" name="Slide Number Placeholder 7"/>
          <p:cNvSpPr>
            <a:spLocks noGrp="1"/>
          </p:cNvSpPr>
          <p:nvPr>
            <p:ph type="sldNum" sz="quarter" idx="12"/>
          </p:nvPr>
        </p:nvSpPr>
        <p:spPr/>
        <p:txBody>
          <a:bodyPr/>
          <a:lstStyle/>
          <a:p>
            <a:fld id="{C73AF768-34C1-414E-99F8-22A3258B15B2}" type="slidenum">
              <a:rPr lang="en-US" smtClean="0"/>
              <a:t>4</a:t>
            </a:fld>
            <a:endParaRPr lang="en-US"/>
          </a:p>
        </p:txBody>
      </p:sp>
      <p:graphicFrame>
        <p:nvGraphicFramePr>
          <p:cNvPr id="9" name="Content Placeholder 8"/>
          <p:cNvGraphicFramePr>
            <a:graphicFrameLocks noGrp="1"/>
          </p:cNvGraphicFramePr>
          <p:nvPr>
            <p:ph idx="1"/>
          </p:nvPr>
        </p:nvGraphicFramePr>
        <p:xfrm>
          <a:off x="457200" y="1600200"/>
          <a:ext cx="7620000" cy="4800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746347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300" dirty="0" smtClean="0"/>
              <a:t>Electronic resource management</a:t>
            </a:r>
            <a:endParaRPr lang="en-US" sz="4300" dirty="0"/>
          </a:p>
        </p:txBody>
      </p:sp>
      <p:sp>
        <p:nvSpPr>
          <p:cNvPr id="3" name="Content Placeholder 2"/>
          <p:cNvSpPr>
            <a:spLocks noGrp="1"/>
          </p:cNvSpPr>
          <p:nvPr>
            <p:ph idx="1"/>
          </p:nvPr>
        </p:nvSpPr>
        <p:spPr/>
        <p:txBody>
          <a:bodyPr>
            <a:normAutofit/>
          </a:bodyPr>
          <a:lstStyle/>
          <a:p>
            <a:r>
              <a:rPr lang="en-US" sz="2800" dirty="0" smtClean="0"/>
              <a:t>Electronic resource management players</a:t>
            </a:r>
          </a:p>
          <a:p>
            <a:r>
              <a:rPr lang="en-US" sz="2800" dirty="0"/>
              <a:t>Electronic resource management </a:t>
            </a:r>
            <a:r>
              <a:rPr lang="en-US" sz="2800" dirty="0" smtClean="0"/>
              <a:t>systems</a:t>
            </a:r>
          </a:p>
          <a:p>
            <a:r>
              <a:rPr lang="en-US" sz="2800" dirty="0"/>
              <a:t>Electronic resource management </a:t>
            </a:r>
            <a:r>
              <a:rPr lang="en-US" sz="2800" dirty="0" smtClean="0"/>
              <a:t>communication</a:t>
            </a:r>
            <a:endParaRPr lang="en-US" sz="2800" dirty="0"/>
          </a:p>
          <a:p>
            <a:endParaRPr lang="en-US" sz="2800" dirty="0" smtClean="0"/>
          </a:p>
          <a:p>
            <a:pPr marL="114300" indent="0">
              <a:buNone/>
            </a:pPr>
            <a:r>
              <a:rPr lang="en-US" sz="2800" dirty="0" smtClean="0"/>
              <a:t>Electronic resources</a:t>
            </a:r>
          </a:p>
          <a:p>
            <a:r>
              <a:rPr lang="en-US" sz="2800" dirty="0" smtClean="0"/>
              <a:t>Are transformational</a:t>
            </a:r>
            <a:endParaRPr lang="en-US" sz="2800" dirty="0"/>
          </a:p>
          <a:p>
            <a:r>
              <a:rPr lang="en-US" sz="2800" dirty="0" smtClean="0"/>
              <a:t>Are here to stay</a:t>
            </a:r>
          </a:p>
          <a:p>
            <a:r>
              <a:rPr lang="en-US" sz="2800" dirty="0" smtClean="0"/>
              <a:t>And it’s currently chaotic</a:t>
            </a:r>
            <a:endParaRPr lang="en-US" sz="2800" dirty="0"/>
          </a:p>
        </p:txBody>
      </p:sp>
      <p:sp>
        <p:nvSpPr>
          <p:cNvPr id="4" name="Date Placeholder 3"/>
          <p:cNvSpPr>
            <a:spLocks noGrp="1"/>
          </p:cNvSpPr>
          <p:nvPr>
            <p:ph type="dt" sz="half" idx="10"/>
          </p:nvPr>
        </p:nvSpPr>
        <p:spPr/>
        <p:txBody>
          <a:bodyPr/>
          <a:lstStyle/>
          <a:p>
            <a:r>
              <a:rPr lang="en-US" smtClean="0"/>
              <a:t>NOTSL, November 30, 2012</a:t>
            </a:r>
            <a:endParaRPr lang="en-US"/>
          </a:p>
        </p:txBody>
      </p:sp>
      <p:sp>
        <p:nvSpPr>
          <p:cNvPr id="7" name="Footer Placeholder 6"/>
          <p:cNvSpPr>
            <a:spLocks noGrp="1"/>
          </p:cNvSpPr>
          <p:nvPr>
            <p:ph type="ftr" sz="quarter" idx="11"/>
          </p:nvPr>
        </p:nvSpPr>
        <p:spPr/>
        <p:txBody>
          <a:bodyPr/>
          <a:lstStyle/>
          <a:p>
            <a:r>
              <a:rPr lang="en-US" smtClean="0"/>
              <a:t>Margaret Maurer</a:t>
            </a:r>
            <a:endParaRPr lang="en-US"/>
          </a:p>
        </p:txBody>
      </p:sp>
      <p:sp>
        <p:nvSpPr>
          <p:cNvPr id="8" name="Slide Number Placeholder 7"/>
          <p:cNvSpPr>
            <a:spLocks noGrp="1"/>
          </p:cNvSpPr>
          <p:nvPr>
            <p:ph type="sldNum" sz="quarter" idx="12"/>
          </p:nvPr>
        </p:nvSpPr>
        <p:spPr/>
        <p:txBody>
          <a:bodyPr/>
          <a:lstStyle/>
          <a:p>
            <a:fld id="{C73AF768-34C1-414E-99F8-22A3258B15B2}" type="slidenum">
              <a:rPr lang="en-US" smtClean="0"/>
              <a:t>5</a:t>
            </a:fld>
            <a:endParaRPr lang="en-US"/>
          </a:p>
        </p:txBody>
      </p:sp>
    </p:spTree>
    <p:extLst>
      <p:ext uri="{BB962C8B-B14F-4D97-AF65-F5344CB8AC3E}">
        <p14:creationId xmlns:p14="http://schemas.microsoft.com/office/powerpoint/2010/main" val="22711682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nature of the work is changing</a:t>
            </a:r>
            <a:endParaRPr lang="en-US" dirty="0"/>
          </a:p>
        </p:txBody>
      </p:sp>
      <p:sp>
        <p:nvSpPr>
          <p:cNvPr id="3" name="Content Placeholder 2"/>
          <p:cNvSpPr>
            <a:spLocks noGrp="1"/>
          </p:cNvSpPr>
          <p:nvPr>
            <p:ph idx="1"/>
          </p:nvPr>
        </p:nvSpPr>
        <p:spPr/>
        <p:txBody>
          <a:bodyPr>
            <a:normAutofit/>
          </a:bodyPr>
          <a:lstStyle/>
          <a:p>
            <a:r>
              <a:rPr lang="en-US" sz="2800" dirty="0" smtClean="0"/>
              <a:t>What you buy is changing</a:t>
            </a:r>
          </a:p>
          <a:p>
            <a:r>
              <a:rPr lang="en-US" sz="2800" dirty="0" smtClean="0"/>
              <a:t>The pricing models are different</a:t>
            </a:r>
          </a:p>
          <a:p>
            <a:r>
              <a:rPr lang="en-US" sz="2800" dirty="0" smtClean="0"/>
              <a:t>Physical processing and binding</a:t>
            </a:r>
            <a:endParaRPr lang="en-US" sz="2800" dirty="0"/>
          </a:p>
        </p:txBody>
      </p:sp>
      <p:sp>
        <p:nvSpPr>
          <p:cNvPr id="4" name="Date Placeholder 3"/>
          <p:cNvSpPr>
            <a:spLocks noGrp="1"/>
          </p:cNvSpPr>
          <p:nvPr>
            <p:ph type="dt" sz="half" idx="10"/>
          </p:nvPr>
        </p:nvSpPr>
        <p:spPr/>
        <p:txBody>
          <a:bodyPr/>
          <a:lstStyle/>
          <a:p>
            <a:r>
              <a:rPr lang="en-US" smtClean="0"/>
              <a:t>NOTSL, November 30, 2012</a:t>
            </a:r>
            <a:endParaRPr lang="en-US"/>
          </a:p>
        </p:txBody>
      </p:sp>
      <p:sp>
        <p:nvSpPr>
          <p:cNvPr id="7" name="Footer Placeholder 6"/>
          <p:cNvSpPr>
            <a:spLocks noGrp="1"/>
          </p:cNvSpPr>
          <p:nvPr>
            <p:ph type="ftr" sz="quarter" idx="11"/>
          </p:nvPr>
        </p:nvSpPr>
        <p:spPr/>
        <p:txBody>
          <a:bodyPr/>
          <a:lstStyle/>
          <a:p>
            <a:r>
              <a:rPr lang="en-US" smtClean="0"/>
              <a:t>Margaret Maurer</a:t>
            </a:r>
            <a:endParaRPr lang="en-US"/>
          </a:p>
        </p:txBody>
      </p:sp>
      <p:sp>
        <p:nvSpPr>
          <p:cNvPr id="8" name="Slide Number Placeholder 7"/>
          <p:cNvSpPr>
            <a:spLocks noGrp="1"/>
          </p:cNvSpPr>
          <p:nvPr>
            <p:ph type="sldNum" sz="quarter" idx="12"/>
          </p:nvPr>
        </p:nvSpPr>
        <p:spPr/>
        <p:txBody>
          <a:bodyPr/>
          <a:lstStyle/>
          <a:p>
            <a:fld id="{C73AF768-34C1-414E-99F8-22A3258B15B2}" type="slidenum">
              <a:rPr lang="en-US" smtClean="0"/>
              <a:t>6</a:t>
            </a:fld>
            <a:endParaRPr lang="en-US"/>
          </a:p>
        </p:txBody>
      </p:sp>
    </p:spTree>
    <p:extLst>
      <p:ext uri="{BB962C8B-B14F-4D97-AF65-F5344CB8AC3E}">
        <p14:creationId xmlns:p14="http://schemas.microsoft.com/office/powerpoint/2010/main" val="34542287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good news is….</a:t>
            </a:r>
            <a:endParaRPr lang="en-US" dirty="0"/>
          </a:p>
        </p:txBody>
      </p:sp>
      <p:sp>
        <p:nvSpPr>
          <p:cNvPr id="3" name="Content Placeholder 2"/>
          <p:cNvSpPr>
            <a:spLocks noGrp="1"/>
          </p:cNvSpPr>
          <p:nvPr>
            <p:ph idx="1"/>
          </p:nvPr>
        </p:nvSpPr>
        <p:spPr/>
        <p:txBody>
          <a:bodyPr/>
          <a:lstStyle/>
          <a:p>
            <a:r>
              <a:rPr lang="en-US" sz="2800" dirty="0" smtClean="0"/>
              <a:t>We’re not all going to be out of a job.</a:t>
            </a:r>
          </a:p>
          <a:p>
            <a:r>
              <a:rPr lang="en-US" sz="2800" dirty="0" smtClean="0"/>
              <a:t>Electronic resource management work is detailed and can be difficult.</a:t>
            </a:r>
          </a:p>
          <a:p>
            <a:r>
              <a:rPr lang="en-US" sz="2800" dirty="0" smtClean="0"/>
              <a:t>More work is involved to get the job done. More staff is needed.</a:t>
            </a:r>
          </a:p>
          <a:p>
            <a:r>
              <a:rPr lang="en-US" sz="2800" dirty="0" smtClean="0"/>
              <a:t>The more experience staff have, the better.</a:t>
            </a:r>
          </a:p>
          <a:p>
            <a:r>
              <a:rPr lang="en-US" sz="2800" dirty="0" smtClean="0"/>
              <a:t>The more education staff have, the better.</a:t>
            </a:r>
          </a:p>
          <a:p>
            <a:endParaRPr lang="en-US" dirty="0"/>
          </a:p>
          <a:p>
            <a:r>
              <a:rPr lang="en-US" sz="2800" dirty="0" smtClean="0"/>
              <a:t>[Now we just have to convince our administrators.]</a:t>
            </a:r>
          </a:p>
        </p:txBody>
      </p:sp>
      <p:sp>
        <p:nvSpPr>
          <p:cNvPr id="4" name="Date Placeholder 3"/>
          <p:cNvSpPr>
            <a:spLocks noGrp="1"/>
          </p:cNvSpPr>
          <p:nvPr>
            <p:ph type="dt" sz="half" idx="10"/>
          </p:nvPr>
        </p:nvSpPr>
        <p:spPr/>
        <p:txBody>
          <a:bodyPr/>
          <a:lstStyle/>
          <a:p>
            <a:r>
              <a:rPr lang="en-US" smtClean="0"/>
              <a:t>NOTSL, November 30, 2012</a:t>
            </a:r>
            <a:endParaRPr lang="en-US"/>
          </a:p>
        </p:txBody>
      </p:sp>
      <p:sp>
        <p:nvSpPr>
          <p:cNvPr id="7" name="Footer Placeholder 6"/>
          <p:cNvSpPr>
            <a:spLocks noGrp="1"/>
          </p:cNvSpPr>
          <p:nvPr>
            <p:ph type="ftr" sz="quarter" idx="11"/>
          </p:nvPr>
        </p:nvSpPr>
        <p:spPr/>
        <p:txBody>
          <a:bodyPr/>
          <a:lstStyle/>
          <a:p>
            <a:r>
              <a:rPr lang="en-US" smtClean="0"/>
              <a:t>Margaret Maurer</a:t>
            </a:r>
            <a:endParaRPr lang="en-US"/>
          </a:p>
        </p:txBody>
      </p:sp>
      <p:sp>
        <p:nvSpPr>
          <p:cNvPr id="8" name="Slide Number Placeholder 7"/>
          <p:cNvSpPr>
            <a:spLocks noGrp="1"/>
          </p:cNvSpPr>
          <p:nvPr>
            <p:ph type="sldNum" sz="quarter" idx="12"/>
          </p:nvPr>
        </p:nvSpPr>
        <p:spPr/>
        <p:txBody>
          <a:bodyPr/>
          <a:lstStyle/>
          <a:p>
            <a:fld id="{C73AF768-34C1-414E-99F8-22A3258B15B2}" type="slidenum">
              <a:rPr lang="en-US" smtClean="0"/>
              <a:t>7</a:t>
            </a:fld>
            <a:endParaRPr lang="en-US"/>
          </a:p>
        </p:txBody>
      </p:sp>
    </p:spTree>
    <p:extLst>
      <p:ext uri="{BB962C8B-B14F-4D97-AF65-F5344CB8AC3E}">
        <p14:creationId xmlns:p14="http://schemas.microsoft.com/office/powerpoint/2010/main" val="19063974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E-resources tasks</a:t>
            </a:r>
            <a:endParaRPr lang="en-US" dirty="0"/>
          </a:p>
        </p:txBody>
      </p:sp>
      <p:sp>
        <p:nvSpPr>
          <p:cNvPr id="3" name="Content Placeholder 2"/>
          <p:cNvSpPr>
            <a:spLocks noGrp="1"/>
          </p:cNvSpPr>
          <p:nvPr>
            <p:ph idx="1"/>
          </p:nvPr>
        </p:nvSpPr>
        <p:spPr/>
        <p:txBody>
          <a:bodyPr>
            <a:normAutofit/>
          </a:bodyPr>
          <a:lstStyle/>
          <a:p>
            <a:r>
              <a:rPr lang="en-US" sz="2800" dirty="0">
                <a:ea typeface="ＭＳ Ｐゴシック"/>
                <a:cs typeface="ＭＳ Ｐゴシック"/>
              </a:rPr>
              <a:t>Resource </a:t>
            </a:r>
            <a:r>
              <a:rPr lang="en-US" sz="2800" dirty="0" smtClean="0">
                <a:ea typeface="ＭＳ Ｐゴシック"/>
                <a:cs typeface="ＭＳ Ｐゴシック"/>
              </a:rPr>
              <a:t>identification</a:t>
            </a:r>
            <a:endParaRPr lang="en-US" sz="2800" dirty="0">
              <a:ea typeface="ＭＳ Ｐゴシック"/>
              <a:cs typeface="ＭＳ Ｐゴシック"/>
            </a:endParaRPr>
          </a:p>
          <a:p>
            <a:r>
              <a:rPr lang="en-US" sz="2800" dirty="0">
                <a:ea typeface="ＭＳ Ｐゴシック"/>
                <a:cs typeface="ＭＳ Ｐゴシック"/>
              </a:rPr>
              <a:t>Trials / d</a:t>
            </a:r>
            <a:r>
              <a:rPr lang="en-US" sz="2800" dirty="0" smtClean="0">
                <a:ea typeface="ＭＳ Ｐゴシック"/>
                <a:cs typeface="ＭＳ Ｐゴシック"/>
              </a:rPr>
              <a:t>ecision tracking</a:t>
            </a:r>
            <a:endParaRPr lang="en-US" sz="2800" dirty="0">
              <a:ea typeface="ＭＳ Ｐゴシック"/>
              <a:cs typeface="ＭＳ Ｐゴシック"/>
            </a:endParaRPr>
          </a:p>
          <a:p>
            <a:r>
              <a:rPr lang="en-US" sz="2800" dirty="0">
                <a:ea typeface="ＭＳ Ｐゴシック"/>
                <a:cs typeface="ＭＳ Ｐゴシック"/>
              </a:rPr>
              <a:t>Selection</a:t>
            </a:r>
          </a:p>
          <a:p>
            <a:r>
              <a:rPr lang="en-US" sz="2800" dirty="0">
                <a:ea typeface="ＭＳ Ｐゴシック"/>
                <a:cs typeface="ＭＳ Ｐゴシック"/>
              </a:rPr>
              <a:t>License </a:t>
            </a:r>
            <a:r>
              <a:rPr lang="en-US" sz="2800" dirty="0" smtClean="0">
                <a:ea typeface="ＭＳ Ｐゴシック"/>
                <a:cs typeface="ＭＳ Ｐゴシック"/>
              </a:rPr>
              <a:t>evaluation </a:t>
            </a:r>
            <a:r>
              <a:rPr lang="en-US" sz="2800" dirty="0">
                <a:ea typeface="ＭＳ Ｐゴシック"/>
                <a:cs typeface="ＭＳ Ｐゴシック"/>
              </a:rPr>
              <a:t>/ </a:t>
            </a:r>
            <a:r>
              <a:rPr lang="en-US" sz="2800" dirty="0" smtClean="0">
                <a:ea typeface="ＭＳ Ｐゴシック"/>
                <a:cs typeface="ＭＳ Ｐゴシック"/>
              </a:rPr>
              <a:t>negotiation</a:t>
            </a:r>
            <a:endParaRPr lang="en-US" sz="2800" dirty="0">
              <a:ea typeface="ＭＳ Ｐゴシック"/>
              <a:cs typeface="ＭＳ Ｐゴシック"/>
            </a:endParaRPr>
          </a:p>
          <a:p>
            <a:r>
              <a:rPr lang="en-US" sz="2800" dirty="0">
                <a:ea typeface="ＭＳ Ｐゴシック"/>
                <a:cs typeface="ＭＳ Ｐゴシック"/>
              </a:rPr>
              <a:t>Ordering and </a:t>
            </a:r>
            <a:r>
              <a:rPr lang="en-US" sz="2800" dirty="0" smtClean="0">
                <a:ea typeface="ＭＳ Ｐゴシック"/>
                <a:cs typeface="ＭＳ Ｐゴシック"/>
              </a:rPr>
              <a:t>order maintenance</a:t>
            </a:r>
            <a:endParaRPr lang="en-US" sz="2800" dirty="0">
              <a:ea typeface="ＭＳ Ｐゴシック"/>
              <a:cs typeface="ＭＳ Ｐゴシック"/>
            </a:endParaRPr>
          </a:p>
          <a:p>
            <a:r>
              <a:rPr lang="en-US" sz="2800" dirty="0">
                <a:ea typeface="ＭＳ Ｐゴシック"/>
                <a:cs typeface="ＭＳ Ｐゴシック"/>
              </a:rPr>
              <a:t>Payment / p</a:t>
            </a:r>
            <a:r>
              <a:rPr lang="en-US" sz="2800" dirty="0" smtClean="0">
                <a:ea typeface="ＭＳ Ｐゴシック"/>
                <a:cs typeface="ＭＳ Ｐゴシック"/>
              </a:rPr>
              <a:t>re-payment</a:t>
            </a:r>
            <a:endParaRPr lang="en-US" sz="2800" dirty="0">
              <a:ea typeface="ＭＳ Ｐゴシック"/>
              <a:cs typeface="ＭＳ Ｐゴシック"/>
            </a:endParaRPr>
          </a:p>
        </p:txBody>
      </p:sp>
      <p:sp>
        <p:nvSpPr>
          <p:cNvPr id="4" name="Date Placeholder 3"/>
          <p:cNvSpPr>
            <a:spLocks noGrp="1"/>
          </p:cNvSpPr>
          <p:nvPr>
            <p:ph type="dt" sz="half" idx="10"/>
          </p:nvPr>
        </p:nvSpPr>
        <p:spPr/>
        <p:txBody>
          <a:bodyPr/>
          <a:lstStyle/>
          <a:p>
            <a:r>
              <a:rPr lang="en-US" smtClean="0"/>
              <a:t>NOTSL, November 30, 2012</a:t>
            </a:r>
            <a:endParaRPr lang="en-US"/>
          </a:p>
        </p:txBody>
      </p:sp>
      <p:sp>
        <p:nvSpPr>
          <p:cNvPr id="5" name="Footer Placeholder 4"/>
          <p:cNvSpPr>
            <a:spLocks noGrp="1"/>
          </p:cNvSpPr>
          <p:nvPr>
            <p:ph type="ftr" sz="quarter" idx="11"/>
          </p:nvPr>
        </p:nvSpPr>
        <p:spPr/>
        <p:txBody>
          <a:bodyPr/>
          <a:lstStyle/>
          <a:p>
            <a:r>
              <a:rPr lang="en-US" smtClean="0"/>
              <a:t>Margaret Maurer</a:t>
            </a:r>
            <a:endParaRPr lang="en-US"/>
          </a:p>
        </p:txBody>
      </p:sp>
      <p:sp>
        <p:nvSpPr>
          <p:cNvPr id="6" name="Slide Number Placeholder 5"/>
          <p:cNvSpPr>
            <a:spLocks noGrp="1"/>
          </p:cNvSpPr>
          <p:nvPr>
            <p:ph type="sldNum" sz="quarter" idx="12"/>
          </p:nvPr>
        </p:nvSpPr>
        <p:spPr/>
        <p:txBody>
          <a:bodyPr/>
          <a:lstStyle/>
          <a:p>
            <a:fld id="{C73AF768-34C1-414E-99F8-22A3258B15B2}" type="slidenum">
              <a:rPr lang="en-US" smtClean="0"/>
              <a:t>8</a:t>
            </a:fld>
            <a:endParaRPr lang="en-US"/>
          </a:p>
        </p:txBody>
      </p:sp>
    </p:spTree>
    <p:extLst>
      <p:ext uri="{BB962C8B-B14F-4D97-AF65-F5344CB8AC3E}">
        <p14:creationId xmlns:p14="http://schemas.microsoft.com/office/powerpoint/2010/main" val="24198406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E-resources tasks continued</a:t>
            </a:r>
            <a:endParaRPr lang="en-US" dirty="0"/>
          </a:p>
        </p:txBody>
      </p:sp>
      <p:sp>
        <p:nvSpPr>
          <p:cNvPr id="3" name="Content Placeholder 2"/>
          <p:cNvSpPr>
            <a:spLocks noGrp="1"/>
          </p:cNvSpPr>
          <p:nvPr>
            <p:ph sz="half" idx="1"/>
          </p:nvPr>
        </p:nvSpPr>
        <p:spPr/>
        <p:txBody>
          <a:bodyPr>
            <a:normAutofit/>
          </a:bodyPr>
          <a:lstStyle/>
          <a:p>
            <a:pPr>
              <a:lnSpc>
                <a:spcPct val="90000"/>
              </a:lnSpc>
            </a:pPr>
            <a:r>
              <a:rPr lang="en-US" dirty="0">
                <a:ea typeface="ＭＳ Ｐゴシック"/>
                <a:cs typeface="ＭＳ Ｐゴシック"/>
              </a:rPr>
              <a:t>Activation / r</a:t>
            </a:r>
            <a:r>
              <a:rPr lang="en-US" dirty="0" smtClean="0">
                <a:ea typeface="ＭＳ Ｐゴシック"/>
                <a:cs typeface="ＭＳ Ｐゴシック"/>
              </a:rPr>
              <a:t>egistration</a:t>
            </a:r>
            <a:endParaRPr lang="en-US" dirty="0">
              <a:ea typeface="ＭＳ Ｐゴシック"/>
              <a:cs typeface="ＭＳ Ｐゴシック"/>
            </a:endParaRPr>
          </a:p>
          <a:p>
            <a:pPr>
              <a:lnSpc>
                <a:spcPct val="90000"/>
              </a:lnSpc>
            </a:pPr>
            <a:r>
              <a:rPr lang="en-US" dirty="0">
                <a:ea typeface="ＭＳ Ｐゴシック"/>
                <a:cs typeface="ＭＳ Ｐゴシック"/>
              </a:rPr>
              <a:t>Cataloging</a:t>
            </a:r>
          </a:p>
          <a:p>
            <a:pPr>
              <a:lnSpc>
                <a:spcPct val="90000"/>
              </a:lnSpc>
            </a:pPr>
            <a:r>
              <a:rPr lang="en-US" dirty="0">
                <a:ea typeface="ＭＳ Ｐゴシック"/>
                <a:cs typeface="ＭＳ Ｐゴシック"/>
              </a:rPr>
              <a:t>Holdings m</a:t>
            </a:r>
            <a:r>
              <a:rPr lang="en-US" dirty="0" smtClean="0">
                <a:ea typeface="ＭＳ Ｐゴシック"/>
                <a:cs typeface="ＭＳ Ｐゴシック"/>
              </a:rPr>
              <a:t>aintenance</a:t>
            </a:r>
          </a:p>
          <a:p>
            <a:pPr>
              <a:lnSpc>
                <a:spcPct val="90000"/>
              </a:lnSpc>
            </a:pPr>
            <a:r>
              <a:rPr lang="en-US" dirty="0" smtClean="0">
                <a:ea typeface="ＭＳ Ｐゴシック"/>
                <a:cs typeface="ＭＳ Ｐゴシック"/>
              </a:rPr>
              <a:t>Controlling access</a:t>
            </a:r>
          </a:p>
          <a:p>
            <a:pPr>
              <a:lnSpc>
                <a:spcPct val="90000"/>
              </a:lnSpc>
            </a:pPr>
            <a:r>
              <a:rPr lang="en-US" dirty="0" smtClean="0">
                <a:ea typeface="ＭＳ Ｐゴシック"/>
                <a:cs typeface="ＭＳ Ｐゴシック"/>
              </a:rPr>
              <a:t>Maintaining access</a:t>
            </a:r>
            <a:endParaRPr lang="en-US" dirty="0">
              <a:ea typeface="ＭＳ Ｐゴシック"/>
              <a:cs typeface="ＭＳ Ｐゴシック"/>
            </a:endParaRPr>
          </a:p>
        </p:txBody>
      </p:sp>
      <p:sp>
        <p:nvSpPr>
          <p:cNvPr id="7" name="Content Placeholder 6"/>
          <p:cNvSpPr>
            <a:spLocks noGrp="1"/>
          </p:cNvSpPr>
          <p:nvPr>
            <p:ph sz="half" idx="2"/>
          </p:nvPr>
        </p:nvSpPr>
        <p:spPr/>
        <p:txBody>
          <a:bodyPr>
            <a:normAutofit/>
          </a:bodyPr>
          <a:lstStyle/>
          <a:p>
            <a:pPr>
              <a:lnSpc>
                <a:spcPct val="90000"/>
              </a:lnSpc>
            </a:pPr>
            <a:r>
              <a:rPr lang="en-US" dirty="0">
                <a:ea typeface="ＭＳ Ｐゴシック"/>
                <a:cs typeface="ＭＳ Ｐゴシック"/>
              </a:rPr>
              <a:t>Resource discovery</a:t>
            </a:r>
          </a:p>
          <a:p>
            <a:pPr>
              <a:lnSpc>
                <a:spcPct val="90000"/>
              </a:lnSpc>
            </a:pPr>
            <a:r>
              <a:rPr lang="en-US" dirty="0">
                <a:ea typeface="ＭＳ Ｐゴシック"/>
                <a:cs typeface="ＭＳ Ｐゴシック"/>
              </a:rPr>
              <a:t>Access management</a:t>
            </a:r>
          </a:p>
          <a:p>
            <a:pPr>
              <a:lnSpc>
                <a:spcPct val="90000"/>
              </a:lnSpc>
            </a:pPr>
            <a:r>
              <a:rPr lang="en-US" dirty="0">
                <a:ea typeface="ＭＳ Ｐゴシック"/>
                <a:cs typeface="ＭＳ Ｐゴシック"/>
              </a:rPr>
              <a:t>Usage tracking</a:t>
            </a:r>
          </a:p>
          <a:p>
            <a:pPr>
              <a:lnSpc>
                <a:spcPct val="90000"/>
              </a:lnSpc>
            </a:pPr>
            <a:r>
              <a:rPr lang="en-US" dirty="0">
                <a:ea typeface="ＭＳ Ｐゴシック"/>
                <a:cs typeface="ＭＳ Ｐゴシック"/>
              </a:rPr>
              <a:t>Renewals / cancellations</a:t>
            </a:r>
          </a:p>
          <a:p>
            <a:pPr>
              <a:lnSpc>
                <a:spcPct val="90000"/>
              </a:lnSpc>
            </a:pPr>
            <a:r>
              <a:rPr lang="en-US" dirty="0"/>
              <a:t>Preservation</a:t>
            </a:r>
          </a:p>
          <a:p>
            <a:pPr>
              <a:lnSpc>
                <a:spcPct val="90000"/>
              </a:lnSpc>
            </a:pPr>
            <a:r>
              <a:rPr lang="en-US" dirty="0"/>
              <a:t>Data curation</a:t>
            </a:r>
            <a:endParaRPr lang="en-US" dirty="0"/>
          </a:p>
        </p:txBody>
      </p:sp>
      <p:sp>
        <p:nvSpPr>
          <p:cNvPr id="4" name="Date Placeholder 3"/>
          <p:cNvSpPr>
            <a:spLocks noGrp="1"/>
          </p:cNvSpPr>
          <p:nvPr>
            <p:ph type="dt" sz="half" idx="10"/>
          </p:nvPr>
        </p:nvSpPr>
        <p:spPr/>
        <p:txBody>
          <a:bodyPr/>
          <a:lstStyle/>
          <a:p>
            <a:r>
              <a:rPr lang="en-US" smtClean="0"/>
              <a:t>NOTSL, November 30, 2012</a:t>
            </a:r>
            <a:endParaRPr lang="en-US"/>
          </a:p>
        </p:txBody>
      </p:sp>
      <p:sp>
        <p:nvSpPr>
          <p:cNvPr id="5" name="Footer Placeholder 4"/>
          <p:cNvSpPr>
            <a:spLocks noGrp="1"/>
          </p:cNvSpPr>
          <p:nvPr>
            <p:ph type="ftr" sz="quarter" idx="11"/>
          </p:nvPr>
        </p:nvSpPr>
        <p:spPr/>
        <p:txBody>
          <a:bodyPr/>
          <a:lstStyle/>
          <a:p>
            <a:r>
              <a:rPr lang="en-US" smtClean="0"/>
              <a:t>Margaret Maurer</a:t>
            </a:r>
            <a:endParaRPr lang="en-US"/>
          </a:p>
        </p:txBody>
      </p:sp>
      <p:sp>
        <p:nvSpPr>
          <p:cNvPr id="6" name="Slide Number Placeholder 5"/>
          <p:cNvSpPr>
            <a:spLocks noGrp="1"/>
          </p:cNvSpPr>
          <p:nvPr>
            <p:ph type="sldNum" sz="quarter" idx="12"/>
          </p:nvPr>
        </p:nvSpPr>
        <p:spPr/>
        <p:txBody>
          <a:bodyPr/>
          <a:lstStyle/>
          <a:p>
            <a:fld id="{C73AF768-34C1-414E-99F8-22A3258B15B2}" type="slidenum">
              <a:rPr lang="en-US" smtClean="0"/>
              <a:t>9</a:t>
            </a:fld>
            <a:endParaRPr lang="en-US"/>
          </a:p>
        </p:txBody>
      </p:sp>
    </p:spTree>
    <p:extLst>
      <p:ext uri="{BB962C8B-B14F-4D97-AF65-F5344CB8AC3E}">
        <p14:creationId xmlns:p14="http://schemas.microsoft.com/office/powerpoint/2010/main" val="178693509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Adjacency</Template>
  <TotalTime>383</TotalTime>
  <Words>3657</Words>
  <Application>Microsoft Office PowerPoint</Application>
  <PresentationFormat>On-screen Show (4:3)</PresentationFormat>
  <Paragraphs>415</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Adjacency</vt:lpstr>
      <vt:lpstr>TS Transformations: Workflow, Budget, Staffing</vt:lpstr>
      <vt:lpstr>Within the KSU Context</vt:lpstr>
      <vt:lpstr>The budget is in transition</vt:lpstr>
      <vt:lpstr>KSU FY13 Collections Budget Overview</vt:lpstr>
      <vt:lpstr>Electronic resource management</vt:lpstr>
      <vt:lpstr>The nature of the work is changing</vt:lpstr>
      <vt:lpstr>The good news is….</vt:lpstr>
      <vt:lpstr>E-resources tasks</vt:lpstr>
      <vt:lpstr>E-resources tasks continued</vt:lpstr>
      <vt:lpstr>Skills needed</vt:lpstr>
      <vt:lpstr>More skills needed</vt:lpstr>
      <vt:lpstr>Cataloging skills</vt:lpstr>
      <vt:lpstr>Standardized workflows?</vt:lpstr>
      <vt:lpstr>Training</vt:lpstr>
      <vt:lpstr>E-resources workflows</vt:lpstr>
      <vt:lpstr>Reorganization</vt:lpstr>
      <vt:lpstr>ERM Shortcomings</vt:lpstr>
      <vt:lpstr>KSU Selection Manager</vt:lpstr>
      <vt:lpstr>DDA cataloging workflow</vt:lpstr>
      <vt:lpstr>Batch cataloging management</vt:lpstr>
      <vt:lpstr>KSU checklist tool</vt:lpstr>
      <vt:lpstr>Advantages</vt:lpstr>
      <vt:lpstr>Available Free to All</vt:lpstr>
      <vt:lpstr>Questions?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mbmaurer</dc:creator>
  <cp:lastModifiedBy>mbmaurer</cp:lastModifiedBy>
  <cp:revision>40</cp:revision>
  <cp:lastPrinted>2012-11-30T08:37:01Z</cp:lastPrinted>
  <dcterms:created xsi:type="dcterms:W3CDTF">2012-11-30T02:20:45Z</dcterms:created>
  <dcterms:modified xsi:type="dcterms:W3CDTF">2012-11-30T08:44:13Z</dcterms:modified>
</cp:coreProperties>
</file>