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7" r:id="rId3"/>
    <p:sldId id="259" r:id="rId4"/>
    <p:sldId id="262" r:id="rId5"/>
    <p:sldId id="263" r:id="rId6"/>
    <p:sldId id="264" r:id="rId7"/>
    <p:sldId id="266" r:id="rId8"/>
    <p:sldId id="274" r:id="rId9"/>
    <p:sldId id="27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E7F1EAF-2A05-49D9-BEC5-D1FAF7AD6FEC}">
          <p14:sldIdLst/>
        </p14:section>
        <p14:section name="Untitled Section" id="{D7DA257D-9834-418E-B644-14C1AFA7722E}">
          <p14:sldIdLst>
            <p14:sldId id="258"/>
            <p14:sldId id="257"/>
            <p14:sldId id="259"/>
            <p14:sldId id="262"/>
            <p14:sldId id="263"/>
            <p14:sldId id="264"/>
            <p14:sldId id="266"/>
            <p14:sldId id="274"/>
            <p14:sldId id="27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94660"/>
  </p:normalViewPr>
  <p:slideViewPr>
    <p:cSldViewPr>
      <p:cViewPr>
        <p:scale>
          <a:sx n="50" d="100"/>
          <a:sy n="50" d="100"/>
        </p:scale>
        <p:origin x="-2076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86D82D-ED95-476C-A936-1C2C00302870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4DB1DF-C1DF-4D74-9786-83DE6C4B0D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061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DB1DF-C1DF-4D74-9786-83DE6C4B0DC6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408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DB1DF-C1DF-4D74-9786-83DE6C4B0DC6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231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DB1DF-C1DF-4D74-9786-83DE6C4B0DC6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231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DB1DF-C1DF-4D74-9786-83DE6C4B0DC6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231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DB1DF-C1DF-4D74-9786-83DE6C4B0DC6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231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DB1DF-C1DF-4D74-9786-83DE6C4B0DC6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231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795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577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339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1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141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59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178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81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180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838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335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DFA52-BFF2-4513-BB62-A6625636B75F}" type="datetimeFigureOut">
              <a:rPr lang="en-US" smtClean="0"/>
              <a:t>2/9/2012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48FAE-D242-4BD8-8F9A-E200EA27A27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0204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Syllabus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Text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Human Resources Management  Gaining a Competitive Edge -  6 edition (?) material  </a:t>
            </a:r>
            <a:r>
              <a:rPr lang="en-US" dirty="0" smtClean="0">
                <a:solidFill>
                  <a:srgbClr val="FF0000"/>
                </a:solidFill>
              </a:rPr>
              <a:t>Material included in class lectures. 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</a:rPr>
              <a:t>Alternatives: </a:t>
            </a:r>
          </a:p>
          <a:p>
            <a:pPr lvl="2">
              <a:buFont typeface="Wingdings" pitchFamily="2" charset="2"/>
              <a:buChar char="ü"/>
            </a:pPr>
            <a:r>
              <a:rPr lang="en-US" dirty="0" smtClean="0">
                <a:solidFill>
                  <a:srgbClr val="FF0000"/>
                </a:solidFill>
              </a:rPr>
              <a:t>High Five</a:t>
            </a:r>
          </a:p>
          <a:p>
            <a:pPr lvl="2">
              <a:buFont typeface="Wingdings" pitchFamily="2" charset="2"/>
              <a:buChar char="ü"/>
            </a:pPr>
            <a:r>
              <a:rPr lang="en-US" dirty="0" smtClean="0">
                <a:solidFill>
                  <a:srgbClr val="FF0000"/>
                </a:solidFill>
              </a:rPr>
              <a:t>The Fish</a:t>
            </a:r>
          </a:p>
          <a:p>
            <a:pPr lvl="2">
              <a:buFont typeface="Wingdings" pitchFamily="2" charset="2"/>
              <a:buChar char="ü"/>
            </a:pPr>
            <a:r>
              <a:rPr lang="en-US" dirty="0" smtClean="0">
                <a:solidFill>
                  <a:srgbClr val="FF0000"/>
                </a:solidFill>
              </a:rPr>
              <a:t>Gung Ho</a:t>
            </a:r>
          </a:p>
          <a:p>
            <a:pPr lvl="2">
              <a:buFont typeface="Wingdings" pitchFamily="2" charset="2"/>
              <a:buChar char="ü"/>
            </a:pPr>
            <a:r>
              <a:rPr lang="en-US" dirty="0" smtClean="0">
                <a:solidFill>
                  <a:srgbClr val="FF0000"/>
                </a:solidFill>
              </a:rPr>
              <a:t>301 Ways o Have fun a Wiork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</a:rPr>
              <a:t>Supplemental Book or readings included in final exam or individual report. </a:t>
            </a:r>
          </a:p>
          <a:p>
            <a:pPr marL="514350" indent="-457200"/>
            <a:r>
              <a:rPr lang="en-US" dirty="0" smtClean="0"/>
              <a:t>Lecture Power Point and supplemental reading posted on Vista.kent.edu</a:t>
            </a:r>
          </a:p>
          <a:p>
            <a:pPr marL="514350" indent="-457200"/>
            <a:r>
              <a:rPr lang="en-US" dirty="0" smtClean="0"/>
              <a:t>Guest Speakers – plan on multiple guest speakers with specific experience to subject (based on availability)</a:t>
            </a:r>
          </a:p>
          <a:p>
            <a:pPr marL="514350" indent="-457200"/>
            <a:r>
              <a:rPr lang="en-US" dirty="0" smtClean="0"/>
              <a:t>Reserve the right to change syllabus with notice and any written changes effecting grade and etc. </a:t>
            </a:r>
          </a:p>
          <a:p>
            <a:pPr marL="514350" indent="-457200"/>
            <a:endParaRPr lang="en-US" dirty="0" smtClean="0"/>
          </a:p>
          <a:p>
            <a:pPr marL="514350" indent="-457200"/>
            <a:endParaRPr lang="en-US" dirty="0" smtClean="0"/>
          </a:p>
          <a:p>
            <a:pPr marL="857250" lvl="1" indent="-457200"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60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Course Grade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1775589"/>
              </p:ext>
            </p:extLst>
          </p:nvPr>
        </p:nvGraphicFramePr>
        <p:xfrm>
          <a:off x="76200" y="676170"/>
          <a:ext cx="8915400" cy="673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3080"/>
                <a:gridCol w="1188720"/>
                <a:gridCol w="1981200"/>
                <a:gridCol w="1898650"/>
                <a:gridCol w="2063750"/>
              </a:tblGrid>
              <a:tr h="1335858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CLASS</a:t>
                      </a:r>
                      <a:r>
                        <a:rPr lang="en-US" sz="2000" baseline="0" dirty="0" smtClean="0"/>
                        <a:t> </a:t>
                      </a:r>
                    </a:p>
                    <a:p>
                      <a:r>
                        <a:rPr lang="en-US" sz="2000" dirty="0" smtClean="0"/>
                        <a:t>BI-WEEKLY =</a:t>
                      </a:r>
                    </a:p>
                    <a:p>
                      <a:r>
                        <a:rPr lang="en-US" sz="2000" dirty="0" smtClean="0"/>
                        <a:t>20%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FINAL</a:t>
                      </a:r>
                      <a:r>
                        <a:rPr lang="en-US" sz="2000" baseline="0" dirty="0" smtClean="0"/>
                        <a:t> EXAM =</a:t>
                      </a:r>
                    </a:p>
                    <a:p>
                      <a:r>
                        <a:rPr lang="en-US" sz="2000" baseline="0" dirty="0" smtClean="0"/>
                        <a:t>30%</a:t>
                      </a:r>
                    </a:p>
                    <a:p>
                      <a:endParaRPr lang="en-US" sz="2000" baseline="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TEAM </a:t>
                      </a:r>
                    </a:p>
                    <a:p>
                      <a:r>
                        <a:rPr lang="en-US" sz="2000" dirty="0" smtClean="0"/>
                        <a:t>PROJECT = </a:t>
                      </a:r>
                    </a:p>
                    <a:p>
                      <a:r>
                        <a:rPr lang="en-US" sz="2000" dirty="0" smtClean="0"/>
                        <a:t>40%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QUIZZES</a:t>
                      </a:r>
                    </a:p>
                    <a:p>
                      <a:r>
                        <a:rPr lang="en-US" sz="2000" b="1" dirty="0" smtClean="0"/>
                        <a:t>ANNOUNCED =</a:t>
                      </a:r>
                    </a:p>
                    <a:p>
                      <a:r>
                        <a:rPr lang="en-US" sz="2000" b="1" dirty="0" smtClean="0"/>
                        <a:t>10%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TOTAL</a:t>
                      </a:r>
                    </a:p>
                    <a:p>
                      <a:r>
                        <a:rPr lang="en-US" sz="2000" dirty="0" smtClean="0"/>
                        <a:t>PERCENT =</a:t>
                      </a:r>
                    </a:p>
                    <a:p>
                      <a:r>
                        <a:rPr lang="en-US" sz="2000" dirty="0" smtClean="0"/>
                        <a:t>100%</a:t>
                      </a:r>
                      <a:endParaRPr lang="en-US" sz="2000" dirty="0"/>
                    </a:p>
                  </a:txBody>
                  <a:tcPr/>
                </a:tc>
              </a:tr>
              <a:tr h="1276487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Attendance/</a:t>
                      </a:r>
                    </a:p>
                    <a:p>
                      <a:r>
                        <a:rPr lang="en-US" sz="2000" dirty="0" smtClean="0"/>
                        <a:t>Participation</a:t>
                      </a:r>
                    </a:p>
                    <a:p>
                      <a:r>
                        <a:rPr lang="en-US" sz="2000" dirty="0" smtClean="0"/>
                        <a:t>20% 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Last</a:t>
                      </a:r>
                      <a:r>
                        <a:rPr lang="en-US" sz="2000" baseline="0" dirty="0" smtClean="0"/>
                        <a:t> Class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Content/</a:t>
                      </a:r>
                    </a:p>
                    <a:p>
                      <a:r>
                        <a:rPr lang="en-US" sz="2000" dirty="0" smtClean="0"/>
                        <a:t>Presentation</a:t>
                      </a:r>
                    </a:p>
                    <a:p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5 Quizzes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463916">
                <a:tc>
                  <a:txBody>
                    <a:bodyPr/>
                    <a:lstStyle/>
                    <a:p>
                      <a:r>
                        <a:rPr lang="en-US" sz="2000" baseline="0" dirty="0" smtClean="0"/>
                        <a:t>&gt;Attendance =  </a:t>
                      </a:r>
                      <a:r>
                        <a:rPr lang="en-US" sz="2000" dirty="0" smtClean="0"/>
                        <a:t>10%</a:t>
                      </a:r>
                    </a:p>
                    <a:p>
                      <a:r>
                        <a:rPr lang="en-US" sz="2000" dirty="0" smtClean="0"/>
                        <a:t>2=</a:t>
                      </a:r>
                      <a:r>
                        <a:rPr lang="en-US" sz="2000" baseline="0" dirty="0" smtClean="0"/>
                        <a:t> 10% - 3= 8%  4= 5% -   5=</a:t>
                      </a:r>
                      <a:r>
                        <a:rPr lang="en-US" sz="2000" dirty="0" smtClean="0"/>
                        <a:t> 0%</a:t>
                      </a:r>
                    </a:p>
                    <a:p>
                      <a:endParaRPr lang="en-US" sz="2000" dirty="0" smtClean="0"/>
                    </a:p>
                    <a:p>
                      <a:r>
                        <a:rPr lang="en-US" sz="2000" dirty="0" smtClean="0"/>
                        <a:t>&gt;Participation</a:t>
                      </a:r>
                    </a:p>
                    <a:p>
                      <a:r>
                        <a:rPr lang="en-US" sz="2000" dirty="0" smtClean="0"/>
                        <a:t>is</a:t>
                      </a:r>
                      <a:r>
                        <a:rPr lang="en-US" sz="2000" baseline="0" dirty="0" smtClean="0"/>
                        <a:t> s</a:t>
                      </a:r>
                      <a:r>
                        <a:rPr lang="en-US" sz="2000" dirty="0" smtClean="0"/>
                        <a:t>ubjective =</a:t>
                      </a:r>
                    </a:p>
                    <a:p>
                      <a:r>
                        <a:rPr lang="en-US" sz="2000" dirty="0" smtClean="0"/>
                        <a:t>10%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&gt;Grade</a:t>
                      </a:r>
                    </a:p>
                    <a:p>
                      <a:r>
                        <a:rPr lang="en-US" sz="2000" dirty="0" smtClean="0"/>
                        <a:t>90%</a:t>
                      </a:r>
                      <a:r>
                        <a:rPr lang="en-US" sz="2000" baseline="0" dirty="0" smtClean="0"/>
                        <a:t> = A</a:t>
                      </a:r>
                    </a:p>
                    <a:p>
                      <a:r>
                        <a:rPr lang="en-US" sz="2000" baseline="0" dirty="0" smtClean="0"/>
                        <a:t>87-89 A-</a:t>
                      </a:r>
                    </a:p>
                    <a:p>
                      <a:r>
                        <a:rPr lang="en-US" sz="2000" baseline="0" dirty="0" smtClean="0"/>
                        <a:t>83-86 B+</a:t>
                      </a:r>
                    </a:p>
                    <a:p>
                      <a:r>
                        <a:rPr lang="en-US" sz="2000" baseline="0" dirty="0" smtClean="0"/>
                        <a:t>80-82 B </a:t>
                      </a:r>
                    </a:p>
                    <a:p>
                      <a:r>
                        <a:rPr lang="en-US" sz="2000" baseline="0" dirty="0" smtClean="0"/>
                        <a:t>77-79 B- </a:t>
                      </a:r>
                    </a:p>
                    <a:p>
                      <a:r>
                        <a:rPr lang="en-US" sz="2000" baseline="0" dirty="0" smtClean="0"/>
                        <a:t>73-76  C+</a:t>
                      </a:r>
                    </a:p>
                    <a:p>
                      <a:r>
                        <a:rPr lang="en-US" sz="2000" baseline="0" dirty="0" smtClean="0"/>
                        <a:t>70-72 C</a:t>
                      </a:r>
                    </a:p>
                    <a:p>
                      <a:r>
                        <a:rPr lang="en-US" sz="2000" baseline="0" dirty="0" smtClean="0"/>
                        <a:t>67-69 C-</a:t>
                      </a:r>
                    </a:p>
                    <a:p>
                      <a:r>
                        <a:rPr lang="en-US" sz="2000" dirty="0" smtClean="0"/>
                        <a:t>63-66 D+</a:t>
                      </a:r>
                    </a:p>
                    <a:p>
                      <a:r>
                        <a:rPr lang="en-US" sz="2000" dirty="0" smtClean="0"/>
                        <a:t>60-62 D</a:t>
                      </a:r>
                    </a:p>
                    <a:p>
                      <a:endParaRPr lang="en-US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&gt;Content = </a:t>
                      </a:r>
                    </a:p>
                    <a:p>
                      <a:r>
                        <a:rPr lang="en-US" sz="2000" dirty="0" smtClean="0"/>
                        <a:t>30%</a:t>
                      </a:r>
                    </a:p>
                    <a:p>
                      <a:endParaRPr lang="en-US" sz="2000" dirty="0" smtClean="0"/>
                    </a:p>
                    <a:p>
                      <a:r>
                        <a:rPr lang="en-US" sz="2000" dirty="0" smtClean="0"/>
                        <a:t>&gt;Presentation </a:t>
                      </a:r>
                      <a:r>
                        <a:rPr lang="en-US" sz="2000" baseline="0" dirty="0" smtClean="0"/>
                        <a:t> =</a:t>
                      </a:r>
                      <a:endParaRPr lang="en-US" sz="2000" dirty="0" smtClean="0"/>
                    </a:p>
                    <a:p>
                      <a:r>
                        <a:rPr lang="en-US" sz="2000" dirty="0" smtClean="0"/>
                        <a:t>10%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Each Quiz =</a:t>
                      </a:r>
                    </a:p>
                    <a:p>
                      <a:r>
                        <a:rPr lang="en-US" sz="2000" dirty="0" smtClean="0"/>
                        <a:t>2% </a:t>
                      </a:r>
                    </a:p>
                    <a:p>
                      <a:r>
                        <a:rPr lang="en-US" sz="2000" dirty="0" smtClean="0"/>
                        <a:t>&gt;Based</a:t>
                      </a:r>
                      <a:r>
                        <a:rPr lang="en-US" sz="2000" baseline="0" dirty="0" smtClean="0"/>
                        <a:t> on class material </a:t>
                      </a:r>
                    </a:p>
                    <a:p>
                      <a:pPr marL="0" indent="0">
                        <a:buFont typeface="Wingdings"/>
                        <a:buNone/>
                      </a:pPr>
                      <a:r>
                        <a:rPr lang="en-US" sz="2000" baseline="0" dirty="0" smtClean="0"/>
                        <a:t>&gt;Five Questions</a:t>
                      </a:r>
                    </a:p>
                    <a:p>
                      <a:r>
                        <a:rPr lang="en-US" sz="2000" dirty="0" smtClean="0"/>
                        <a:t>&gt;Cannot be </a:t>
                      </a:r>
                    </a:p>
                    <a:p>
                      <a:r>
                        <a:rPr lang="en-US" sz="2000" dirty="0" smtClean="0"/>
                        <a:t>made up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ight Brace 6"/>
          <p:cNvSpPr/>
          <p:nvPr/>
        </p:nvSpPr>
        <p:spPr>
          <a:xfrm>
            <a:off x="6019800" y="1219200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28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95400"/>
          </a:xfrm>
        </p:spPr>
        <p:txBody>
          <a:bodyPr/>
          <a:lstStyle/>
          <a:p>
            <a:r>
              <a:rPr lang="en-US" dirty="0" smtClean="0"/>
              <a:t>January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9339309"/>
              </p:ext>
            </p:extLst>
          </p:nvPr>
        </p:nvGraphicFramePr>
        <p:xfrm>
          <a:off x="381000" y="1066799"/>
          <a:ext cx="8229599" cy="59250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657"/>
                <a:gridCol w="1110343"/>
                <a:gridCol w="1066800"/>
                <a:gridCol w="1447800"/>
                <a:gridCol w="1219200"/>
                <a:gridCol w="1034142"/>
                <a:gridCol w="1175657"/>
              </a:tblGrid>
              <a:tr h="1087991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Sunday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Monday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Tuesday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Wednesday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Thursday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Friday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Saturday</a:t>
                      </a:r>
                      <a:endParaRPr lang="en-US" sz="2000" dirty="0"/>
                    </a:p>
                  </a:txBody>
                  <a:tcPr/>
                </a:tc>
              </a:tr>
              <a:tr h="108799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</a:p>
                    <a:p>
                      <a:r>
                        <a:rPr lang="en-US" dirty="0" smtClean="0"/>
                        <a:t>First Class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</a:p>
                    <a:p>
                      <a:r>
                        <a:rPr lang="en-US" dirty="0" smtClean="0"/>
                        <a:t>Read </a:t>
                      </a:r>
                    </a:p>
                    <a:p>
                      <a:r>
                        <a:rPr lang="en-US" dirty="0" smtClean="0"/>
                        <a:t>Chapter 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  <a:tr h="1557819"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</a:t>
                      </a:r>
                    </a:p>
                    <a:p>
                      <a:r>
                        <a:rPr lang="en-US" dirty="0" smtClean="0"/>
                        <a:t>&gt;Current Events</a:t>
                      </a:r>
                    </a:p>
                    <a:p>
                      <a:r>
                        <a:rPr lang="en-US" dirty="0" smtClean="0"/>
                        <a:t>&gt;Review Safety</a:t>
                      </a:r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</a:t>
                      </a:r>
                    </a:p>
                    <a:p>
                      <a:r>
                        <a:rPr lang="en-US" dirty="0" smtClean="0"/>
                        <a:t>Environ-</a:t>
                      </a:r>
                    </a:p>
                    <a:p>
                      <a:r>
                        <a:rPr lang="en-US" dirty="0" smtClean="0"/>
                        <a:t>mental</a:t>
                      </a:r>
                      <a:r>
                        <a:rPr lang="en-US" baseline="0" dirty="0" smtClean="0"/>
                        <a:t> &amp;</a:t>
                      </a:r>
                    </a:p>
                    <a:p>
                      <a:r>
                        <a:rPr lang="en-US" baseline="0" dirty="0" smtClean="0"/>
                        <a:t>Health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1087991">
                <a:tc>
                  <a:txBody>
                    <a:bodyPr/>
                    <a:lstStyle/>
                    <a:p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</a:p>
                    <a:p>
                      <a:r>
                        <a:rPr lang="en-US" dirty="0" smtClean="0"/>
                        <a:t>&gt;Guest Speaker</a:t>
                      </a:r>
                    </a:p>
                    <a:p>
                      <a:r>
                        <a:rPr lang="en-US" dirty="0" smtClean="0"/>
                        <a:t>Safety</a:t>
                      </a:r>
                    </a:p>
                    <a:p>
                      <a:r>
                        <a:rPr lang="en-US" dirty="0" smtClean="0"/>
                        <a:t>&gt;Review</a:t>
                      </a:r>
                    </a:p>
                    <a:p>
                      <a:r>
                        <a:rPr lang="en-US" dirty="0" smtClean="0"/>
                        <a:t>H&amp;E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</a:p>
                    <a:p>
                      <a:r>
                        <a:rPr lang="en-US" dirty="0" smtClean="0"/>
                        <a:t>&gt;Quiz</a:t>
                      </a:r>
                      <a:r>
                        <a:rPr lang="en-US" baseline="0" dirty="0" smtClean="0"/>
                        <a:t> 1</a:t>
                      </a:r>
                    </a:p>
                    <a:p>
                      <a:r>
                        <a:rPr lang="en-US" baseline="0" dirty="0" smtClean="0"/>
                        <a:t>&gt;</a:t>
                      </a:r>
                      <a:r>
                        <a:rPr lang="en-US" dirty="0" smtClean="0"/>
                        <a:t>Choose</a:t>
                      </a:r>
                    </a:p>
                    <a:p>
                      <a:r>
                        <a:rPr lang="en-US" dirty="0" smtClean="0"/>
                        <a:t>Team Proj</a:t>
                      </a:r>
                    </a:p>
                    <a:p>
                      <a:r>
                        <a:rPr lang="en-US" dirty="0" smtClean="0"/>
                        <a:t>&gt;HR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995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66800"/>
          </a:xfrm>
        </p:spPr>
        <p:txBody>
          <a:bodyPr/>
          <a:lstStyle/>
          <a:p>
            <a:r>
              <a:rPr lang="en-US" dirty="0" smtClean="0"/>
              <a:t>February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149197"/>
              </p:ext>
            </p:extLst>
          </p:nvPr>
        </p:nvGraphicFramePr>
        <p:xfrm>
          <a:off x="-2" y="990600"/>
          <a:ext cx="9144001" cy="857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6286"/>
                <a:gridCol w="1132116"/>
                <a:gridCol w="1447800"/>
                <a:gridCol w="1600200"/>
                <a:gridCol w="1371600"/>
                <a:gridCol w="1066800"/>
                <a:gridCol w="1219199"/>
              </a:tblGrid>
              <a:tr h="53340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Sunday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Monday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Tuesday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Wednesday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Thursday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Friday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Saturday</a:t>
                      </a:r>
                      <a:endParaRPr lang="en-US" sz="2000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31</a:t>
                      </a:r>
                    </a:p>
                    <a:p>
                      <a:r>
                        <a:rPr lang="en-US" dirty="0" smtClean="0"/>
                        <a:t>HR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</a:p>
                    <a:p>
                      <a:r>
                        <a:rPr lang="en-US" dirty="0" smtClean="0"/>
                        <a:t>&gt;HR</a:t>
                      </a:r>
                    </a:p>
                    <a:p>
                      <a:r>
                        <a:rPr lang="en-US" dirty="0" smtClean="0"/>
                        <a:t>&gt;Quiz 2</a:t>
                      </a:r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</a:p>
                    <a:p>
                      <a:r>
                        <a:rPr lang="en-US" dirty="0" smtClean="0"/>
                        <a:t>Labor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Relations</a:t>
                      </a:r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</a:p>
                    <a:p>
                      <a:r>
                        <a:rPr lang="en-US" dirty="0" smtClean="0"/>
                        <a:t>Labor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Relations</a:t>
                      </a:r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</a:p>
                    <a:p>
                      <a:r>
                        <a:rPr lang="en-US" dirty="0" smtClean="0"/>
                        <a:t>Team </a:t>
                      </a:r>
                    </a:p>
                    <a:p>
                      <a:r>
                        <a:rPr lang="en-US" dirty="0" smtClean="0"/>
                        <a:t>Project</a:t>
                      </a:r>
                    </a:p>
                    <a:p>
                      <a:r>
                        <a:rPr lang="en-US" dirty="0" smtClean="0"/>
                        <a:t>Meet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</a:t>
                      </a:r>
                    </a:p>
                    <a:p>
                      <a:r>
                        <a:rPr lang="en-US" dirty="0" smtClean="0"/>
                        <a:t>Team Project</a:t>
                      </a:r>
                    </a:p>
                    <a:p>
                      <a:r>
                        <a:rPr lang="en-US" dirty="0" smtClean="0"/>
                        <a:t>Meet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</a:p>
                    <a:p>
                      <a:pPr marL="0" indent="0">
                        <a:buFont typeface="Wingdings"/>
                        <a:buNone/>
                      </a:pPr>
                      <a:r>
                        <a:rPr lang="en-US" dirty="0" smtClean="0"/>
                        <a:t>&gt;Quiz 3</a:t>
                      </a:r>
                    </a:p>
                    <a:p>
                      <a:pPr marL="0" indent="0">
                        <a:buFont typeface="Wingdings"/>
                        <a:buNone/>
                      </a:pPr>
                      <a:r>
                        <a:rPr lang="en-US" dirty="0" smtClean="0"/>
                        <a:t>&gt;HR</a:t>
                      </a:r>
                    </a:p>
                    <a:p>
                      <a:pPr marL="0" indent="0">
                        <a:buFont typeface="Wingdings"/>
                        <a:buNone/>
                      </a:pPr>
                      <a:r>
                        <a:rPr lang="en-US" dirty="0" smtClean="0"/>
                        <a:t>&gt;Review</a:t>
                      </a:r>
                      <a:r>
                        <a:rPr lang="en-US" baseline="0" dirty="0" smtClean="0"/>
                        <a:t> Proj</a:t>
                      </a:r>
                    </a:p>
                    <a:p>
                      <a:pPr marL="0" indent="0">
                        <a:buFont typeface="Wingdings"/>
                        <a:buNone/>
                      </a:pPr>
                      <a:r>
                        <a:rPr lang="en-US" baseline="0" dirty="0" smtClean="0"/>
                        <a:t>w/Prof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</a:p>
                    <a:p>
                      <a:r>
                        <a:rPr lang="en-US" dirty="0" smtClean="0"/>
                        <a:t>&gt;Labor </a:t>
                      </a:r>
                    </a:p>
                    <a:p>
                      <a:pPr marL="0" indent="0">
                        <a:buFont typeface="Wingdings"/>
                        <a:buNone/>
                      </a:pPr>
                      <a:r>
                        <a:rPr lang="en-US" dirty="0" smtClean="0"/>
                        <a:t>Relations</a:t>
                      </a:r>
                    </a:p>
                    <a:p>
                      <a:pPr marL="0" indent="0">
                        <a:buFont typeface="Wingdings"/>
                        <a:buNone/>
                      </a:pPr>
                      <a:r>
                        <a:rPr lang="en-US" dirty="0" smtClean="0"/>
                        <a:t>&gt;Review</a:t>
                      </a:r>
                      <a:r>
                        <a:rPr lang="en-US" baseline="0" dirty="0" smtClean="0"/>
                        <a:t> Proj</a:t>
                      </a:r>
                    </a:p>
                    <a:p>
                      <a:pPr marL="0" indent="0">
                        <a:buFont typeface="Wingdings"/>
                        <a:buNone/>
                      </a:pPr>
                      <a:r>
                        <a:rPr lang="en-US" baseline="0" dirty="0" smtClean="0"/>
                        <a:t>w/Prof</a:t>
                      </a:r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392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66800"/>
          </a:xfrm>
        </p:spPr>
        <p:txBody>
          <a:bodyPr/>
          <a:lstStyle/>
          <a:p>
            <a:r>
              <a:rPr lang="en-US" dirty="0" smtClean="0"/>
              <a:t>March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3246711"/>
              </p:ext>
            </p:extLst>
          </p:nvPr>
        </p:nvGraphicFramePr>
        <p:xfrm>
          <a:off x="-2" y="990600"/>
          <a:ext cx="9144001" cy="636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6286"/>
                <a:gridCol w="1132116"/>
                <a:gridCol w="1371600"/>
                <a:gridCol w="1524000"/>
                <a:gridCol w="1524000"/>
                <a:gridCol w="979713"/>
                <a:gridCol w="1306286"/>
              </a:tblGrid>
              <a:tr h="53340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Sunday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Monday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Tuesday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Wednesday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Thursday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Friday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Saturday</a:t>
                      </a:r>
                      <a:endParaRPr lang="en-US" sz="2000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</a:t>
                      </a:r>
                    </a:p>
                    <a:p>
                      <a:r>
                        <a:rPr lang="en-US" dirty="0" smtClean="0"/>
                        <a:t>CBA</a:t>
                      </a:r>
                    </a:p>
                    <a:p>
                      <a:r>
                        <a:rPr lang="en-US" dirty="0" smtClean="0"/>
                        <a:t>Case Study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</a:p>
                    <a:p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</a:p>
                    <a:p>
                      <a:r>
                        <a:rPr lang="en-US" dirty="0" smtClean="0"/>
                        <a:t>CBA </a:t>
                      </a:r>
                    </a:p>
                    <a:p>
                      <a:r>
                        <a:rPr lang="en-US" dirty="0" smtClean="0"/>
                        <a:t>Case Study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</a:p>
                    <a:p>
                      <a:r>
                        <a:rPr lang="en-US" dirty="0" smtClean="0"/>
                        <a:t>Simulate</a:t>
                      </a:r>
                    </a:p>
                    <a:p>
                      <a:r>
                        <a:rPr lang="en-US" dirty="0" smtClean="0"/>
                        <a:t>CBA</a:t>
                      </a:r>
                    </a:p>
                    <a:p>
                      <a:r>
                        <a:rPr lang="en-US" dirty="0" smtClean="0"/>
                        <a:t>Negotiations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</a:p>
                    <a:p>
                      <a:r>
                        <a:rPr lang="en-US" dirty="0" smtClean="0"/>
                        <a:t>Simulate</a:t>
                      </a:r>
                    </a:p>
                    <a:p>
                      <a:r>
                        <a:rPr lang="en-US" dirty="0" smtClean="0"/>
                        <a:t>CBA</a:t>
                      </a:r>
                    </a:p>
                    <a:p>
                      <a:r>
                        <a:rPr lang="en-US" dirty="0" smtClean="0"/>
                        <a:t>Negotiations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</a:p>
                    <a:p>
                      <a:r>
                        <a:rPr lang="en-US" dirty="0" smtClean="0"/>
                        <a:t>Review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Negotiations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</a:t>
                      </a:r>
                    </a:p>
                    <a:p>
                      <a:r>
                        <a:rPr lang="en-US" dirty="0" smtClean="0"/>
                        <a:t>&gt;Quiz 4</a:t>
                      </a:r>
                    </a:p>
                    <a:p>
                      <a:r>
                        <a:rPr lang="en-US" dirty="0" smtClean="0"/>
                        <a:t>&gt;HR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</a:p>
                    <a:p>
                      <a:r>
                        <a:rPr lang="en-US" dirty="0" smtClean="0"/>
                        <a:t>Spring Break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</a:p>
                    <a:p>
                      <a:r>
                        <a:rPr lang="en-US" dirty="0" smtClean="0"/>
                        <a:t>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22</a:t>
                      </a:r>
                    </a:p>
                    <a:p>
                      <a:r>
                        <a:rPr lang="en-US" dirty="0" smtClean="0"/>
                        <a:t>____________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</a:p>
                    <a:p>
                      <a:r>
                        <a:rPr lang="en-US" dirty="0" smtClean="0"/>
                        <a:t>_________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 </a:t>
                      </a:r>
                    </a:p>
                    <a:p>
                      <a:r>
                        <a:rPr lang="en-US" dirty="0" smtClean="0"/>
                        <a:t>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</a:p>
                    <a:p>
                      <a:r>
                        <a:rPr lang="en-US" dirty="0" smtClean="0"/>
                        <a:t>_________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</a:p>
                    <a:p>
                      <a:r>
                        <a:rPr lang="en-US" dirty="0" smtClean="0"/>
                        <a:t>_________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</a:p>
                    <a:p>
                      <a:r>
                        <a:rPr lang="en-US" dirty="0" smtClean="0"/>
                        <a:t>_________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</a:t>
                      </a:r>
                    </a:p>
                    <a:p>
                      <a:r>
                        <a:rPr lang="en-US" dirty="0" smtClean="0"/>
                        <a:t>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</a:p>
                    <a:p>
                      <a:r>
                        <a:rPr lang="en-US" dirty="0" smtClean="0"/>
                        <a:t>___________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</a:p>
                    <a:p>
                      <a:r>
                        <a:rPr lang="en-US" dirty="0" smtClean="0"/>
                        <a:t>__________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31</a:t>
                      </a:r>
                    </a:p>
                    <a:p>
                      <a:r>
                        <a:rPr lang="en-US" dirty="0" smtClean="0"/>
                        <a:t>________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534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66800"/>
          </a:xfrm>
        </p:spPr>
        <p:txBody>
          <a:bodyPr/>
          <a:lstStyle/>
          <a:p>
            <a:r>
              <a:rPr lang="en-US" dirty="0" smtClean="0"/>
              <a:t>April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7317635"/>
              </p:ext>
            </p:extLst>
          </p:nvPr>
        </p:nvGraphicFramePr>
        <p:xfrm>
          <a:off x="-2" y="990600"/>
          <a:ext cx="8849461" cy="819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1746"/>
                <a:gridCol w="1198056"/>
                <a:gridCol w="1524000"/>
                <a:gridCol w="1447800"/>
                <a:gridCol w="1600200"/>
                <a:gridCol w="914400"/>
                <a:gridCol w="1153259"/>
              </a:tblGrid>
              <a:tr h="144780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Sunday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Monday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Tuesday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Wednesday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Thursday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Friday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Saturday</a:t>
                      </a:r>
                      <a:endParaRPr lang="en-US" sz="2000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</a:p>
                    <a:p>
                      <a:r>
                        <a:rPr lang="en-US" dirty="0" smtClean="0"/>
                        <a:t>HR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</a:p>
                    <a:p>
                      <a:r>
                        <a:rPr lang="en-US" dirty="0" smtClean="0"/>
                        <a:t>HR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</a:p>
                    <a:p>
                      <a:r>
                        <a:rPr lang="en-US" dirty="0" smtClean="0"/>
                        <a:t>HR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</a:p>
                    <a:p>
                      <a:r>
                        <a:rPr lang="en-US" dirty="0" smtClean="0"/>
                        <a:t>&gt;HR</a:t>
                      </a:r>
                    </a:p>
                    <a:p>
                      <a:r>
                        <a:rPr lang="en-US" dirty="0" smtClean="0"/>
                        <a:t>&gt;Quiz 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</a:p>
                    <a:p>
                      <a:r>
                        <a:rPr lang="en-US" dirty="0" smtClean="0"/>
                        <a:t>Team Project</a:t>
                      </a:r>
                    </a:p>
                    <a:p>
                      <a:r>
                        <a:rPr lang="en-US" dirty="0" smtClean="0"/>
                        <a:t>Presentations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</a:p>
                    <a:p>
                      <a:r>
                        <a:rPr lang="en-US" dirty="0" smtClean="0"/>
                        <a:t>Team Project</a:t>
                      </a:r>
                    </a:p>
                    <a:p>
                      <a:r>
                        <a:rPr lang="en-US" dirty="0" smtClean="0"/>
                        <a:t>Presentations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</a:p>
                    <a:p>
                      <a:r>
                        <a:rPr lang="en-US" dirty="0" smtClean="0"/>
                        <a:t>Team</a:t>
                      </a:r>
                      <a:r>
                        <a:rPr lang="en-US" baseline="0" dirty="0" smtClean="0"/>
                        <a:t> Project</a:t>
                      </a:r>
                    </a:p>
                    <a:p>
                      <a:r>
                        <a:rPr lang="en-US" baseline="0" dirty="0" smtClean="0"/>
                        <a:t>Presentations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</a:p>
                    <a:p>
                      <a:r>
                        <a:rPr lang="en-US" dirty="0" smtClean="0"/>
                        <a:t>Team Project</a:t>
                      </a:r>
                    </a:p>
                    <a:p>
                      <a:r>
                        <a:rPr lang="en-US" dirty="0" smtClean="0"/>
                        <a:t>Presentations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702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66800"/>
          </a:xfrm>
        </p:spPr>
        <p:txBody>
          <a:bodyPr/>
          <a:lstStyle/>
          <a:p>
            <a:r>
              <a:rPr lang="en-US" dirty="0" smtClean="0"/>
              <a:t>May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7414107"/>
              </p:ext>
            </p:extLst>
          </p:nvPr>
        </p:nvGraphicFramePr>
        <p:xfrm>
          <a:off x="-2" y="990600"/>
          <a:ext cx="9144001" cy="718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2"/>
                <a:gridCol w="1219200"/>
                <a:gridCol w="1524000"/>
                <a:gridCol w="1447800"/>
                <a:gridCol w="1600200"/>
                <a:gridCol w="990600"/>
                <a:gridCol w="1219199"/>
              </a:tblGrid>
              <a:tr h="53340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Sunday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Monday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Tuesday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Wednesday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Thursday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Friday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Saturday</a:t>
                      </a:r>
                      <a:endParaRPr lang="en-US" sz="2000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</a:p>
                    <a:p>
                      <a:r>
                        <a:rPr lang="en-US" dirty="0" smtClean="0"/>
                        <a:t>Team</a:t>
                      </a:r>
                      <a:r>
                        <a:rPr lang="en-US" baseline="0" dirty="0" smtClean="0"/>
                        <a:t> Project</a:t>
                      </a:r>
                    </a:p>
                    <a:p>
                      <a:r>
                        <a:rPr lang="en-US" baseline="0" dirty="0" smtClean="0"/>
                        <a:t>Presentations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</a:p>
                    <a:p>
                      <a:r>
                        <a:rPr lang="en-US" dirty="0" smtClean="0"/>
                        <a:t>FINAL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EXAM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</a:tr>
              <a:tr h="1092200"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786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Team 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/>
              <a:t>Five or Six Teams</a:t>
            </a:r>
          </a:p>
          <a:p>
            <a:r>
              <a:rPr lang="en-US" dirty="0"/>
              <a:t>Topics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 Identify a major U S Corporation with an excellent Human Resources reputation and report why.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Identify a major U S Corporation with a poor reputation for Human Resources and report why. 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Unions are still needed and why.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Unions are no longer needed and why.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Design a HSE Program for a manufacturing company.</a:t>
            </a:r>
          </a:p>
        </p:txBody>
      </p:sp>
    </p:spTree>
    <p:extLst>
      <p:ext uri="{BB962C8B-B14F-4D97-AF65-F5344CB8AC3E}">
        <p14:creationId xmlns:p14="http://schemas.microsoft.com/office/powerpoint/2010/main" val="1739330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Teams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Elect for each team: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Facilitator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Note taker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Presenter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Sargent </a:t>
            </a:r>
            <a:r>
              <a:rPr lang="en-US" dirty="0"/>
              <a:t>-</a:t>
            </a:r>
            <a:r>
              <a:rPr lang="en-US" dirty="0" smtClean="0"/>
              <a:t>at-Arms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46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 Poi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 Point</Template>
  <TotalTime>508</TotalTime>
  <Words>609</Words>
  <Application>Microsoft Office PowerPoint</Application>
  <PresentationFormat>On-screen Show (4:3)</PresentationFormat>
  <Paragraphs>352</Paragraphs>
  <Slides>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Power Point</vt:lpstr>
      <vt:lpstr>Syllabus</vt:lpstr>
      <vt:lpstr>Course Grade</vt:lpstr>
      <vt:lpstr>January</vt:lpstr>
      <vt:lpstr>February</vt:lpstr>
      <vt:lpstr>March</vt:lpstr>
      <vt:lpstr>April</vt:lpstr>
      <vt:lpstr>May</vt:lpstr>
      <vt:lpstr>Team Project</vt:lpstr>
      <vt:lpstr>Teams 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 Resources Management</dc:title>
  <dc:creator>Admin</dc:creator>
  <cp:lastModifiedBy>Admin</cp:lastModifiedBy>
  <cp:revision>46</cp:revision>
  <dcterms:created xsi:type="dcterms:W3CDTF">2012-01-17T02:58:17Z</dcterms:created>
  <dcterms:modified xsi:type="dcterms:W3CDTF">2012-02-09T18:28:58Z</dcterms:modified>
</cp:coreProperties>
</file>