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59" r:id="rId5"/>
    <p:sldId id="260" r:id="rId6"/>
    <p:sldId id="265" r:id="rId7"/>
    <p:sldId id="261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11" autoAdjust="0"/>
    <p:restoredTop sz="98417" autoAdjust="0"/>
  </p:normalViewPr>
  <p:slideViewPr>
    <p:cSldViewPr>
      <p:cViewPr varScale="1">
        <p:scale>
          <a:sx n="91" d="100"/>
          <a:sy n="91" d="100"/>
        </p:scale>
        <p:origin x="-9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B5F9A-CD68-4091-B1EA-374CB0A516EE}" type="datetimeFigureOut">
              <a:rPr lang="en-US" smtClean="0"/>
              <a:pPr/>
              <a:t>12/1/2008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441BF-DB67-4E5C-A9DA-37241FEEB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ail.qualityip.com/exchweb/bin/redir.asp?URL=http://www.QualityIP.com" TargetMode="External"/><Relationship Id="rId4" Type="http://schemas.openxmlformats.org/officeDocument/2006/relationships/hyperlink" Target="mailto:wpowell@qualityip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146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5000" dirty="0" smtClean="0">
                <a:latin typeface="+mn-lt"/>
              </a:rPr>
              <a:t>IT Automation:</a:t>
            </a:r>
            <a:br>
              <a:rPr lang="en-US" sz="5000" dirty="0" smtClean="0">
                <a:latin typeface="+mn-lt"/>
              </a:rPr>
            </a:br>
            <a:r>
              <a:rPr lang="en-US" sz="3500" dirty="0" smtClean="0">
                <a:latin typeface="+mn-lt"/>
              </a:rPr>
              <a:t>The Technology Behind Managed Services</a:t>
            </a:r>
            <a:r>
              <a:rPr lang="en-US" sz="5000" dirty="0" smtClean="0">
                <a:latin typeface="+mn-lt"/>
              </a:rPr>
              <a:t/>
            </a:r>
            <a:br>
              <a:rPr lang="en-US" sz="5000" dirty="0" smtClean="0">
                <a:latin typeface="+mn-lt"/>
              </a:rPr>
            </a:br>
            <a:endParaRPr lang="en-US" sz="50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181600"/>
            <a:ext cx="9144000" cy="457200"/>
          </a:xfrm>
        </p:spPr>
        <p:txBody>
          <a:bodyPr anchor="b">
            <a:norm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Wes Powell, Information Technology Consultant</a:t>
            </a:r>
            <a:endParaRPr lang="en-US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3600" b="1" dirty="0" smtClean="0"/>
              <a:t>IT Services: One size does not fit all.</a:t>
            </a: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ctangle 13"/>
          <p:cNvSpPr/>
          <p:nvPr/>
        </p:nvSpPr>
        <p:spPr>
          <a:xfrm>
            <a:off x="0" y="2057400"/>
            <a:ext cx="9144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IT all starts with a plan</a:t>
            </a:r>
            <a:r>
              <a:rPr lang="en-US" sz="2400" b="1" dirty="0" smtClean="0"/>
              <a:t>:</a:t>
            </a:r>
          </a:p>
          <a:p>
            <a:r>
              <a:rPr lang="en-US" sz="2400" b="1" dirty="0" smtClean="0"/>
              <a:t> </a:t>
            </a:r>
            <a:endParaRPr lang="en-US" sz="2400" b="1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Evaluate </a:t>
            </a:r>
            <a:r>
              <a:rPr lang="en-US" sz="2400" dirty="0" smtClean="0"/>
              <a:t>your existing systems </a:t>
            </a:r>
            <a:endParaRPr lang="en-US" sz="2400" dirty="0" smtClean="0"/>
          </a:p>
          <a:p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Apply the right technology </a:t>
            </a:r>
            <a:endParaRPr lang="en-US" sz="2400" b="1" dirty="0" smtClean="0"/>
          </a:p>
          <a:p>
            <a:pPr>
              <a:buFont typeface="Arial" pitchFamily="34" charset="0"/>
              <a:buChar char="•"/>
            </a:pPr>
            <a:endParaRPr lang="en-US" sz="2400" b="1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Meet </a:t>
            </a:r>
            <a:r>
              <a:rPr lang="en-US" sz="2400" dirty="0" smtClean="0"/>
              <a:t>your unique business model and vision for growth. 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200" dirty="0" smtClean="0"/>
              <a:t>Depending </a:t>
            </a:r>
            <a:r>
              <a:rPr lang="en-US" sz="2200" dirty="0" smtClean="0"/>
              <a:t>on </a:t>
            </a:r>
            <a:r>
              <a:rPr lang="en-US" sz="2200" dirty="0" smtClean="0"/>
              <a:t>the </a:t>
            </a:r>
            <a:r>
              <a:rPr lang="en-US" sz="2200" dirty="0" smtClean="0"/>
              <a:t>needs of the client, </a:t>
            </a:r>
            <a:r>
              <a:rPr lang="en-US" sz="2200" dirty="0" smtClean="0"/>
              <a:t>this process may include everything from planning and design to implementation and support.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3600" b="1" dirty="0" smtClean="0"/>
              <a:t>IT Services: One size does not fit all.</a:t>
            </a: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52400" y="2895600"/>
            <a:ext cx="8991600" cy="286232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/>
              <a:t>PC Remote </a:t>
            </a:r>
            <a:r>
              <a:rPr lang="en-US" sz="2400" b="1" dirty="0" smtClean="0"/>
              <a:t>Control</a:t>
            </a:r>
            <a:endParaRPr lang="en-US" sz="24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/>
              <a:t>Patch Management </a:t>
            </a:r>
            <a:endParaRPr lang="en-US" sz="24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/>
              <a:t>Computer Audit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/>
              <a:t>Power Management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en-US" sz="2400" b="1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/>
              <a:t>LAN </a:t>
            </a:r>
            <a:r>
              <a:rPr lang="en-US" sz="2400" b="1" dirty="0" smtClean="0"/>
              <a:t>and Windows Monitoring </a:t>
            </a:r>
            <a:endParaRPr lang="en-US" sz="2400" b="1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/>
              <a:t>Backup </a:t>
            </a:r>
            <a:r>
              <a:rPr lang="en-US" sz="2400" b="1" dirty="0" smtClean="0"/>
              <a:t>and Disaster Recovery </a:t>
            </a:r>
            <a:endParaRPr lang="en-US" sz="24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/>
              <a:t>Anti-Virus/Anti-Spyware</a:t>
            </a:r>
            <a:endParaRPr lang="en-US" sz="24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="1" dirty="0" smtClean="0"/>
              <a:t>Script Management</a:t>
            </a:r>
            <a:endParaRPr lang="en-US" sz="2400" dirty="0" smtClean="0"/>
          </a:p>
        </p:txBody>
      </p:sp>
      <p:sp>
        <p:nvSpPr>
          <p:cNvPr id="13" name="Rectangle 12"/>
          <p:cNvSpPr/>
          <p:nvPr/>
        </p:nvSpPr>
        <p:spPr>
          <a:xfrm>
            <a:off x="0" y="20574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/>
              <a:t>Managed </a:t>
            </a:r>
            <a:r>
              <a:rPr lang="en-US" sz="2400" b="1" dirty="0" smtClean="0"/>
              <a:t>IT Services provide affordable proactive IT management.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3600" b="1" dirty="0" smtClean="0"/>
              <a:t>IT Services: One size does not fit all.</a:t>
            </a: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12"/>
          <p:cNvSpPr/>
          <p:nvPr/>
        </p:nvSpPr>
        <p:spPr>
          <a:xfrm>
            <a:off x="0" y="21336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How do we do all </a:t>
            </a:r>
            <a:r>
              <a:rPr lang="en-US" sz="2400" dirty="0" smtClean="0"/>
              <a:t>that?</a:t>
            </a:r>
            <a:endParaRPr lang="en-US" sz="24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152400" y="2590800"/>
            <a:ext cx="8991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/>
          </a:p>
          <a:p>
            <a:r>
              <a:rPr lang="en-US" sz="2400" b="1" dirty="0" smtClean="0"/>
              <a:t>Kaseya is…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An integrated web based platform.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Complete, powerful, and secure.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Easy to deploy and administer.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Managed Service Framework designed for IT administrators</a:t>
            </a:r>
          </a:p>
          <a:p>
            <a:endParaRPr lang="en-US" sz="2400" dirty="0"/>
          </a:p>
          <a:p>
            <a:r>
              <a:rPr lang="en-US" sz="2400" dirty="0" smtClean="0"/>
              <a:t>Kaseya reduces complexity and increases productivity. Managed service providers that purchase Kaseya want to pass those benefits to their customers and increase their own profit margins.</a:t>
            </a:r>
            <a:endParaRPr lang="en-US" sz="2400" dirty="0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72200" y="1981200"/>
            <a:ext cx="244517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3600" b="1" dirty="0" smtClean="0"/>
              <a:t>IT Services: One size does not fit all.</a:t>
            </a: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12"/>
          <p:cNvSpPr/>
          <p:nvPr/>
        </p:nvSpPr>
        <p:spPr>
          <a:xfrm>
            <a:off x="0" y="2209800"/>
            <a:ext cx="899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How does Kaseya work?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3124200"/>
            <a:ext cx="8991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– Install the Kaseya Agent on any PC or Server</a:t>
            </a:r>
          </a:p>
          <a:p>
            <a:endParaRPr lang="en-US" sz="2400" dirty="0" smtClean="0"/>
          </a:p>
          <a:p>
            <a:r>
              <a:rPr lang="en-US" sz="2400" dirty="0" smtClean="0"/>
              <a:t>2</a:t>
            </a:r>
            <a:r>
              <a:rPr lang="en-US" sz="2400" baseline="30000" dirty="0" smtClean="0"/>
              <a:t>nd</a:t>
            </a:r>
            <a:r>
              <a:rPr lang="en-US" sz="2400" dirty="0" smtClean="0"/>
              <a:t> – Kaseya Agent communicates with </a:t>
            </a:r>
            <a:r>
              <a:rPr lang="en-US" sz="2400" dirty="0" err="1" smtClean="0"/>
              <a:t>KServer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3</a:t>
            </a:r>
            <a:r>
              <a:rPr lang="en-US" sz="2400" baseline="30000" dirty="0" smtClean="0"/>
              <a:t>rd</a:t>
            </a:r>
            <a:r>
              <a:rPr lang="en-US" sz="2400" dirty="0" smtClean="0"/>
              <a:t> – </a:t>
            </a:r>
            <a:r>
              <a:rPr lang="en-US" sz="2400" dirty="0" err="1" smtClean="0"/>
              <a:t>KServer</a:t>
            </a:r>
            <a:r>
              <a:rPr lang="en-US" sz="2400" dirty="0" smtClean="0"/>
              <a:t> manages all automation functions.</a:t>
            </a:r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400" dirty="0" err="1" smtClean="0"/>
              <a:t>KServer</a:t>
            </a:r>
            <a:r>
              <a:rPr lang="en-US" sz="2400" dirty="0" smtClean="0"/>
              <a:t> also acts as the Web Portal for the IT Administrators. 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72200" y="1981200"/>
            <a:ext cx="244517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3600" b="1" dirty="0" smtClean="0"/>
              <a:t>Remote Control - </a:t>
            </a:r>
            <a:r>
              <a:rPr lang="en-US" sz="3600" dirty="0" smtClean="0"/>
              <a:t>How does </a:t>
            </a:r>
            <a:r>
              <a:rPr lang="en-US" sz="3600" dirty="0" smtClean="0"/>
              <a:t>it work</a:t>
            </a:r>
            <a:r>
              <a:rPr lang="en-US" sz="3600" dirty="0" smtClean="0"/>
              <a:t>?</a:t>
            </a:r>
            <a:br>
              <a:rPr lang="en-US" sz="3600" dirty="0" smtClean="0"/>
            </a:b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12"/>
          <p:cNvSpPr/>
          <p:nvPr/>
        </p:nvSpPr>
        <p:spPr>
          <a:xfrm>
            <a:off x="0" y="2209800"/>
            <a:ext cx="89916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Virtual </a:t>
            </a:r>
            <a:r>
              <a:rPr lang="en-US" sz="3200" dirty="0" smtClean="0"/>
              <a:t>Network Computing (VNC</a:t>
            </a:r>
            <a:r>
              <a:rPr lang="en-US" sz="3200" dirty="0" smtClean="0"/>
              <a:t>):</a:t>
            </a:r>
          </a:p>
          <a:p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Graphical </a:t>
            </a:r>
            <a:r>
              <a:rPr lang="en-US" sz="2400" dirty="0" smtClean="0"/>
              <a:t>desktop sharing system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U</a:t>
            </a:r>
            <a:r>
              <a:rPr lang="en-US" sz="2400" dirty="0" smtClean="0"/>
              <a:t>ses </a:t>
            </a:r>
            <a:r>
              <a:rPr lang="en-US" sz="2400" dirty="0" smtClean="0"/>
              <a:t>the R</a:t>
            </a:r>
            <a:r>
              <a:rPr lang="en-US" sz="2400" dirty="0" smtClean="0"/>
              <a:t>emote Frame Buffer protocol (RFB) 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T</a:t>
            </a:r>
            <a:r>
              <a:rPr lang="en-US" sz="2400" dirty="0" smtClean="0"/>
              <a:t>ransmits </a:t>
            </a:r>
            <a:r>
              <a:rPr lang="en-US" sz="2400" dirty="0" smtClean="0"/>
              <a:t>the keyboard and mouse </a:t>
            </a:r>
            <a:r>
              <a:rPr lang="en-US" sz="2400" dirty="0" smtClean="0"/>
              <a:t>events 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Relays the </a:t>
            </a:r>
            <a:r>
              <a:rPr lang="en-US" sz="2400" dirty="0" smtClean="0"/>
              <a:t>graphical screen </a:t>
            </a:r>
            <a:r>
              <a:rPr lang="en-US" sz="2400" dirty="0" smtClean="0"/>
              <a:t>updated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A Client/Server Application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3600" b="1" dirty="0" smtClean="0"/>
              <a:t>Remote Control </a:t>
            </a:r>
            <a:r>
              <a:rPr lang="en-US" sz="3600" b="1" dirty="0" smtClean="0"/>
              <a:t>- </a:t>
            </a:r>
            <a:r>
              <a:rPr lang="en-US" sz="3600" dirty="0" smtClean="0"/>
              <a:t>What are the different types?</a:t>
            </a: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0" y="2057400"/>
            <a:ext cx="8712000" cy="353943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endParaRPr lang="en-US" sz="2400" dirty="0" smtClean="0"/>
          </a:p>
          <a:p>
            <a:r>
              <a:rPr lang="en-US" sz="2400" dirty="0" smtClean="0"/>
              <a:t>Win-VNC, K-VNC, and </a:t>
            </a:r>
            <a:r>
              <a:rPr lang="en-US" sz="2400" dirty="0" err="1" smtClean="0"/>
              <a:t>RealVNC</a:t>
            </a:r>
            <a:r>
              <a:rPr lang="en-US" sz="2400" dirty="0" smtClean="0"/>
              <a:t> are  popular open-source remote desktop applications but are difficult to configure and require an Internet connection.</a:t>
            </a:r>
          </a:p>
          <a:p>
            <a:endParaRPr lang="en-US" sz="2400" dirty="0" smtClean="0"/>
          </a:p>
          <a:p>
            <a:r>
              <a:rPr lang="en-US" sz="3200" dirty="0" smtClean="0"/>
              <a:t>Other Remote Desktop Products: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Microsoft Remote Desktop Connection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Symantec PC-Anywhere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Citrix</a:t>
            </a:r>
            <a:endParaRPr lang="en-US" sz="2400" dirty="0" smtClean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4038600"/>
            <a:ext cx="2057400" cy="1836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3600" b="1" dirty="0" smtClean="0"/>
              <a:t>Patch Management</a:t>
            </a: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761999"/>
          </a:xfrm>
        </p:spPr>
        <p:txBody>
          <a:bodyPr anchor="t">
            <a:noAutofit/>
          </a:bodyPr>
          <a:lstStyle/>
          <a:p>
            <a:r>
              <a:rPr lang="en-US" sz="3600" b="1" dirty="0" smtClean="0"/>
              <a:t>Telecommunication Auditing</a:t>
            </a: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04800" y="2743200"/>
          <a:ext cx="3048000" cy="2468880"/>
        </p:xfrm>
        <a:graphic>
          <a:graphicData uri="http://schemas.openxmlformats.org/drawingml/2006/table">
            <a:tbl>
              <a:tblPr/>
              <a:tblGrid>
                <a:gridCol w="3048000"/>
              </a:tblGrid>
              <a:tr h="304800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dirty="0"/>
                        <a:t>Internet </a:t>
                      </a:r>
                      <a:r>
                        <a:rPr lang="en-US" dirty="0" smtClean="0"/>
                        <a:t>utilization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endParaRPr lang="en-US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dirty="0"/>
                        <a:t>Local and long distance </a:t>
                      </a:r>
                      <a:r>
                        <a:rPr lang="en-US" dirty="0" smtClean="0"/>
                        <a:t>rates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en-US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dirty="0"/>
                        <a:t>Service </a:t>
                      </a:r>
                      <a:r>
                        <a:rPr lang="en-US" dirty="0" smtClean="0"/>
                        <a:t>agreements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en-US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dirty="0"/>
                        <a:t>Contract </a:t>
                      </a:r>
                      <a:r>
                        <a:rPr lang="en-US" dirty="0" smtClean="0"/>
                        <a:t>status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en-US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dirty="0"/>
                        <a:t>Product selection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2057400"/>
            <a:ext cx="3733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Our assessment includes:</a:t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38600" y="41148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We can identify areas of improvement to help you achieve a telecom arrangement that best benefits your business – not your service providers.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38600" y="21336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We provide a free telecom evaluation that analysis your Internet utilization, local and long distance rates, service agreements and contract status.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qualityip.com/images/header/heade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Rectangle 15"/>
          <p:cNvSpPr/>
          <p:nvPr/>
        </p:nvSpPr>
        <p:spPr>
          <a:xfrm>
            <a:off x="0" y="2286000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Wes </a:t>
            </a:r>
            <a:r>
              <a:rPr lang="en-US" sz="2400" dirty="0" err="1" smtClean="0"/>
              <a:t>Powell|Technology</a:t>
            </a:r>
            <a:r>
              <a:rPr lang="en-US" sz="2400" dirty="0" smtClean="0"/>
              <a:t> Consultant</a:t>
            </a:r>
          </a:p>
          <a:p>
            <a:pPr algn="ctr"/>
            <a:endParaRPr lang="en-US" sz="2400" dirty="0" smtClean="0"/>
          </a:p>
          <a:p>
            <a:pPr algn="ctr"/>
            <a:r>
              <a:rPr lang="en-US" sz="2400" dirty="0" smtClean="0"/>
              <a:t>E. </a:t>
            </a:r>
            <a:r>
              <a:rPr lang="en-US" sz="2400" dirty="0" smtClean="0">
                <a:hlinkClick r:id="rId4"/>
              </a:rPr>
              <a:t>wpowell@qualityip.com</a:t>
            </a:r>
            <a:endParaRPr lang="en-US" sz="2400" dirty="0" smtClean="0"/>
          </a:p>
          <a:p>
            <a:pPr algn="ctr"/>
            <a:r>
              <a:rPr lang="en-US" sz="2400" dirty="0" smtClean="0"/>
              <a:t>C. 330.554.2984</a:t>
            </a:r>
          </a:p>
          <a:p>
            <a:pPr algn="ctr"/>
            <a:r>
              <a:rPr lang="en-US" sz="2400" dirty="0" smtClean="0"/>
              <a:t>P. 330.931.4141</a:t>
            </a:r>
          </a:p>
          <a:p>
            <a:pPr algn="ctr"/>
            <a:r>
              <a:rPr lang="en-US" sz="2400" dirty="0" smtClean="0"/>
              <a:t>F. 330.319.8178</a:t>
            </a:r>
          </a:p>
          <a:p>
            <a:pPr algn="ctr"/>
            <a:r>
              <a:rPr lang="en-US" sz="2400" dirty="0" smtClean="0"/>
              <a:t> </a:t>
            </a:r>
          </a:p>
          <a:p>
            <a:pPr algn="ctr"/>
            <a:r>
              <a:rPr lang="en-US" sz="2400" dirty="0" smtClean="0">
                <a:hlinkClick r:id="rId5"/>
              </a:rPr>
              <a:t>www.QualityIP.com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403</Words>
  <Application>Microsoft Office PowerPoint</Application>
  <PresentationFormat>On-screen Show (4:3)</PresentationFormat>
  <Paragraphs>82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IT Automation: The Technology Behind Managed Services </vt:lpstr>
      <vt:lpstr>IT Services: One size does not fit all. </vt:lpstr>
      <vt:lpstr>IT Services: One size does not fit all. </vt:lpstr>
      <vt:lpstr>IT Services: One size does not fit all. </vt:lpstr>
      <vt:lpstr>IT Services: One size does not fit all. </vt:lpstr>
      <vt:lpstr>Remote Control - How does it work?  </vt:lpstr>
      <vt:lpstr>Remote Control - What are the different types? </vt:lpstr>
      <vt:lpstr>Patch Management </vt:lpstr>
      <vt:lpstr>Telecommunication Auditing </vt:lpstr>
      <vt:lpstr>Slide 10</vt:lpstr>
    </vt:vector>
  </TitlesOfParts>
  <Company>hlhs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Quality IP, LLC  Technology Consulting</dc:title>
  <dc:creator>hudson</dc:creator>
  <cp:lastModifiedBy>hudson</cp:lastModifiedBy>
  <cp:revision>26</cp:revision>
  <dcterms:created xsi:type="dcterms:W3CDTF">2008-10-27T23:43:48Z</dcterms:created>
  <dcterms:modified xsi:type="dcterms:W3CDTF">2008-12-02T01:30:09Z</dcterms:modified>
</cp:coreProperties>
</file>